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8" r:id="rId2"/>
    <p:sldId id="260" r:id="rId3"/>
    <p:sldId id="267" r:id="rId4"/>
    <p:sldId id="257" r:id="rId5"/>
    <p:sldId id="259" r:id="rId6"/>
    <p:sldId id="263" r:id="rId7"/>
    <p:sldId id="264" r:id="rId8"/>
    <p:sldId id="265" r:id="rId9"/>
    <p:sldId id="266" r:id="rId10"/>
  </p:sldIdLst>
  <p:sldSz cx="12192000" cy="6858000"/>
  <p:notesSz cx="6802438" cy="9934575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EC" initials="A" lastIdx="1" clrIdx="0">
    <p:extLst>
      <p:ext uri="{19B8F6BF-5375-455C-9EA6-DF929625EA0E}">
        <p15:presenceInfo xmlns:p15="http://schemas.microsoft.com/office/powerpoint/2012/main" userId="AE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2" autoAdjust="0"/>
    <p:restoredTop sz="94383" autoAdjust="0"/>
  </p:normalViewPr>
  <p:slideViewPr>
    <p:cSldViewPr snapToGrid="0">
      <p:cViewPr>
        <p:scale>
          <a:sx n="100" d="100"/>
          <a:sy n="100" d="100"/>
        </p:scale>
        <p:origin x="96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723" cy="4984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53141" y="0"/>
            <a:ext cx="2947723" cy="4984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22924D-FFD1-49B6-932C-95675F0A7504}" type="datetimeFigureOut">
              <a:rPr lang="th-TH" smtClean="0"/>
              <a:t>26/09/66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947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0244" y="4781014"/>
            <a:ext cx="5441950" cy="39117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436123"/>
            <a:ext cx="2947723" cy="4984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53141" y="9436123"/>
            <a:ext cx="2947723" cy="4984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FEE272-581B-4633-AA4B-4AA81D68F8C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52228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3D976F-A562-47E4-B4B7-DC6E4D08EC90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054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3D976F-A562-47E4-B4B7-DC6E4D08EC90}" type="slidenum">
              <a:rPr lang="th-TH" smtClean="0"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23549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4CA2E77-BDF5-4B7B-946D-6DC69FE566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BC2415A0-DD44-4025-9CF7-6C47F1CB27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EE18A27B-8156-4EE3-BA0E-34A75F954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5E6E-F4A7-4E10-8B73-D017277C15CA}" type="datetimeFigureOut">
              <a:rPr lang="th-TH" smtClean="0"/>
              <a:t>26/09/66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FA1273B5-A85A-474A-981A-F484319B5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E162D71-8F24-4666-B734-BC6EA211E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BB2-B93E-4FB6-B84C-04646813204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87277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46F3EA6-8EF1-45E6-B084-FC396D52D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3CE8FD59-FB01-47EE-846B-3BDE12108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473790FB-BDEF-4F97-859B-820040B6C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5E6E-F4A7-4E10-8B73-D017277C15CA}" type="datetimeFigureOut">
              <a:rPr lang="th-TH" smtClean="0"/>
              <a:t>26/09/66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1AF8F88F-7B50-4752-8217-9554D8061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01E8E893-74C3-446C-B18B-D7222D9BF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BB2-B93E-4FB6-B84C-04646813204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2248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D6129D5-EDFC-4234-9829-EBF4B4921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01929BF4-4767-4574-A79E-349D93B5E4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403978BB-26DB-4EA5-88BF-D5C8E0BC7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5E6E-F4A7-4E10-8B73-D017277C15CA}" type="datetimeFigureOut">
              <a:rPr lang="th-TH" smtClean="0"/>
              <a:t>26/09/66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56BFBF1C-1324-4636-BD73-F1B71DC6A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DD63BC65-F037-44BE-84C5-97B94BE1C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BB2-B93E-4FB6-B84C-04646813204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81312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9860FED-D33C-4791-AEE2-246D1C521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6FCA01FA-D521-4EB6-A9A0-63355FC2C4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F37C7BD0-363B-4BBA-A83C-4CC7B320D8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0C1BA98A-BE3C-4F79-83F8-31EE688B6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5E6E-F4A7-4E10-8B73-D017277C15CA}" type="datetimeFigureOut">
              <a:rPr lang="th-TH" smtClean="0"/>
              <a:t>26/09/66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13D8ADFE-40B3-4EDF-8677-FC7E61DF0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46289BC8-8AF3-4C5C-A016-096C6739D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BB2-B93E-4FB6-B84C-04646813204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17614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3D47676-3EFA-48F7-B91F-F71F8ACA2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27E4A4F5-890C-4C11-BF61-11A1D21A0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3591607B-5D80-4BF6-8D73-95C25CB6C7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5E35761A-BCEC-4178-BE3B-BF9EEE2399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0A5F2229-3E6D-4030-933F-C3A7D0509D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3F478111-C65C-4BE4-B8A9-4851B5E45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5E6E-F4A7-4E10-8B73-D017277C15CA}" type="datetimeFigureOut">
              <a:rPr lang="th-TH" smtClean="0"/>
              <a:t>26/09/66</a:t>
            </a:fld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DF552A08-8AF2-4F91-ADC9-2443CE298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95F4F09F-24A9-4E3C-BF46-D6046EA04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BB2-B93E-4FB6-B84C-04646813204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94238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23485D5-1A8B-487F-9BCD-3C1435D74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3417B6BA-4464-48B3-A7D2-D16FE13AE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5E6E-F4A7-4E10-8B73-D017277C15CA}" type="datetimeFigureOut">
              <a:rPr lang="th-TH" smtClean="0"/>
              <a:t>26/09/66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887DE0EB-FC7B-4B2A-A7D4-077FE3362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9C295C99-916C-42C8-A399-4C890628F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BB2-B93E-4FB6-B84C-04646813204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17284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000B104B-72C4-4449-A4A4-3D70621C8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5E6E-F4A7-4E10-8B73-D017277C15CA}" type="datetimeFigureOut">
              <a:rPr lang="th-TH" smtClean="0"/>
              <a:t>26/09/66</a:t>
            </a:fld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1C5ABB9A-BC07-4F1D-A17D-ACFAA2A3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03AF5DF0-FA3E-41A5-BF51-3546B5ABE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BB2-B93E-4FB6-B84C-04646813204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56269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679EA0B-18FE-4F9C-B7E2-F558852AA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0685089C-B271-4EED-A508-201E61056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C654E091-5246-4BC5-A1CA-6D666D349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FE51CF13-7D16-423A-8E8E-D93245C7D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5E6E-F4A7-4E10-8B73-D017277C15CA}" type="datetimeFigureOut">
              <a:rPr lang="th-TH" smtClean="0"/>
              <a:t>26/09/66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AE993BBF-CFC5-44CD-BD35-274F9A51A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42FA0715-1641-4ABD-8C74-243AE184A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BB2-B93E-4FB6-B84C-04646813204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89601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330CF26-35C8-4510-94B5-BFCFB4171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A9ACD626-AE79-4A99-AA53-E7B12475E9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3968B6B1-1A8F-40CF-8167-C1D82296CC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F6996EA-D6BB-4DE9-8D94-92E820B65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5E6E-F4A7-4E10-8B73-D017277C15CA}" type="datetimeFigureOut">
              <a:rPr lang="th-TH" smtClean="0"/>
              <a:t>26/09/66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AD130CDE-F0F0-47A1-A9F7-7489ECF32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BB55BE1C-CD2B-453B-ADD8-D611B154F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BB2-B93E-4FB6-B84C-04646813204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63201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E2240F8-DEBE-4352-A8BB-24B18A709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420AB178-7FEB-4F59-BCE9-DBFA1BE3A2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B4CC59B9-641E-4718-B366-934460E5D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5E6E-F4A7-4E10-8B73-D017277C15CA}" type="datetimeFigureOut">
              <a:rPr lang="th-TH" smtClean="0"/>
              <a:t>26/09/66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54F77E3-794D-487A-85BF-D67CC16D4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F302B6BA-4D77-4812-8A68-BDD7B311A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BB2-B93E-4FB6-B84C-04646813204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5072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ED25F7BC-E3C6-4DB3-AEF8-7E05B049D1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2ABCA16C-EFFC-4CE8-A00B-EA5EC17BF9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02132C16-AEDF-4EF6-8D70-55AB28FAD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5E6E-F4A7-4E10-8B73-D017277C15CA}" type="datetimeFigureOut">
              <a:rPr lang="th-TH" smtClean="0"/>
              <a:t>26/09/66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1CFA202-AD88-45DC-9A3B-D76519975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82A8E177-02CC-4BCC-B554-5DE8D53B4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BB2-B93E-4FB6-B84C-04646813204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68443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C5256537-D808-4872-8604-B0AA0AAB3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C25640CE-DDF4-487C-A820-94D4D0CD4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4B416C04-1391-4440-AEEF-39F4C5CB26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5E6E-F4A7-4E10-8B73-D017277C15CA}" type="datetimeFigureOut">
              <a:rPr lang="th-TH" smtClean="0"/>
              <a:t>26/09/66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5E190BDF-1368-47FB-B605-7E29176C57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F3DB428B-979C-4F01-B873-03C89C7B00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024BB2-B93E-4FB6-B84C-04646813204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94138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กลุ่ม 17">
            <a:extLst>
              <a:ext uri="{FF2B5EF4-FFF2-40B4-BE49-F238E27FC236}">
                <a16:creationId xmlns:a16="http://schemas.microsoft.com/office/drawing/2014/main" id="{441A20DB-DD82-4F16-8DEB-908E0B86A522}"/>
              </a:ext>
            </a:extLst>
          </p:cNvPr>
          <p:cNvGrpSpPr/>
          <p:nvPr/>
        </p:nvGrpSpPr>
        <p:grpSpPr>
          <a:xfrm>
            <a:off x="2318108" y="2417412"/>
            <a:ext cx="1271002" cy="508011"/>
            <a:chOff x="5493284" y="2953937"/>
            <a:chExt cx="3298479" cy="1451429"/>
          </a:xfrm>
        </p:grpSpPr>
        <p:sp>
          <p:nvSpPr>
            <p:cNvPr id="19" name="สี่เหลี่ยมผืนผ้า: มุมมน 18">
              <a:extLst>
                <a:ext uri="{FF2B5EF4-FFF2-40B4-BE49-F238E27FC236}">
                  <a16:creationId xmlns:a16="http://schemas.microsoft.com/office/drawing/2014/main" id="{D1B7165A-A3C1-4F82-9B80-0BA57EC793EF}"/>
                </a:ext>
              </a:extLst>
            </p:cNvPr>
            <p:cNvSpPr/>
            <p:nvPr/>
          </p:nvSpPr>
          <p:spPr>
            <a:xfrm>
              <a:off x="5493284" y="2953937"/>
              <a:ext cx="3164114" cy="1451429"/>
            </a:xfrm>
            <a:prstGeom prst="roundRect">
              <a:avLst>
                <a:gd name="adj" fmla="val 31367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8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20" name="สี่เหลี่ยมผืนผ้า 19">
              <a:extLst>
                <a:ext uri="{FF2B5EF4-FFF2-40B4-BE49-F238E27FC236}">
                  <a16:creationId xmlns:a16="http://schemas.microsoft.com/office/drawing/2014/main" id="{E9785C2E-300F-4EF8-9BFF-1DA5D0DC539D}"/>
                </a:ext>
              </a:extLst>
            </p:cNvPr>
            <p:cNvSpPr/>
            <p:nvPr/>
          </p:nvSpPr>
          <p:spPr>
            <a:xfrm>
              <a:off x="5505367" y="3302767"/>
              <a:ext cx="3286396" cy="9676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000" b="1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ยื่นแบบคำขอร้องขอกู้ยืม</a:t>
              </a:r>
              <a:b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พร้อมเอกสาร หลักฐาน</a:t>
              </a:r>
            </a:p>
          </p:txBody>
        </p:sp>
      </p:grpSp>
      <p:grpSp>
        <p:nvGrpSpPr>
          <p:cNvPr id="37" name="กลุ่ม 36">
            <a:extLst>
              <a:ext uri="{FF2B5EF4-FFF2-40B4-BE49-F238E27FC236}">
                <a16:creationId xmlns:a16="http://schemas.microsoft.com/office/drawing/2014/main" id="{4063363B-7720-40BA-A0C1-07874CD8C5E6}"/>
              </a:ext>
            </a:extLst>
          </p:cNvPr>
          <p:cNvGrpSpPr/>
          <p:nvPr/>
        </p:nvGrpSpPr>
        <p:grpSpPr>
          <a:xfrm>
            <a:off x="711897" y="1568435"/>
            <a:ext cx="1219227" cy="508011"/>
            <a:chOff x="5493284" y="2953937"/>
            <a:chExt cx="3164114" cy="1209524"/>
          </a:xfrm>
        </p:grpSpPr>
        <p:sp>
          <p:nvSpPr>
            <p:cNvPr id="38" name="สี่เหลี่ยมผืนผ้า: มุมมน 37">
              <a:extLst>
                <a:ext uri="{FF2B5EF4-FFF2-40B4-BE49-F238E27FC236}">
                  <a16:creationId xmlns:a16="http://schemas.microsoft.com/office/drawing/2014/main" id="{A70F372D-A927-47E1-8C21-916BCBFD5C6F}"/>
                </a:ext>
              </a:extLst>
            </p:cNvPr>
            <p:cNvSpPr/>
            <p:nvPr/>
          </p:nvSpPr>
          <p:spPr>
            <a:xfrm>
              <a:off x="5493284" y="2953937"/>
              <a:ext cx="3164114" cy="1209524"/>
            </a:xfrm>
            <a:prstGeom prst="roundRect">
              <a:avLst>
                <a:gd name="adj" fmla="val 31367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8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39" name="สี่เหลี่ยมผืนผ้า 38">
              <a:extLst>
                <a:ext uri="{FF2B5EF4-FFF2-40B4-BE49-F238E27FC236}">
                  <a16:creationId xmlns:a16="http://schemas.microsoft.com/office/drawing/2014/main" id="{5345A396-8D13-421F-A1EE-79A2C65B4AF3}"/>
                </a:ext>
              </a:extLst>
            </p:cNvPr>
            <p:cNvSpPr/>
            <p:nvPr/>
          </p:nvSpPr>
          <p:spPr>
            <a:xfrm>
              <a:off x="5888798" y="3074889"/>
              <a:ext cx="2373086" cy="9676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ตั้งค่าตามหลักเกณฑ์</a:t>
              </a:r>
              <a:b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และวิธีการให้กู้ยืม</a:t>
              </a:r>
            </a:p>
          </p:txBody>
        </p:sp>
      </p:grpSp>
      <p:sp>
        <p:nvSpPr>
          <p:cNvPr id="21" name="สี่เหลี่ยมผืนผ้า 20">
            <a:extLst>
              <a:ext uri="{FF2B5EF4-FFF2-40B4-BE49-F238E27FC236}">
                <a16:creationId xmlns:a16="http://schemas.microsoft.com/office/drawing/2014/main" id="{084A1DE0-EA01-4DEC-AAF5-2DF11EB8D598}"/>
              </a:ext>
            </a:extLst>
          </p:cNvPr>
          <p:cNvSpPr/>
          <p:nvPr/>
        </p:nvSpPr>
        <p:spPr>
          <a:xfrm>
            <a:off x="684601" y="1318349"/>
            <a:ext cx="987345" cy="236784"/>
          </a:xfrm>
          <a:prstGeom prst="rect">
            <a:avLst/>
          </a:prstGeom>
          <a:noFill/>
        </p:spPr>
        <p:txBody>
          <a:bodyPr wrap="square" lIns="51614" tIns="25807" rIns="51614" bIns="25807">
            <a:spAutoFit/>
          </a:bodyPr>
          <a:lstStyle/>
          <a:p>
            <a:pPr algn="ctr"/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 </a:t>
            </a:r>
            <a:r>
              <a:rPr lang="th-TH" sz="1200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ก.ค.ศ</a:t>
            </a: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</a:p>
        </p:txBody>
      </p:sp>
      <p:sp>
        <p:nvSpPr>
          <p:cNvPr id="12" name="สี่เหลี่ยมผืนผ้า 11">
            <a:extLst>
              <a:ext uri="{FF2B5EF4-FFF2-40B4-BE49-F238E27FC236}">
                <a16:creationId xmlns:a16="http://schemas.microsoft.com/office/drawing/2014/main" id="{79FF6FD9-2612-47FD-8BFF-EDFE615AFC14}"/>
              </a:ext>
            </a:extLst>
          </p:cNvPr>
          <p:cNvSpPr/>
          <p:nvPr/>
        </p:nvSpPr>
        <p:spPr>
          <a:xfrm>
            <a:off x="2269732" y="1325289"/>
            <a:ext cx="953005" cy="225884"/>
          </a:xfrm>
          <a:prstGeom prst="rect">
            <a:avLst/>
          </a:prstGeom>
          <a:noFill/>
        </p:spPr>
        <p:txBody>
          <a:bodyPr wrap="square" lIns="51614" tIns="25807" rIns="51614" bIns="25807">
            <a:spAutoFit/>
          </a:bodyPr>
          <a:lstStyle/>
          <a:p>
            <a:pPr algn="ctr"/>
            <a:r>
              <a:rPr lang="th-TH" sz="1129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ผู้ยื่นคำขอกู้ยืม</a:t>
            </a:r>
          </a:p>
        </p:txBody>
      </p:sp>
      <p:grpSp>
        <p:nvGrpSpPr>
          <p:cNvPr id="104" name="กลุ่ม 103">
            <a:extLst>
              <a:ext uri="{FF2B5EF4-FFF2-40B4-BE49-F238E27FC236}">
                <a16:creationId xmlns:a16="http://schemas.microsoft.com/office/drawing/2014/main" id="{D6C5CCA6-9EF5-4AA8-B5A0-80A76E66E557}"/>
              </a:ext>
            </a:extLst>
          </p:cNvPr>
          <p:cNvGrpSpPr/>
          <p:nvPr/>
        </p:nvGrpSpPr>
        <p:grpSpPr>
          <a:xfrm>
            <a:off x="450059" y="1243605"/>
            <a:ext cx="304807" cy="364832"/>
            <a:chOff x="4694176" y="260289"/>
            <a:chExt cx="540000" cy="613667"/>
          </a:xfrm>
        </p:grpSpPr>
        <p:sp>
          <p:nvSpPr>
            <p:cNvPr id="102" name="สี่เหลี่ยมผืนผ้า 101">
              <a:extLst>
                <a:ext uri="{FF2B5EF4-FFF2-40B4-BE49-F238E27FC236}">
                  <a16:creationId xmlns:a16="http://schemas.microsoft.com/office/drawing/2014/main" id="{FE8FB59F-7D0B-42EC-9456-21BCBA3187CB}"/>
                </a:ext>
              </a:extLst>
            </p:cNvPr>
            <p:cNvSpPr/>
            <p:nvPr/>
          </p:nvSpPr>
          <p:spPr>
            <a:xfrm>
              <a:off x="4694176" y="260289"/>
              <a:ext cx="540000" cy="613667"/>
            </a:xfrm>
            <a:prstGeom prst="rect">
              <a:avLst/>
            </a:prstGeom>
            <a:noFill/>
          </p:spPr>
          <p:txBody>
            <a:bodyPr wrap="square" lIns="51614" tIns="25807" rIns="51614" bIns="25807">
              <a:spAutoFit/>
            </a:bodyPr>
            <a:lstStyle/>
            <a:p>
              <a:pPr algn="ctr"/>
              <a:r>
                <a:rPr lang="th-TH" sz="2032" b="1" dirty="0">
                  <a:ln w="0"/>
                </a:rPr>
                <a:t>1</a:t>
              </a:r>
            </a:p>
          </p:txBody>
        </p:sp>
        <p:sp>
          <p:nvSpPr>
            <p:cNvPr id="103" name="วงรี 102">
              <a:extLst>
                <a:ext uri="{FF2B5EF4-FFF2-40B4-BE49-F238E27FC236}">
                  <a16:creationId xmlns:a16="http://schemas.microsoft.com/office/drawing/2014/main" id="{5755BAF3-CAD4-42A6-A754-554E826928E2}"/>
                </a:ext>
              </a:extLst>
            </p:cNvPr>
            <p:cNvSpPr/>
            <p:nvPr/>
          </p:nvSpPr>
          <p:spPr>
            <a:xfrm>
              <a:off x="4788436" y="376237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903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grpSp>
        <p:nvGrpSpPr>
          <p:cNvPr id="105" name="กลุ่ม 104">
            <a:extLst>
              <a:ext uri="{FF2B5EF4-FFF2-40B4-BE49-F238E27FC236}">
                <a16:creationId xmlns:a16="http://schemas.microsoft.com/office/drawing/2014/main" id="{5CF7E741-0281-4FC5-906A-6653FFA03782}"/>
              </a:ext>
            </a:extLst>
          </p:cNvPr>
          <p:cNvGrpSpPr/>
          <p:nvPr/>
        </p:nvGrpSpPr>
        <p:grpSpPr>
          <a:xfrm>
            <a:off x="2141503" y="1248882"/>
            <a:ext cx="304807" cy="364832"/>
            <a:chOff x="4685740" y="240262"/>
            <a:chExt cx="540000" cy="646343"/>
          </a:xfrm>
        </p:grpSpPr>
        <p:sp>
          <p:nvSpPr>
            <p:cNvPr id="106" name="สี่เหลี่ยมผืนผ้า 105">
              <a:extLst>
                <a:ext uri="{FF2B5EF4-FFF2-40B4-BE49-F238E27FC236}">
                  <a16:creationId xmlns:a16="http://schemas.microsoft.com/office/drawing/2014/main" id="{F15425FE-036F-4464-A137-5B16DA363E7E}"/>
                </a:ext>
              </a:extLst>
            </p:cNvPr>
            <p:cNvSpPr/>
            <p:nvPr/>
          </p:nvSpPr>
          <p:spPr>
            <a:xfrm>
              <a:off x="4685740" y="240262"/>
              <a:ext cx="540000" cy="646343"/>
            </a:xfrm>
            <a:prstGeom prst="rect">
              <a:avLst/>
            </a:prstGeom>
            <a:noFill/>
          </p:spPr>
          <p:txBody>
            <a:bodyPr wrap="square" lIns="51614" tIns="25807" rIns="51614" bIns="25807">
              <a:spAutoFit/>
            </a:bodyPr>
            <a:lstStyle/>
            <a:p>
              <a:pPr algn="ctr"/>
              <a:r>
                <a:rPr lang="th-TH" sz="2032" b="1" dirty="0">
                  <a:ln w="0"/>
                </a:rPr>
                <a:t>2</a:t>
              </a:r>
            </a:p>
          </p:txBody>
        </p:sp>
        <p:sp>
          <p:nvSpPr>
            <p:cNvPr id="107" name="วงรี 106">
              <a:extLst>
                <a:ext uri="{FF2B5EF4-FFF2-40B4-BE49-F238E27FC236}">
                  <a16:creationId xmlns:a16="http://schemas.microsoft.com/office/drawing/2014/main" id="{1DA4371E-63E9-463B-BA2C-CC1ED480A36C}"/>
                </a:ext>
              </a:extLst>
            </p:cNvPr>
            <p:cNvSpPr/>
            <p:nvPr/>
          </p:nvSpPr>
          <p:spPr>
            <a:xfrm>
              <a:off x="4788436" y="376237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903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cxnSp>
        <p:nvCxnSpPr>
          <p:cNvPr id="139" name="ลูกศรเชื่อมต่อแบบตรง 138">
            <a:extLst>
              <a:ext uri="{FF2B5EF4-FFF2-40B4-BE49-F238E27FC236}">
                <a16:creationId xmlns:a16="http://schemas.microsoft.com/office/drawing/2014/main" id="{F74B13A8-28B9-40D8-B3F4-9138C538B657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2906204" y="1958365"/>
            <a:ext cx="0" cy="45904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ลูกศรเชื่อมต่อแบบตรง 7">
            <a:extLst>
              <a:ext uri="{FF2B5EF4-FFF2-40B4-BE49-F238E27FC236}">
                <a16:creationId xmlns:a16="http://schemas.microsoft.com/office/drawing/2014/main" id="{222545CF-81D7-4294-8871-893DB4084A1B}"/>
              </a:ext>
            </a:extLst>
          </p:cNvPr>
          <p:cNvCxnSpPr>
            <a:cxnSpLocks/>
          </p:cNvCxnSpPr>
          <p:nvPr/>
        </p:nvCxnSpPr>
        <p:spPr>
          <a:xfrm flipV="1">
            <a:off x="1926965" y="1940635"/>
            <a:ext cx="396000" cy="73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6" name="กลุ่ม 175">
            <a:extLst>
              <a:ext uri="{FF2B5EF4-FFF2-40B4-BE49-F238E27FC236}">
                <a16:creationId xmlns:a16="http://schemas.microsoft.com/office/drawing/2014/main" id="{4CB6D5BD-A0AD-4606-9C5A-A91170802FA2}"/>
              </a:ext>
            </a:extLst>
          </p:cNvPr>
          <p:cNvGrpSpPr/>
          <p:nvPr/>
        </p:nvGrpSpPr>
        <p:grpSpPr>
          <a:xfrm>
            <a:off x="2330464" y="1568435"/>
            <a:ext cx="1219227" cy="508011"/>
            <a:chOff x="5493284" y="2953937"/>
            <a:chExt cx="3164114" cy="1451429"/>
          </a:xfrm>
        </p:grpSpPr>
        <p:sp>
          <p:nvSpPr>
            <p:cNvPr id="177" name="สี่เหลี่ยมผืนผ้า: มุมมน 176">
              <a:extLst>
                <a:ext uri="{FF2B5EF4-FFF2-40B4-BE49-F238E27FC236}">
                  <a16:creationId xmlns:a16="http://schemas.microsoft.com/office/drawing/2014/main" id="{84A7E15E-6BC9-4835-BE4A-A02FBD9C1E38}"/>
                </a:ext>
              </a:extLst>
            </p:cNvPr>
            <p:cNvSpPr/>
            <p:nvPr/>
          </p:nvSpPr>
          <p:spPr>
            <a:xfrm>
              <a:off x="5493284" y="2953937"/>
              <a:ext cx="3164114" cy="1451429"/>
            </a:xfrm>
            <a:prstGeom prst="roundRect">
              <a:avLst>
                <a:gd name="adj" fmla="val 31367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8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79" name="สี่เหลี่ยมผืนผ้า 178">
              <a:extLst>
                <a:ext uri="{FF2B5EF4-FFF2-40B4-BE49-F238E27FC236}">
                  <a16:creationId xmlns:a16="http://schemas.microsoft.com/office/drawing/2014/main" id="{F272468E-DA86-44FF-A16C-70C9E2DE4469}"/>
                </a:ext>
              </a:extLst>
            </p:cNvPr>
            <p:cNvSpPr/>
            <p:nvPr/>
          </p:nvSpPr>
          <p:spPr>
            <a:xfrm>
              <a:off x="5888798" y="3218284"/>
              <a:ext cx="2373086" cy="9676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ลงทะเบียน</a:t>
              </a:r>
            </a:p>
          </p:txBody>
        </p:sp>
      </p:grpSp>
      <p:sp>
        <p:nvSpPr>
          <p:cNvPr id="180" name="แผนผังลําดับงาน: การตัดสินใจ 179">
            <a:extLst>
              <a:ext uri="{FF2B5EF4-FFF2-40B4-BE49-F238E27FC236}">
                <a16:creationId xmlns:a16="http://schemas.microsoft.com/office/drawing/2014/main" id="{45F69DFB-4FBC-4415-B46C-5B188EB2C270}"/>
              </a:ext>
            </a:extLst>
          </p:cNvPr>
          <p:cNvSpPr/>
          <p:nvPr/>
        </p:nvSpPr>
        <p:spPr>
          <a:xfrm>
            <a:off x="3958294" y="1512170"/>
            <a:ext cx="1292542" cy="866003"/>
          </a:xfrm>
          <a:prstGeom prst="flowChartDecision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/>
          </a:p>
        </p:txBody>
      </p:sp>
      <p:sp>
        <p:nvSpPr>
          <p:cNvPr id="181" name="สี่เหลี่ยมผืนผ้า 180">
            <a:extLst>
              <a:ext uri="{FF2B5EF4-FFF2-40B4-BE49-F238E27FC236}">
                <a16:creationId xmlns:a16="http://schemas.microsoft.com/office/drawing/2014/main" id="{74B9E8C3-BAEC-49D3-9C35-45A8B337B833}"/>
              </a:ext>
            </a:extLst>
          </p:cNvPr>
          <p:cNvSpPr/>
          <p:nvPr/>
        </p:nvSpPr>
        <p:spPr>
          <a:xfrm>
            <a:off x="4154499" y="1619236"/>
            <a:ext cx="860191" cy="600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ประมวลผล</a:t>
            </a:r>
            <a:r>
              <a:rPr lang="en-US" sz="1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&amp;</a:t>
            </a:r>
            <a:br>
              <a:rPr lang="th-TH" sz="1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ตรวจสอบ</a:t>
            </a:r>
          </a:p>
        </p:txBody>
      </p:sp>
      <p:cxnSp>
        <p:nvCxnSpPr>
          <p:cNvPr id="182" name="ลูกศรเชื่อมต่อแบบตรง 181">
            <a:extLst>
              <a:ext uri="{FF2B5EF4-FFF2-40B4-BE49-F238E27FC236}">
                <a16:creationId xmlns:a16="http://schemas.microsoft.com/office/drawing/2014/main" id="{E4AA0532-D62D-4D71-BA4A-01189189621F}"/>
              </a:ext>
            </a:extLst>
          </p:cNvPr>
          <p:cNvCxnSpPr>
            <a:cxnSpLocks/>
          </p:cNvCxnSpPr>
          <p:nvPr/>
        </p:nvCxnSpPr>
        <p:spPr>
          <a:xfrm flipV="1">
            <a:off x="3559602" y="1940635"/>
            <a:ext cx="396000" cy="73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3" name="กลุ่ม 182">
            <a:extLst>
              <a:ext uri="{FF2B5EF4-FFF2-40B4-BE49-F238E27FC236}">
                <a16:creationId xmlns:a16="http://schemas.microsoft.com/office/drawing/2014/main" id="{122632E3-9109-4A2D-9F19-FBAC07D5C19F}"/>
              </a:ext>
            </a:extLst>
          </p:cNvPr>
          <p:cNvGrpSpPr/>
          <p:nvPr/>
        </p:nvGrpSpPr>
        <p:grpSpPr>
          <a:xfrm>
            <a:off x="5661835" y="1582302"/>
            <a:ext cx="1219227" cy="508011"/>
            <a:chOff x="5493284" y="2953937"/>
            <a:chExt cx="3164114" cy="1451429"/>
          </a:xfrm>
        </p:grpSpPr>
        <p:sp>
          <p:nvSpPr>
            <p:cNvPr id="190" name="สี่เหลี่ยมผืนผ้า: มุมมน 189">
              <a:extLst>
                <a:ext uri="{FF2B5EF4-FFF2-40B4-BE49-F238E27FC236}">
                  <a16:creationId xmlns:a16="http://schemas.microsoft.com/office/drawing/2014/main" id="{181EE815-77DE-4A9D-B52B-337558066CB5}"/>
                </a:ext>
              </a:extLst>
            </p:cNvPr>
            <p:cNvSpPr/>
            <p:nvPr/>
          </p:nvSpPr>
          <p:spPr>
            <a:xfrm>
              <a:off x="5493284" y="2953937"/>
              <a:ext cx="3164114" cy="1451429"/>
            </a:xfrm>
            <a:prstGeom prst="roundRect">
              <a:avLst>
                <a:gd name="adj" fmla="val 31367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8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91" name="สี่เหลี่ยมผืนผ้า 190">
              <a:extLst>
                <a:ext uri="{FF2B5EF4-FFF2-40B4-BE49-F238E27FC236}">
                  <a16:creationId xmlns:a16="http://schemas.microsoft.com/office/drawing/2014/main" id="{E462CDC4-4277-4077-945C-B22B472CC78F}"/>
                </a:ext>
              </a:extLst>
            </p:cNvPr>
            <p:cNvSpPr/>
            <p:nvPr/>
          </p:nvSpPr>
          <p:spPr>
            <a:xfrm>
              <a:off x="5888798" y="3218284"/>
              <a:ext cx="2373086" cy="9676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เจ้าหน้าที่</a:t>
              </a:r>
            </a:p>
            <a:p>
              <a:pPr algn="ctr"/>
              <a: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(ตรวจสอบเอกสาร)</a:t>
              </a:r>
            </a:p>
          </p:txBody>
        </p:sp>
      </p:grpSp>
      <p:cxnSp>
        <p:nvCxnSpPr>
          <p:cNvPr id="192" name="ลูกศรเชื่อมต่อแบบตรง 191">
            <a:extLst>
              <a:ext uri="{FF2B5EF4-FFF2-40B4-BE49-F238E27FC236}">
                <a16:creationId xmlns:a16="http://schemas.microsoft.com/office/drawing/2014/main" id="{96F44B9F-37CA-4F58-BE4C-9426E0AD2D39}"/>
              </a:ext>
            </a:extLst>
          </p:cNvPr>
          <p:cNvCxnSpPr>
            <a:cxnSpLocks/>
          </p:cNvCxnSpPr>
          <p:nvPr/>
        </p:nvCxnSpPr>
        <p:spPr>
          <a:xfrm flipV="1">
            <a:off x="5253528" y="1943182"/>
            <a:ext cx="396000" cy="73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สี่เหลี่ยมผืนผ้า 193">
            <a:extLst>
              <a:ext uri="{FF2B5EF4-FFF2-40B4-BE49-F238E27FC236}">
                <a16:creationId xmlns:a16="http://schemas.microsoft.com/office/drawing/2014/main" id="{A76A2680-3FC5-4EDD-A8CC-91BB6BE967EC}"/>
              </a:ext>
            </a:extLst>
          </p:cNvPr>
          <p:cNvSpPr/>
          <p:nvPr/>
        </p:nvSpPr>
        <p:spPr>
          <a:xfrm>
            <a:off x="4188397" y="1285349"/>
            <a:ext cx="953005" cy="225884"/>
          </a:xfrm>
          <a:prstGeom prst="rect">
            <a:avLst/>
          </a:prstGeom>
          <a:noFill/>
        </p:spPr>
        <p:txBody>
          <a:bodyPr wrap="square" lIns="51614" tIns="25807" rIns="51614" bIns="25807">
            <a:spAutoFit/>
          </a:bodyPr>
          <a:lstStyle/>
          <a:p>
            <a:pPr algn="ctr"/>
            <a:r>
              <a:rPr lang="th-TH" sz="1129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ระบบประมวลผล</a:t>
            </a:r>
          </a:p>
        </p:txBody>
      </p:sp>
      <p:grpSp>
        <p:nvGrpSpPr>
          <p:cNvPr id="202" name="กลุ่ม 201">
            <a:extLst>
              <a:ext uri="{FF2B5EF4-FFF2-40B4-BE49-F238E27FC236}">
                <a16:creationId xmlns:a16="http://schemas.microsoft.com/office/drawing/2014/main" id="{CEDECB80-BA0B-4BC9-B291-94B7F54B2379}"/>
              </a:ext>
            </a:extLst>
          </p:cNvPr>
          <p:cNvGrpSpPr/>
          <p:nvPr/>
        </p:nvGrpSpPr>
        <p:grpSpPr>
          <a:xfrm>
            <a:off x="4064489" y="1226574"/>
            <a:ext cx="304807" cy="364832"/>
            <a:chOff x="4685740" y="240262"/>
            <a:chExt cx="540000" cy="646343"/>
          </a:xfrm>
        </p:grpSpPr>
        <p:sp>
          <p:nvSpPr>
            <p:cNvPr id="203" name="สี่เหลี่ยมผืนผ้า 202">
              <a:extLst>
                <a:ext uri="{FF2B5EF4-FFF2-40B4-BE49-F238E27FC236}">
                  <a16:creationId xmlns:a16="http://schemas.microsoft.com/office/drawing/2014/main" id="{CAA5CB80-648B-4EB8-B177-710A850DDAE7}"/>
                </a:ext>
              </a:extLst>
            </p:cNvPr>
            <p:cNvSpPr/>
            <p:nvPr/>
          </p:nvSpPr>
          <p:spPr>
            <a:xfrm>
              <a:off x="4685740" y="240262"/>
              <a:ext cx="540000" cy="646343"/>
            </a:xfrm>
            <a:prstGeom prst="rect">
              <a:avLst/>
            </a:prstGeom>
            <a:noFill/>
          </p:spPr>
          <p:txBody>
            <a:bodyPr wrap="square" lIns="51614" tIns="25807" rIns="51614" bIns="25807">
              <a:spAutoFit/>
            </a:bodyPr>
            <a:lstStyle/>
            <a:p>
              <a:pPr algn="ctr"/>
              <a:r>
                <a:rPr lang="th-TH" sz="2032" b="1" dirty="0">
                  <a:ln w="0"/>
                </a:rPr>
                <a:t>3</a:t>
              </a:r>
            </a:p>
          </p:txBody>
        </p:sp>
        <p:sp>
          <p:nvSpPr>
            <p:cNvPr id="204" name="วงรี 203">
              <a:extLst>
                <a:ext uri="{FF2B5EF4-FFF2-40B4-BE49-F238E27FC236}">
                  <a16:creationId xmlns:a16="http://schemas.microsoft.com/office/drawing/2014/main" id="{00F47256-CC24-4DAF-B2F9-232A13332060}"/>
                </a:ext>
              </a:extLst>
            </p:cNvPr>
            <p:cNvSpPr/>
            <p:nvPr/>
          </p:nvSpPr>
          <p:spPr>
            <a:xfrm>
              <a:off x="4788436" y="376237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903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grpSp>
        <p:nvGrpSpPr>
          <p:cNvPr id="206" name="กลุ่ม 205">
            <a:extLst>
              <a:ext uri="{FF2B5EF4-FFF2-40B4-BE49-F238E27FC236}">
                <a16:creationId xmlns:a16="http://schemas.microsoft.com/office/drawing/2014/main" id="{6F27A8FC-2499-415C-A193-76A0D03ACD2B}"/>
              </a:ext>
            </a:extLst>
          </p:cNvPr>
          <p:cNvGrpSpPr/>
          <p:nvPr/>
        </p:nvGrpSpPr>
        <p:grpSpPr>
          <a:xfrm>
            <a:off x="5637883" y="2550118"/>
            <a:ext cx="1271002" cy="508011"/>
            <a:chOff x="5493284" y="2953937"/>
            <a:chExt cx="3298479" cy="1451429"/>
          </a:xfrm>
        </p:grpSpPr>
        <p:sp>
          <p:nvSpPr>
            <p:cNvPr id="207" name="สี่เหลี่ยมผืนผ้า: มุมมน 206">
              <a:extLst>
                <a:ext uri="{FF2B5EF4-FFF2-40B4-BE49-F238E27FC236}">
                  <a16:creationId xmlns:a16="http://schemas.microsoft.com/office/drawing/2014/main" id="{531FCEC9-6537-4EA5-9584-0A0A5E83B9A3}"/>
                </a:ext>
              </a:extLst>
            </p:cNvPr>
            <p:cNvSpPr/>
            <p:nvPr/>
          </p:nvSpPr>
          <p:spPr>
            <a:xfrm>
              <a:off x="5493284" y="2953937"/>
              <a:ext cx="3164114" cy="1451429"/>
            </a:xfrm>
            <a:prstGeom prst="roundRect">
              <a:avLst>
                <a:gd name="adj" fmla="val 31367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8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208" name="สี่เหลี่ยมผืนผ้า 207">
              <a:extLst>
                <a:ext uri="{FF2B5EF4-FFF2-40B4-BE49-F238E27FC236}">
                  <a16:creationId xmlns:a16="http://schemas.microsoft.com/office/drawing/2014/main" id="{D787C9F6-9B62-4A1D-8524-E3D19148C256}"/>
                </a:ext>
              </a:extLst>
            </p:cNvPr>
            <p:cNvSpPr/>
            <p:nvPr/>
          </p:nvSpPr>
          <p:spPr>
            <a:xfrm>
              <a:off x="5505367" y="3302767"/>
              <a:ext cx="3286396" cy="9676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หัวหน้ากลุ่มการเงินและบัญชี</a:t>
              </a:r>
              <a:b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(เซ็น</a:t>
              </a:r>
              <a:r>
                <a:rPr lang="th-TH" sz="1000" dirty="0" err="1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ต์</a:t>
              </a:r>
              <a: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ยินยอมหักเงิน)</a:t>
              </a:r>
            </a:p>
          </p:txBody>
        </p:sp>
      </p:grpSp>
      <p:cxnSp>
        <p:nvCxnSpPr>
          <p:cNvPr id="210" name="ลูกศรเชื่อมต่อแบบตรง 209">
            <a:extLst>
              <a:ext uri="{FF2B5EF4-FFF2-40B4-BE49-F238E27FC236}">
                <a16:creationId xmlns:a16="http://schemas.microsoft.com/office/drawing/2014/main" id="{C3934322-1F35-4C48-9C4D-1867C36775CD}"/>
              </a:ext>
            </a:extLst>
          </p:cNvPr>
          <p:cNvCxnSpPr>
            <a:cxnSpLocks/>
            <a:endCxn id="207" idx="0"/>
          </p:cNvCxnSpPr>
          <p:nvPr/>
        </p:nvCxnSpPr>
        <p:spPr>
          <a:xfrm>
            <a:off x="6225979" y="2091071"/>
            <a:ext cx="0" cy="45904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1" name="กลุ่ม 210">
            <a:extLst>
              <a:ext uri="{FF2B5EF4-FFF2-40B4-BE49-F238E27FC236}">
                <a16:creationId xmlns:a16="http://schemas.microsoft.com/office/drawing/2014/main" id="{6C6BE13A-D8A3-44ED-A382-7DB2B963DBD6}"/>
              </a:ext>
            </a:extLst>
          </p:cNvPr>
          <p:cNvGrpSpPr/>
          <p:nvPr/>
        </p:nvGrpSpPr>
        <p:grpSpPr>
          <a:xfrm>
            <a:off x="5647386" y="3517176"/>
            <a:ext cx="1271002" cy="508011"/>
            <a:chOff x="5493284" y="2953937"/>
            <a:chExt cx="3298479" cy="1451429"/>
          </a:xfrm>
        </p:grpSpPr>
        <p:sp>
          <p:nvSpPr>
            <p:cNvPr id="212" name="สี่เหลี่ยมผืนผ้า: มุมมน 211">
              <a:extLst>
                <a:ext uri="{FF2B5EF4-FFF2-40B4-BE49-F238E27FC236}">
                  <a16:creationId xmlns:a16="http://schemas.microsoft.com/office/drawing/2014/main" id="{F97493A6-9B0F-45F9-B6F3-10E8AA7C9475}"/>
                </a:ext>
              </a:extLst>
            </p:cNvPr>
            <p:cNvSpPr/>
            <p:nvPr/>
          </p:nvSpPr>
          <p:spPr>
            <a:xfrm>
              <a:off x="5493284" y="2953937"/>
              <a:ext cx="3164114" cy="1451429"/>
            </a:xfrm>
            <a:prstGeom prst="roundRect">
              <a:avLst>
                <a:gd name="adj" fmla="val 31367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8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213" name="สี่เหลี่ยมผืนผ้า 212">
              <a:extLst>
                <a:ext uri="{FF2B5EF4-FFF2-40B4-BE49-F238E27FC236}">
                  <a16:creationId xmlns:a16="http://schemas.microsoft.com/office/drawing/2014/main" id="{84CE1153-5C98-4412-8DC4-FD173C08EBF4}"/>
                </a:ext>
              </a:extLst>
            </p:cNvPr>
            <p:cNvSpPr/>
            <p:nvPr/>
          </p:nvSpPr>
          <p:spPr>
            <a:xfrm>
              <a:off x="5505367" y="3302767"/>
              <a:ext cx="3286396" cy="9676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ผู้บังคับบัญชา</a:t>
              </a:r>
              <a:b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(เซ็น</a:t>
              </a:r>
              <a:r>
                <a:rPr lang="th-TH" sz="1000" dirty="0" err="1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ต์</a:t>
              </a:r>
              <a: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รับรอง)</a:t>
              </a:r>
            </a:p>
          </p:txBody>
        </p:sp>
      </p:grpSp>
      <p:cxnSp>
        <p:nvCxnSpPr>
          <p:cNvPr id="214" name="ลูกศรเชื่อมต่อแบบตรง 213">
            <a:extLst>
              <a:ext uri="{FF2B5EF4-FFF2-40B4-BE49-F238E27FC236}">
                <a16:creationId xmlns:a16="http://schemas.microsoft.com/office/drawing/2014/main" id="{8CA28D39-CC6A-4817-9E0E-FED3618ED906}"/>
              </a:ext>
            </a:extLst>
          </p:cNvPr>
          <p:cNvCxnSpPr>
            <a:cxnSpLocks/>
            <a:endCxn id="212" idx="0"/>
          </p:cNvCxnSpPr>
          <p:nvPr/>
        </p:nvCxnSpPr>
        <p:spPr>
          <a:xfrm>
            <a:off x="6235482" y="3058129"/>
            <a:ext cx="0" cy="45904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5" name="กลุ่ม 214">
            <a:extLst>
              <a:ext uri="{FF2B5EF4-FFF2-40B4-BE49-F238E27FC236}">
                <a16:creationId xmlns:a16="http://schemas.microsoft.com/office/drawing/2014/main" id="{53927423-4D74-432A-9B0C-7FBD93E3915D}"/>
              </a:ext>
            </a:extLst>
          </p:cNvPr>
          <p:cNvGrpSpPr/>
          <p:nvPr/>
        </p:nvGrpSpPr>
        <p:grpSpPr>
          <a:xfrm>
            <a:off x="5496474" y="1226574"/>
            <a:ext cx="304807" cy="364832"/>
            <a:chOff x="4685740" y="240262"/>
            <a:chExt cx="540000" cy="646343"/>
          </a:xfrm>
        </p:grpSpPr>
        <p:sp>
          <p:nvSpPr>
            <p:cNvPr id="216" name="สี่เหลี่ยมผืนผ้า 215">
              <a:extLst>
                <a:ext uri="{FF2B5EF4-FFF2-40B4-BE49-F238E27FC236}">
                  <a16:creationId xmlns:a16="http://schemas.microsoft.com/office/drawing/2014/main" id="{F9AA5DE0-E4CD-4D61-AACD-CEFA3C19818E}"/>
                </a:ext>
              </a:extLst>
            </p:cNvPr>
            <p:cNvSpPr/>
            <p:nvPr/>
          </p:nvSpPr>
          <p:spPr>
            <a:xfrm>
              <a:off x="4685740" y="240262"/>
              <a:ext cx="540000" cy="646343"/>
            </a:xfrm>
            <a:prstGeom prst="rect">
              <a:avLst/>
            </a:prstGeom>
            <a:noFill/>
          </p:spPr>
          <p:txBody>
            <a:bodyPr wrap="square" lIns="51614" tIns="25807" rIns="51614" bIns="25807">
              <a:spAutoFit/>
            </a:bodyPr>
            <a:lstStyle/>
            <a:p>
              <a:pPr algn="ctr"/>
              <a:r>
                <a:rPr lang="th-TH" sz="2032" b="1" dirty="0">
                  <a:ln w="0"/>
                </a:rPr>
                <a:t>4</a:t>
              </a:r>
            </a:p>
          </p:txBody>
        </p:sp>
        <p:sp>
          <p:nvSpPr>
            <p:cNvPr id="217" name="วงรี 216">
              <a:extLst>
                <a:ext uri="{FF2B5EF4-FFF2-40B4-BE49-F238E27FC236}">
                  <a16:creationId xmlns:a16="http://schemas.microsoft.com/office/drawing/2014/main" id="{8FB8C492-C06F-4018-AE12-520F87F65458}"/>
                </a:ext>
              </a:extLst>
            </p:cNvPr>
            <p:cNvSpPr/>
            <p:nvPr/>
          </p:nvSpPr>
          <p:spPr>
            <a:xfrm>
              <a:off x="4788436" y="376237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903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219" name="สี่เหลี่ยมผืนผ้า 218">
            <a:extLst>
              <a:ext uri="{FF2B5EF4-FFF2-40B4-BE49-F238E27FC236}">
                <a16:creationId xmlns:a16="http://schemas.microsoft.com/office/drawing/2014/main" id="{F41D6231-3282-4086-A640-EB16E0F3316B}"/>
              </a:ext>
            </a:extLst>
          </p:cNvPr>
          <p:cNvSpPr/>
          <p:nvPr/>
        </p:nvSpPr>
        <p:spPr>
          <a:xfrm>
            <a:off x="5637883" y="1241386"/>
            <a:ext cx="1353690" cy="399649"/>
          </a:xfrm>
          <a:prstGeom prst="rect">
            <a:avLst/>
          </a:prstGeom>
          <a:noFill/>
        </p:spPr>
        <p:txBody>
          <a:bodyPr wrap="square" lIns="51614" tIns="25807" rIns="51614" bIns="25807">
            <a:spAutoFit/>
          </a:bodyPr>
          <a:lstStyle/>
          <a:p>
            <a:pPr algn="ctr"/>
            <a:r>
              <a:rPr lang="th-TH" sz="1129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ส่วนราชการ/</a:t>
            </a:r>
          </a:p>
          <a:p>
            <a:pPr algn="ctr"/>
            <a:r>
              <a:rPr lang="th-TH" sz="1129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สำนักงานเขตพื้นที่การศึกษา</a:t>
            </a:r>
          </a:p>
        </p:txBody>
      </p:sp>
      <p:grpSp>
        <p:nvGrpSpPr>
          <p:cNvPr id="220" name="กลุ่ม 219">
            <a:extLst>
              <a:ext uri="{FF2B5EF4-FFF2-40B4-BE49-F238E27FC236}">
                <a16:creationId xmlns:a16="http://schemas.microsoft.com/office/drawing/2014/main" id="{257025FC-59D5-4499-9AFE-1D7EF7001C0F}"/>
              </a:ext>
            </a:extLst>
          </p:cNvPr>
          <p:cNvGrpSpPr/>
          <p:nvPr/>
        </p:nvGrpSpPr>
        <p:grpSpPr>
          <a:xfrm>
            <a:off x="7301676" y="1568881"/>
            <a:ext cx="1219227" cy="508011"/>
            <a:chOff x="5493284" y="2953937"/>
            <a:chExt cx="3164114" cy="1451429"/>
          </a:xfrm>
        </p:grpSpPr>
        <p:sp>
          <p:nvSpPr>
            <p:cNvPr id="221" name="สี่เหลี่ยมผืนผ้า: มุมมน 220">
              <a:extLst>
                <a:ext uri="{FF2B5EF4-FFF2-40B4-BE49-F238E27FC236}">
                  <a16:creationId xmlns:a16="http://schemas.microsoft.com/office/drawing/2014/main" id="{13CC559C-2F46-4A01-BAD4-76711FCE6DDB}"/>
                </a:ext>
              </a:extLst>
            </p:cNvPr>
            <p:cNvSpPr/>
            <p:nvPr/>
          </p:nvSpPr>
          <p:spPr>
            <a:xfrm>
              <a:off x="5493284" y="2953937"/>
              <a:ext cx="3164114" cy="1451429"/>
            </a:xfrm>
            <a:prstGeom prst="roundRect">
              <a:avLst>
                <a:gd name="adj" fmla="val 31367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8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223" name="สี่เหลี่ยมผืนผ้า 222">
              <a:extLst>
                <a:ext uri="{FF2B5EF4-FFF2-40B4-BE49-F238E27FC236}">
                  <a16:creationId xmlns:a16="http://schemas.microsoft.com/office/drawing/2014/main" id="{5F8A4276-B31F-4A3B-8C3D-4FA32917A499}"/>
                </a:ext>
              </a:extLst>
            </p:cNvPr>
            <p:cNvSpPr/>
            <p:nvPr/>
          </p:nvSpPr>
          <p:spPr>
            <a:xfrm>
              <a:off x="5566143" y="3172144"/>
              <a:ext cx="2958864" cy="9676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เจ้าหน้าที่</a:t>
              </a:r>
            </a:p>
            <a:p>
              <a:pPr algn="ctr"/>
              <a: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(วิเคราะห์ตรวจสอบเอกสาร)</a:t>
              </a:r>
            </a:p>
          </p:txBody>
        </p:sp>
      </p:grpSp>
      <p:cxnSp>
        <p:nvCxnSpPr>
          <p:cNvPr id="224" name="ลูกศรเชื่อมต่อแบบตรง 223">
            <a:extLst>
              <a:ext uri="{FF2B5EF4-FFF2-40B4-BE49-F238E27FC236}">
                <a16:creationId xmlns:a16="http://schemas.microsoft.com/office/drawing/2014/main" id="{B8533C1C-0178-41B1-BBDC-C3D2BD9988E3}"/>
              </a:ext>
            </a:extLst>
          </p:cNvPr>
          <p:cNvCxnSpPr>
            <a:cxnSpLocks/>
          </p:cNvCxnSpPr>
          <p:nvPr/>
        </p:nvCxnSpPr>
        <p:spPr>
          <a:xfrm flipV="1">
            <a:off x="6893369" y="1929761"/>
            <a:ext cx="396000" cy="73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5" name="กลุ่ม 224">
            <a:extLst>
              <a:ext uri="{FF2B5EF4-FFF2-40B4-BE49-F238E27FC236}">
                <a16:creationId xmlns:a16="http://schemas.microsoft.com/office/drawing/2014/main" id="{6F78C090-32EC-4A6B-8054-1F79B1D8B4B2}"/>
              </a:ext>
            </a:extLst>
          </p:cNvPr>
          <p:cNvGrpSpPr/>
          <p:nvPr/>
        </p:nvGrpSpPr>
        <p:grpSpPr>
          <a:xfrm>
            <a:off x="7106780" y="1216823"/>
            <a:ext cx="304807" cy="364832"/>
            <a:chOff x="4685740" y="240262"/>
            <a:chExt cx="540000" cy="646343"/>
          </a:xfrm>
        </p:grpSpPr>
        <p:sp>
          <p:nvSpPr>
            <p:cNvPr id="226" name="สี่เหลี่ยมผืนผ้า 225">
              <a:extLst>
                <a:ext uri="{FF2B5EF4-FFF2-40B4-BE49-F238E27FC236}">
                  <a16:creationId xmlns:a16="http://schemas.microsoft.com/office/drawing/2014/main" id="{65D00C92-20F7-4838-B166-3040E34C2C5D}"/>
                </a:ext>
              </a:extLst>
            </p:cNvPr>
            <p:cNvSpPr/>
            <p:nvPr/>
          </p:nvSpPr>
          <p:spPr>
            <a:xfrm>
              <a:off x="4685740" y="240262"/>
              <a:ext cx="540000" cy="646343"/>
            </a:xfrm>
            <a:prstGeom prst="rect">
              <a:avLst/>
            </a:prstGeom>
            <a:noFill/>
          </p:spPr>
          <p:txBody>
            <a:bodyPr wrap="square" lIns="51614" tIns="25807" rIns="51614" bIns="25807">
              <a:spAutoFit/>
            </a:bodyPr>
            <a:lstStyle/>
            <a:p>
              <a:pPr algn="ctr"/>
              <a:r>
                <a:rPr lang="th-TH" sz="2032" b="1" dirty="0">
                  <a:ln w="0"/>
                </a:rPr>
                <a:t>5</a:t>
              </a:r>
            </a:p>
          </p:txBody>
        </p:sp>
        <p:sp>
          <p:nvSpPr>
            <p:cNvPr id="227" name="วงรี 226">
              <a:extLst>
                <a:ext uri="{FF2B5EF4-FFF2-40B4-BE49-F238E27FC236}">
                  <a16:creationId xmlns:a16="http://schemas.microsoft.com/office/drawing/2014/main" id="{5C26EA5A-D9AE-4C33-8AE0-B7DB533DC457}"/>
                </a:ext>
              </a:extLst>
            </p:cNvPr>
            <p:cNvSpPr/>
            <p:nvPr/>
          </p:nvSpPr>
          <p:spPr>
            <a:xfrm>
              <a:off x="4788436" y="376237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903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228" name="สี่เหลี่ยมผืนผ้า 227">
            <a:extLst>
              <a:ext uri="{FF2B5EF4-FFF2-40B4-BE49-F238E27FC236}">
                <a16:creationId xmlns:a16="http://schemas.microsoft.com/office/drawing/2014/main" id="{071A3099-AD24-46C4-A1A4-47C8CA1CE680}"/>
              </a:ext>
            </a:extLst>
          </p:cNvPr>
          <p:cNvSpPr/>
          <p:nvPr/>
        </p:nvSpPr>
        <p:spPr>
          <a:xfrm>
            <a:off x="7259183" y="1290810"/>
            <a:ext cx="1353690" cy="225884"/>
          </a:xfrm>
          <a:prstGeom prst="rect">
            <a:avLst/>
          </a:prstGeom>
          <a:noFill/>
        </p:spPr>
        <p:txBody>
          <a:bodyPr wrap="square" lIns="51614" tIns="25807" rIns="51614" bIns="25807">
            <a:spAutoFit/>
          </a:bodyPr>
          <a:lstStyle/>
          <a:p>
            <a:pPr algn="ctr"/>
            <a:r>
              <a:rPr lang="th-TH" sz="1129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 </a:t>
            </a:r>
            <a:r>
              <a:rPr lang="th-TH" sz="1129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ก.ค.ศ</a:t>
            </a:r>
            <a:r>
              <a:rPr lang="th-TH" sz="1129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</a:p>
        </p:txBody>
      </p:sp>
      <p:grpSp>
        <p:nvGrpSpPr>
          <p:cNvPr id="237" name="กลุ่ม 236">
            <a:extLst>
              <a:ext uri="{FF2B5EF4-FFF2-40B4-BE49-F238E27FC236}">
                <a16:creationId xmlns:a16="http://schemas.microsoft.com/office/drawing/2014/main" id="{D8F64CEE-A0C5-4F57-A976-9311D254C014}"/>
              </a:ext>
            </a:extLst>
          </p:cNvPr>
          <p:cNvGrpSpPr/>
          <p:nvPr/>
        </p:nvGrpSpPr>
        <p:grpSpPr>
          <a:xfrm>
            <a:off x="7277174" y="2550011"/>
            <a:ext cx="1271002" cy="508011"/>
            <a:chOff x="5493284" y="2953937"/>
            <a:chExt cx="3298479" cy="1451429"/>
          </a:xfrm>
        </p:grpSpPr>
        <p:sp>
          <p:nvSpPr>
            <p:cNvPr id="238" name="สี่เหลี่ยมผืนผ้า: มุมมน 237">
              <a:extLst>
                <a:ext uri="{FF2B5EF4-FFF2-40B4-BE49-F238E27FC236}">
                  <a16:creationId xmlns:a16="http://schemas.microsoft.com/office/drawing/2014/main" id="{8F7392D1-42C1-4C44-A5F3-A6791CE6C54A}"/>
                </a:ext>
              </a:extLst>
            </p:cNvPr>
            <p:cNvSpPr/>
            <p:nvPr/>
          </p:nvSpPr>
          <p:spPr>
            <a:xfrm>
              <a:off x="5493284" y="2953937"/>
              <a:ext cx="3164114" cy="1451429"/>
            </a:xfrm>
            <a:prstGeom prst="roundRect">
              <a:avLst>
                <a:gd name="adj" fmla="val 31367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8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239" name="สี่เหลี่ยมผืนผ้า 238">
              <a:extLst>
                <a:ext uri="{FF2B5EF4-FFF2-40B4-BE49-F238E27FC236}">
                  <a16:creationId xmlns:a16="http://schemas.microsoft.com/office/drawing/2014/main" id="{A56E3267-535A-4028-B134-C950BAECC74C}"/>
                </a:ext>
              </a:extLst>
            </p:cNvPr>
            <p:cNvSpPr/>
            <p:nvPr/>
          </p:nvSpPr>
          <p:spPr>
            <a:xfrm>
              <a:off x="5505367" y="3302767"/>
              <a:ext cx="3286396" cy="9676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หัวหน้ากลุ่มงาน</a:t>
              </a:r>
            </a:p>
            <a:p>
              <a:pPr algn="ctr"/>
              <a: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(ตรวจสอบความถูกต้อง)</a:t>
              </a:r>
            </a:p>
          </p:txBody>
        </p:sp>
      </p:grpSp>
      <p:cxnSp>
        <p:nvCxnSpPr>
          <p:cNvPr id="240" name="ลูกศรเชื่อมต่อแบบตรง 239">
            <a:extLst>
              <a:ext uri="{FF2B5EF4-FFF2-40B4-BE49-F238E27FC236}">
                <a16:creationId xmlns:a16="http://schemas.microsoft.com/office/drawing/2014/main" id="{F4A1E450-E790-48C5-B58D-36A7397D6C76}"/>
              </a:ext>
            </a:extLst>
          </p:cNvPr>
          <p:cNvCxnSpPr>
            <a:cxnSpLocks/>
            <a:endCxn id="238" idx="0"/>
          </p:cNvCxnSpPr>
          <p:nvPr/>
        </p:nvCxnSpPr>
        <p:spPr>
          <a:xfrm>
            <a:off x="7865270" y="2090964"/>
            <a:ext cx="0" cy="45904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1" name="กลุ่ม 240">
            <a:extLst>
              <a:ext uri="{FF2B5EF4-FFF2-40B4-BE49-F238E27FC236}">
                <a16:creationId xmlns:a16="http://schemas.microsoft.com/office/drawing/2014/main" id="{6483108E-E524-49AC-8930-ACF1231CBC31}"/>
              </a:ext>
            </a:extLst>
          </p:cNvPr>
          <p:cNvGrpSpPr/>
          <p:nvPr/>
        </p:nvGrpSpPr>
        <p:grpSpPr>
          <a:xfrm>
            <a:off x="7286677" y="3517069"/>
            <a:ext cx="1271002" cy="508011"/>
            <a:chOff x="5493284" y="2953937"/>
            <a:chExt cx="3298479" cy="1451429"/>
          </a:xfrm>
        </p:grpSpPr>
        <p:sp>
          <p:nvSpPr>
            <p:cNvPr id="242" name="สี่เหลี่ยมผืนผ้า: มุมมน 241">
              <a:extLst>
                <a:ext uri="{FF2B5EF4-FFF2-40B4-BE49-F238E27FC236}">
                  <a16:creationId xmlns:a16="http://schemas.microsoft.com/office/drawing/2014/main" id="{E46CA494-B98D-4014-B3AC-58CD0D2DCB34}"/>
                </a:ext>
              </a:extLst>
            </p:cNvPr>
            <p:cNvSpPr/>
            <p:nvPr/>
          </p:nvSpPr>
          <p:spPr>
            <a:xfrm>
              <a:off x="5493284" y="2953937"/>
              <a:ext cx="3164114" cy="1451429"/>
            </a:xfrm>
            <a:prstGeom prst="roundRect">
              <a:avLst>
                <a:gd name="adj" fmla="val 31367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8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243" name="สี่เหลี่ยมผืนผ้า 242">
              <a:extLst>
                <a:ext uri="{FF2B5EF4-FFF2-40B4-BE49-F238E27FC236}">
                  <a16:creationId xmlns:a16="http://schemas.microsoft.com/office/drawing/2014/main" id="{81602DFF-30A0-4C86-8F68-6815A9C605E5}"/>
                </a:ext>
              </a:extLst>
            </p:cNvPr>
            <p:cNvSpPr/>
            <p:nvPr/>
          </p:nvSpPr>
          <p:spPr>
            <a:xfrm>
              <a:off x="5505367" y="3302767"/>
              <a:ext cx="3286396" cy="9676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ผอ.เงินทุนหมุนเวียน</a:t>
              </a:r>
            </a:p>
            <a:p>
              <a:pPr algn="ctr"/>
              <a: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(อนุมัติเรื่องเข้าประชุม)</a:t>
              </a:r>
            </a:p>
          </p:txBody>
        </p:sp>
      </p:grpSp>
      <p:cxnSp>
        <p:nvCxnSpPr>
          <p:cNvPr id="245" name="ลูกศรเชื่อมต่อแบบตรง 244">
            <a:extLst>
              <a:ext uri="{FF2B5EF4-FFF2-40B4-BE49-F238E27FC236}">
                <a16:creationId xmlns:a16="http://schemas.microsoft.com/office/drawing/2014/main" id="{E94BDB1E-EB4B-42A8-B98B-565382DF0653}"/>
              </a:ext>
            </a:extLst>
          </p:cNvPr>
          <p:cNvCxnSpPr>
            <a:cxnSpLocks/>
            <a:endCxn id="242" idx="0"/>
          </p:cNvCxnSpPr>
          <p:nvPr/>
        </p:nvCxnSpPr>
        <p:spPr>
          <a:xfrm>
            <a:off x="7874773" y="3058022"/>
            <a:ext cx="0" cy="45904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4" name="แผนผังลําดับงาน: การตัดสินใจ 253">
            <a:extLst>
              <a:ext uri="{FF2B5EF4-FFF2-40B4-BE49-F238E27FC236}">
                <a16:creationId xmlns:a16="http://schemas.microsoft.com/office/drawing/2014/main" id="{314EBCFC-D699-4B70-975E-4521ED0984EC}"/>
              </a:ext>
            </a:extLst>
          </p:cNvPr>
          <p:cNvSpPr/>
          <p:nvPr/>
        </p:nvSpPr>
        <p:spPr>
          <a:xfrm>
            <a:off x="7228361" y="4370997"/>
            <a:ext cx="1292542" cy="866003"/>
          </a:xfrm>
          <a:prstGeom prst="flowChartDecision">
            <a:avLst/>
          </a:prstGeom>
          <a:ln>
            <a:prstDash val="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/>
          </a:p>
        </p:txBody>
      </p:sp>
      <p:sp>
        <p:nvSpPr>
          <p:cNvPr id="255" name="สี่เหลี่ยมผืนผ้า 254">
            <a:extLst>
              <a:ext uri="{FF2B5EF4-FFF2-40B4-BE49-F238E27FC236}">
                <a16:creationId xmlns:a16="http://schemas.microsoft.com/office/drawing/2014/main" id="{7AA9A644-C1EE-4750-956C-012E6900ABFC}"/>
              </a:ext>
            </a:extLst>
          </p:cNvPr>
          <p:cNvSpPr/>
          <p:nvPr/>
        </p:nvSpPr>
        <p:spPr>
          <a:xfrm>
            <a:off x="7424566" y="4478063"/>
            <a:ext cx="860191" cy="600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คณะอนุกรรมการ</a:t>
            </a:r>
            <a:br>
              <a:rPr lang="th-TH" sz="1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พิจารณา</a:t>
            </a:r>
          </a:p>
        </p:txBody>
      </p:sp>
      <p:grpSp>
        <p:nvGrpSpPr>
          <p:cNvPr id="256" name="กลุ่ม 255">
            <a:extLst>
              <a:ext uri="{FF2B5EF4-FFF2-40B4-BE49-F238E27FC236}">
                <a16:creationId xmlns:a16="http://schemas.microsoft.com/office/drawing/2014/main" id="{3E5C34E0-34E0-48BF-AD07-1BEE89055F49}"/>
              </a:ext>
            </a:extLst>
          </p:cNvPr>
          <p:cNvGrpSpPr/>
          <p:nvPr/>
        </p:nvGrpSpPr>
        <p:grpSpPr>
          <a:xfrm>
            <a:off x="8939841" y="3517068"/>
            <a:ext cx="1271002" cy="508011"/>
            <a:chOff x="5493284" y="2953937"/>
            <a:chExt cx="3298479" cy="1451429"/>
          </a:xfrm>
        </p:grpSpPr>
        <p:sp>
          <p:nvSpPr>
            <p:cNvPr id="257" name="สี่เหลี่ยมผืนผ้า: มุมมน 256">
              <a:extLst>
                <a:ext uri="{FF2B5EF4-FFF2-40B4-BE49-F238E27FC236}">
                  <a16:creationId xmlns:a16="http://schemas.microsoft.com/office/drawing/2014/main" id="{9504A835-55CC-4583-A606-6FC6C4E08BD2}"/>
                </a:ext>
              </a:extLst>
            </p:cNvPr>
            <p:cNvSpPr/>
            <p:nvPr/>
          </p:nvSpPr>
          <p:spPr>
            <a:xfrm>
              <a:off x="5493284" y="2953937"/>
              <a:ext cx="3164114" cy="1451429"/>
            </a:xfrm>
            <a:prstGeom prst="roundRect">
              <a:avLst>
                <a:gd name="adj" fmla="val 31367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8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258" name="สี่เหลี่ยมผืนผ้า 257">
              <a:extLst>
                <a:ext uri="{FF2B5EF4-FFF2-40B4-BE49-F238E27FC236}">
                  <a16:creationId xmlns:a16="http://schemas.microsoft.com/office/drawing/2014/main" id="{95FF14CB-B46F-4E45-90E2-7B9B4D61424E}"/>
                </a:ext>
              </a:extLst>
            </p:cNvPr>
            <p:cNvSpPr/>
            <p:nvPr/>
          </p:nvSpPr>
          <p:spPr>
            <a:xfrm>
              <a:off x="5505367" y="3302767"/>
              <a:ext cx="3286396" cy="9676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กลุ่มการเงินและบัญชี</a:t>
              </a:r>
              <a:b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(โอนเงินให้ </a:t>
              </a:r>
              <a:r>
                <a:rPr lang="th-TH" sz="1000" dirty="0" err="1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ธ.ก.ส</a:t>
              </a:r>
              <a: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.)</a:t>
              </a:r>
            </a:p>
          </p:txBody>
        </p:sp>
      </p:grpSp>
      <p:cxnSp>
        <p:nvCxnSpPr>
          <p:cNvPr id="262" name="ลูกศรเชื่อมต่อแบบตรง 261">
            <a:extLst>
              <a:ext uri="{FF2B5EF4-FFF2-40B4-BE49-F238E27FC236}">
                <a16:creationId xmlns:a16="http://schemas.microsoft.com/office/drawing/2014/main" id="{B90CE2D0-85DD-43A4-AA55-226AFFBF5EDD}"/>
              </a:ext>
            </a:extLst>
          </p:cNvPr>
          <p:cNvCxnSpPr>
            <a:cxnSpLocks/>
          </p:cNvCxnSpPr>
          <p:nvPr/>
        </p:nvCxnSpPr>
        <p:spPr>
          <a:xfrm>
            <a:off x="7608073" y="4043867"/>
            <a:ext cx="0" cy="45904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ลูกศรเชื่อมต่อแบบตรง 262">
            <a:extLst>
              <a:ext uri="{FF2B5EF4-FFF2-40B4-BE49-F238E27FC236}">
                <a16:creationId xmlns:a16="http://schemas.microsoft.com/office/drawing/2014/main" id="{DE2FA6B3-83D7-4E98-946C-CA3301D807A0}"/>
              </a:ext>
            </a:extLst>
          </p:cNvPr>
          <p:cNvCxnSpPr>
            <a:cxnSpLocks/>
          </p:cNvCxnSpPr>
          <p:nvPr/>
        </p:nvCxnSpPr>
        <p:spPr>
          <a:xfrm flipV="1">
            <a:off x="8133853" y="4034356"/>
            <a:ext cx="0" cy="45904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ลูกศรเชื่อมต่อแบบตรง 263">
            <a:extLst>
              <a:ext uri="{FF2B5EF4-FFF2-40B4-BE49-F238E27FC236}">
                <a16:creationId xmlns:a16="http://schemas.microsoft.com/office/drawing/2014/main" id="{DA3CF59C-3262-432E-B0E4-E663A9D05367}"/>
              </a:ext>
            </a:extLst>
          </p:cNvPr>
          <p:cNvCxnSpPr>
            <a:cxnSpLocks/>
          </p:cNvCxnSpPr>
          <p:nvPr/>
        </p:nvCxnSpPr>
        <p:spPr>
          <a:xfrm flipV="1">
            <a:off x="8498358" y="3865241"/>
            <a:ext cx="396000" cy="73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5" name="กลุ่ม 264">
            <a:extLst>
              <a:ext uri="{FF2B5EF4-FFF2-40B4-BE49-F238E27FC236}">
                <a16:creationId xmlns:a16="http://schemas.microsoft.com/office/drawing/2014/main" id="{FC954CA7-2030-4158-B263-6DFDC0E8EF5D}"/>
              </a:ext>
            </a:extLst>
          </p:cNvPr>
          <p:cNvGrpSpPr/>
          <p:nvPr/>
        </p:nvGrpSpPr>
        <p:grpSpPr>
          <a:xfrm>
            <a:off x="10191564" y="1558717"/>
            <a:ext cx="1219227" cy="508011"/>
            <a:chOff x="5493284" y="2953937"/>
            <a:chExt cx="3164114" cy="1451429"/>
          </a:xfrm>
        </p:grpSpPr>
        <p:sp>
          <p:nvSpPr>
            <p:cNvPr id="266" name="สี่เหลี่ยมผืนผ้า: มุมมน 265">
              <a:extLst>
                <a:ext uri="{FF2B5EF4-FFF2-40B4-BE49-F238E27FC236}">
                  <a16:creationId xmlns:a16="http://schemas.microsoft.com/office/drawing/2014/main" id="{AB47FC54-F435-494E-B53C-485253DB0667}"/>
                </a:ext>
              </a:extLst>
            </p:cNvPr>
            <p:cNvSpPr/>
            <p:nvPr/>
          </p:nvSpPr>
          <p:spPr>
            <a:xfrm>
              <a:off x="5493284" y="2953937"/>
              <a:ext cx="3164114" cy="1451429"/>
            </a:xfrm>
            <a:prstGeom prst="roundRect">
              <a:avLst>
                <a:gd name="adj" fmla="val 31367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8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267" name="สี่เหลี่ยมผืนผ้า 266">
              <a:extLst>
                <a:ext uri="{FF2B5EF4-FFF2-40B4-BE49-F238E27FC236}">
                  <a16:creationId xmlns:a16="http://schemas.microsoft.com/office/drawing/2014/main" id="{A8481CD5-21AB-490D-BA27-F58D187E6EC3}"/>
                </a:ext>
              </a:extLst>
            </p:cNvPr>
            <p:cNvSpPr/>
            <p:nvPr/>
          </p:nvSpPr>
          <p:spPr>
            <a:xfrm>
              <a:off x="5888798" y="3218284"/>
              <a:ext cx="2373086" cy="9676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จัดทำสัญญา</a:t>
              </a:r>
            </a:p>
          </p:txBody>
        </p:sp>
      </p:grpSp>
      <p:grpSp>
        <p:nvGrpSpPr>
          <p:cNvPr id="268" name="กลุ่ม 267">
            <a:extLst>
              <a:ext uri="{FF2B5EF4-FFF2-40B4-BE49-F238E27FC236}">
                <a16:creationId xmlns:a16="http://schemas.microsoft.com/office/drawing/2014/main" id="{37CD9D82-F61C-4AAA-AA51-CE6BDCE740A5}"/>
              </a:ext>
            </a:extLst>
          </p:cNvPr>
          <p:cNvGrpSpPr/>
          <p:nvPr/>
        </p:nvGrpSpPr>
        <p:grpSpPr>
          <a:xfrm>
            <a:off x="9996668" y="1206659"/>
            <a:ext cx="304807" cy="364832"/>
            <a:chOff x="4685740" y="240262"/>
            <a:chExt cx="540000" cy="646343"/>
          </a:xfrm>
        </p:grpSpPr>
        <p:sp>
          <p:nvSpPr>
            <p:cNvPr id="269" name="สี่เหลี่ยมผืนผ้า 268">
              <a:extLst>
                <a:ext uri="{FF2B5EF4-FFF2-40B4-BE49-F238E27FC236}">
                  <a16:creationId xmlns:a16="http://schemas.microsoft.com/office/drawing/2014/main" id="{3537709F-950F-4B43-A9FF-7E2313371AD7}"/>
                </a:ext>
              </a:extLst>
            </p:cNvPr>
            <p:cNvSpPr/>
            <p:nvPr/>
          </p:nvSpPr>
          <p:spPr>
            <a:xfrm>
              <a:off x="4685740" y="240262"/>
              <a:ext cx="540000" cy="646343"/>
            </a:xfrm>
            <a:prstGeom prst="rect">
              <a:avLst/>
            </a:prstGeom>
            <a:noFill/>
          </p:spPr>
          <p:txBody>
            <a:bodyPr wrap="square" lIns="51614" tIns="25807" rIns="51614" bIns="25807">
              <a:spAutoFit/>
            </a:bodyPr>
            <a:lstStyle/>
            <a:p>
              <a:pPr algn="ctr"/>
              <a:r>
                <a:rPr lang="th-TH" sz="2032" b="1" dirty="0">
                  <a:ln w="0"/>
                </a:rPr>
                <a:t>7</a:t>
              </a:r>
            </a:p>
          </p:txBody>
        </p:sp>
        <p:sp>
          <p:nvSpPr>
            <p:cNvPr id="270" name="วงรี 269">
              <a:extLst>
                <a:ext uri="{FF2B5EF4-FFF2-40B4-BE49-F238E27FC236}">
                  <a16:creationId xmlns:a16="http://schemas.microsoft.com/office/drawing/2014/main" id="{F96FD37B-5E7E-4777-A41A-FF56F4BA2C21}"/>
                </a:ext>
              </a:extLst>
            </p:cNvPr>
            <p:cNvSpPr/>
            <p:nvPr/>
          </p:nvSpPr>
          <p:spPr>
            <a:xfrm>
              <a:off x="4788436" y="376237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903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271" name="สี่เหลี่ยมผืนผ้า 270">
            <a:extLst>
              <a:ext uri="{FF2B5EF4-FFF2-40B4-BE49-F238E27FC236}">
                <a16:creationId xmlns:a16="http://schemas.microsoft.com/office/drawing/2014/main" id="{B08DE090-8BE8-4CB4-98D6-6405D0373107}"/>
              </a:ext>
            </a:extLst>
          </p:cNvPr>
          <p:cNvSpPr/>
          <p:nvPr/>
        </p:nvSpPr>
        <p:spPr>
          <a:xfrm>
            <a:off x="10149071" y="1280646"/>
            <a:ext cx="1353690" cy="225884"/>
          </a:xfrm>
          <a:prstGeom prst="rect">
            <a:avLst/>
          </a:prstGeom>
          <a:noFill/>
        </p:spPr>
        <p:txBody>
          <a:bodyPr wrap="square" lIns="51614" tIns="25807" rIns="51614" bIns="25807">
            <a:spAutoFit/>
          </a:bodyPr>
          <a:lstStyle/>
          <a:p>
            <a:pPr algn="ctr"/>
            <a:r>
              <a:rPr lang="th-TH" sz="1129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ธ.ก.ส</a:t>
            </a:r>
            <a:r>
              <a:rPr lang="th-TH" sz="1129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</a:p>
        </p:txBody>
      </p:sp>
      <p:cxnSp>
        <p:nvCxnSpPr>
          <p:cNvPr id="10" name="ตัวเชื่อมต่อ: หักมุม 9">
            <a:extLst>
              <a:ext uri="{FF2B5EF4-FFF2-40B4-BE49-F238E27FC236}">
                <a16:creationId xmlns:a16="http://schemas.microsoft.com/office/drawing/2014/main" id="{DFB909FB-1001-443D-898D-D60EA86E6056}"/>
              </a:ext>
            </a:extLst>
          </p:cNvPr>
          <p:cNvCxnSpPr>
            <a:stCxn id="257" idx="0"/>
            <a:endCxn id="266" idx="1"/>
          </p:cNvCxnSpPr>
          <p:nvPr/>
        </p:nvCxnSpPr>
        <p:spPr>
          <a:xfrm rot="5400000" flipH="1" flipV="1">
            <a:off x="9018337" y="2343842"/>
            <a:ext cx="1704345" cy="642109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0" name="สี่เหลี่ยมผืนผ้า 299">
            <a:extLst>
              <a:ext uri="{FF2B5EF4-FFF2-40B4-BE49-F238E27FC236}">
                <a16:creationId xmlns:a16="http://schemas.microsoft.com/office/drawing/2014/main" id="{FBBD1AAA-27DC-4978-91F3-7CA9802F1FDB}"/>
              </a:ext>
            </a:extLst>
          </p:cNvPr>
          <p:cNvSpPr/>
          <p:nvPr/>
        </p:nvSpPr>
        <p:spPr>
          <a:xfrm>
            <a:off x="655804" y="3038699"/>
            <a:ext cx="2117706" cy="48889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ระยะเวลาในการจัดสรรเงินกู้ยืม</a:t>
            </a:r>
          </a:p>
          <a:p>
            <a:pPr algn="ctr"/>
            <a:r>
              <a:rPr lang="th-TH" sz="1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(31 วัน)</a:t>
            </a:r>
          </a:p>
        </p:txBody>
      </p:sp>
      <p:sp>
        <p:nvSpPr>
          <p:cNvPr id="301" name="สี่เหลี่ยมผืนผ้า: มุมมน 300">
            <a:extLst>
              <a:ext uri="{FF2B5EF4-FFF2-40B4-BE49-F238E27FC236}">
                <a16:creationId xmlns:a16="http://schemas.microsoft.com/office/drawing/2014/main" id="{1E7350EE-ABCF-48AB-9BBD-3F122AD456BD}"/>
              </a:ext>
            </a:extLst>
          </p:cNvPr>
          <p:cNvSpPr/>
          <p:nvPr/>
        </p:nvSpPr>
        <p:spPr>
          <a:xfrm>
            <a:off x="655804" y="3579779"/>
            <a:ext cx="2123337" cy="2915519"/>
          </a:xfrm>
          <a:prstGeom prst="roundRect">
            <a:avLst>
              <a:gd name="adj" fmla="val 724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8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03" name="สี่เหลี่ยมผืนผ้า 302">
            <a:extLst>
              <a:ext uri="{FF2B5EF4-FFF2-40B4-BE49-F238E27FC236}">
                <a16:creationId xmlns:a16="http://schemas.microsoft.com/office/drawing/2014/main" id="{4B1CF551-1F9A-436A-A00E-7B0CE61C07F3}"/>
              </a:ext>
            </a:extLst>
          </p:cNvPr>
          <p:cNvSpPr/>
          <p:nvPr/>
        </p:nvSpPr>
        <p:spPr>
          <a:xfrm>
            <a:off x="686021" y="3695755"/>
            <a:ext cx="2059137" cy="2637441"/>
          </a:xfrm>
          <a:prstGeom prst="rect">
            <a:avLst/>
          </a:prstGeom>
          <a:noFill/>
        </p:spPr>
        <p:txBody>
          <a:bodyPr wrap="square" lIns="51614" tIns="25807" rIns="51614" bIns="25807">
            <a:spAutoFit/>
          </a:bodyPr>
          <a:lstStyle/>
          <a:p>
            <a:pPr>
              <a:tabLst>
                <a:tab pos="131763" algn="l"/>
                <a:tab pos="214313" algn="l"/>
                <a:tab pos="1079500" algn="l"/>
                <a:tab pos="1435100" algn="l"/>
              </a:tabLst>
            </a:pP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1.	ผู้ยื่นคำขอกู้ยืม		(1 วัน)</a:t>
            </a:r>
          </a:p>
          <a:p>
            <a:pPr>
              <a:tabLst>
                <a:tab pos="131763" algn="l"/>
                <a:tab pos="214313" algn="l"/>
                <a:tab pos="1079500" algn="l"/>
                <a:tab pos="1435100" algn="l"/>
              </a:tabLst>
            </a:pP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	-	ลงทะเบียน</a:t>
            </a:r>
          </a:p>
          <a:p>
            <a:pPr>
              <a:tabLst>
                <a:tab pos="131763" algn="l"/>
                <a:tab pos="214313" algn="l"/>
                <a:tab pos="1079500" algn="l"/>
                <a:tab pos="1435100" algn="l"/>
              </a:tabLst>
            </a:pP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	-	ยื่นคำร้อง</a:t>
            </a:r>
          </a:p>
          <a:p>
            <a:pPr>
              <a:tabLst>
                <a:tab pos="131763" algn="l"/>
                <a:tab pos="214313" algn="l"/>
                <a:tab pos="1079500" algn="l"/>
                <a:tab pos="1435100" algn="l"/>
              </a:tabLst>
            </a:pP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2.	ส่วนราชการ/</a:t>
            </a:r>
            <a:r>
              <a:rPr lang="th-TH" sz="1200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สพท</a:t>
            </a: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.		(7 วัน)</a:t>
            </a:r>
          </a:p>
          <a:p>
            <a:pPr>
              <a:tabLst>
                <a:tab pos="131763" algn="l"/>
                <a:tab pos="214313" algn="l"/>
                <a:tab pos="1079500" algn="l"/>
                <a:tab pos="1435100" algn="l"/>
              </a:tabLst>
            </a:pP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	-	เจ้าหน้าที่	( 5 วัน )</a:t>
            </a:r>
          </a:p>
          <a:p>
            <a:pPr>
              <a:tabLst>
                <a:tab pos="131763" algn="l"/>
                <a:tab pos="214313" algn="l"/>
                <a:tab pos="1079500" algn="l"/>
                <a:tab pos="1435100" algn="l"/>
              </a:tabLst>
            </a:pP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	-	หัวหน้ากลุ่มการเงิน	( 1 วัน )</a:t>
            </a:r>
          </a:p>
          <a:p>
            <a:pPr>
              <a:tabLst>
                <a:tab pos="131763" algn="l"/>
                <a:tab pos="214313" algn="l"/>
                <a:tab pos="1079500" algn="l"/>
                <a:tab pos="1435100" algn="l"/>
              </a:tabLst>
            </a:pP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	-	ผู้บังคับบัญชา	( 1 วัน )</a:t>
            </a:r>
          </a:p>
          <a:p>
            <a:pPr>
              <a:tabLst>
                <a:tab pos="131763" algn="l"/>
                <a:tab pos="214313" algn="l"/>
                <a:tab pos="1079500" algn="l"/>
                <a:tab pos="1435100" algn="l"/>
              </a:tabLst>
            </a:pP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3.	สำนักงาน </a:t>
            </a:r>
            <a:r>
              <a:rPr lang="th-TH" sz="1200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ก.ค.ศ</a:t>
            </a: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.		(15 วัน)</a:t>
            </a:r>
          </a:p>
          <a:p>
            <a:pPr>
              <a:tabLst>
                <a:tab pos="131763" algn="l"/>
                <a:tab pos="214313" algn="l"/>
                <a:tab pos="1079500" algn="l"/>
                <a:tab pos="1435100" algn="l"/>
              </a:tabLst>
            </a:pP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	-	เจ้าหน้าที่	( 7 วัน )</a:t>
            </a:r>
          </a:p>
          <a:p>
            <a:pPr>
              <a:tabLst>
                <a:tab pos="131763" algn="l"/>
                <a:tab pos="214313" algn="l"/>
                <a:tab pos="1079500" algn="l"/>
                <a:tab pos="1435100" algn="l"/>
              </a:tabLst>
            </a:pP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	-	หัวหน้ากลุ่มงาน	( 3 วัน )</a:t>
            </a:r>
          </a:p>
          <a:p>
            <a:pPr>
              <a:tabLst>
                <a:tab pos="131763" algn="l"/>
                <a:tab pos="214313" algn="l"/>
                <a:tab pos="1079500" algn="l"/>
                <a:tab pos="1435100" algn="l"/>
              </a:tabLst>
            </a:pP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	-	ผู้บังคับบัญชา	( 2 วัน )</a:t>
            </a:r>
          </a:p>
          <a:p>
            <a:pPr>
              <a:tabLst>
                <a:tab pos="131763" algn="l"/>
                <a:tab pos="214313" algn="l"/>
                <a:tab pos="1079500" algn="l"/>
                <a:tab pos="1435100" algn="l"/>
              </a:tabLst>
            </a:pP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4.	คณะอนุกรรมการฯ พิจารณา	(1 วัน)</a:t>
            </a:r>
          </a:p>
          <a:p>
            <a:pPr>
              <a:tabLst>
                <a:tab pos="131763" algn="l"/>
                <a:tab pos="214313" algn="l"/>
                <a:tab pos="1079500" algn="l"/>
                <a:tab pos="1435100" algn="l"/>
              </a:tabLst>
            </a:pP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5.	กลุ่มการเงินและบัญชี		(2 วัน)</a:t>
            </a:r>
          </a:p>
          <a:p>
            <a:pPr>
              <a:tabLst>
                <a:tab pos="131763" algn="l"/>
                <a:tab pos="214313" algn="l"/>
                <a:tab pos="1079500" algn="l"/>
                <a:tab pos="1435100" algn="l"/>
              </a:tabLst>
            </a:pP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6.	</a:t>
            </a:r>
            <a:r>
              <a:rPr lang="th-TH" sz="1200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ธ.ก.ส</a:t>
            </a: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. (จัดทำสัญญา)		(5 วัน)</a:t>
            </a: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</a:p>
        </p:txBody>
      </p:sp>
      <p:grpSp>
        <p:nvGrpSpPr>
          <p:cNvPr id="304" name="กลุ่ม 303">
            <a:extLst>
              <a:ext uri="{FF2B5EF4-FFF2-40B4-BE49-F238E27FC236}">
                <a16:creationId xmlns:a16="http://schemas.microsoft.com/office/drawing/2014/main" id="{F8543A0C-0F05-46EF-9BAD-247347089512}"/>
              </a:ext>
            </a:extLst>
          </p:cNvPr>
          <p:cNvGrpSpPr/>
          <p:nvPr/>
        </p:nvGrpSpPr>
        <p:grpSpPr>
          <a:xfrm>
            <a:off x="7082294" y="4315372"/>
            <a:ext cx="304807" cy="364832"/>
            <a:chOff x="4685740" y="240262"/>
            <a:chExt cx="540000" cy="646343"/>
          </a:xfrm>
        </p:grpSpPr>
        <p:sp>
          <p:nvSpPr>
            <p:cNvPr id="305" name="สี่เหลี่ยมผืนผ้า 304">
              <a:extLst>
                <a:ext uri="{FF2B5EF4-FFF2-40B4-BE49-F238E27FC236}">
                  <a16:creationId xmlns:a16="http://schemas.microsoft.com/office/drawing/2014/main" id="{1471B375-4657-45B5-B34E-E224F6057ABC}"/>
                </a:ext>
              </a:extLst>
            </p:cNvPr>
            <p:cNvSpPr/>
            <p:nvPr/>
          </p:nvSpPr>
          <p:spPr>
            <a:xfrm>
              <a:off x="4685740" y="240262"/>
              <a:ext cx="540000" cy="646343"/>
            </a:xfrm>
            <a:prstGeom prst="rect">
              <a:avLst/>
            </a:prstGeom>
            <a:noFill/>
          </p:spPr>
          <p:txBody>
            <a:bodyPr wrap="square" lIns="51614" tIns="25807" rIns="51614" bIns="25807">
              <a:spAutoFit/>
            </a:bodyPr>
            <a:lstStyle/>
            <a:p>
              <a:pPr algn="ctr"/>
              <a:r>
                <a:rPr lang="th-TH" sz="2032" b="1" dirty="0">
                  <a:ln w="0"/>
                </a:rPr>
                <a:t>5</a:t>
              </a:r>
            </a:p>
          </p:txBody>
        </p:sp>
        <p:sp>
          <p:nvSpPr>
            <p:cNvPr id="306" name="วงรี 305">
              <a:extLst>
                <a:ext uri="{FF2B5EF4-FFF2-40B4-BE49-F238E27FC236}">
                  <a16:creationId xmlns:a16="http://schemas.microsoft.com/office/drawing/2014/main" id="{56F74C22-6842-4677-A97D-3C314147BB78}"/>
                </a:ext>
              </a:extLst>
            </p:cNvPr>
            <p:cNvSpPr/>
            <p:nvPr/>
          </p:nvSpPr>
          <p:spPr>
            <a:xfrm>
              <a:off x="4788436" y="376237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903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grpSp>
        <p:nvGrpSpPr>
          <p:cNvPr id="310" name="กลุ่ม 309">
            <a:extLst>
              <a:ext uri="{FF2B5EF4-FFF2-40B4-BE49-F238E27FC236}">
                <a16:creationId xmlns:a16="http://schemas.microsoft.com/office/drawing/2014/main" id="{32132CC8-D9D2-4023-8E92-D2CA0779CA5A}"/>
              </a:ext>
            </a:extLst>
          </p:cNvPr>
          <p:cNvGrpSpPr/>
          <p:nvPr/>
        </p:nvGrpSpPr>
        <p:grpSpPr>
          <a:xfrm>
            <a:off x="8806411" y="3218839"/>
            <a:ext cx="304807" cy="364832"/>
            <a:chOff x="4685740" y="240262"/>
            <a:chExt cx="540000" cy="646343"/>
          </a:xfrm>
        </p:grpSpPr>
        <p:sp>
          <p:nvSpPr>
            <p:cNvPr id="311" name="สี่เหลี่ยมผืนผ้า 310">
              <a:extLst>
                <a:ext uri="{FF2B5EF4-FFF2-40B4-BE49-F238E27FC236}">
                  <a16:creationId xmlns:a16="http://schemas.microsoft.com/office/drawing/2014/main" id="{F362574F-1C33-405C-88F1-1AD0F84EFF66}"/>
                </a:ext>
              </a:extLst>
            </p:cNvPr>
            <p:cNvSpPr/>
            <p:nvPr/>
          </p:nvSpPr>
          <p:spPr>
            <a:xfrm>
              <a:off x="4685740" y="240262"/>
              <a:ext cx="540000" cy="646343"/>
            </a:xfrm>
            <a:prstGeom prst="rect">
              <a:avLst/>
            </a:prstGeom>
            <a:noFill/>
          </p:spPr>
          <p:txBody>
            <a:bodyPr wrap="square" lIns="51614" tIns="25807" rIns="51614" bIns="25807">
              <a:spAutoFit/>
            </a:bodyPr>
            <a:lstStyle/>
            <a:p>
              <a:pPr algn="ctr"/>
              <a:r>
                <a:rPr lang="th-TH" sz="2032" b="1" dirty="0">
                  <a:ln w="0"/>
                </a:rPr>
                <a:t>6</a:t>
              </a:r>
            </a:p>
          </p:txBody>
        </p:sp>
        <p:sp>
          <p:nvSpPr>
            <p:cNvPr id="312" name="วงรี 311">
              <a:extLst>
                <a:ext uri="{FF2B5EF4-FFF2-40B4-BE49-F238E27FC236}">
                  <a16:creationId xmlns:a16="http://schemas.microsoft.com/office/drawing/2014/main" id="{92357E4C-3F4E-4EC4-A03F-7DADE5938471}"/>
                </a:ext>
              </a:extLst>
            </p:cNvPr>
            <p:cNvSpPr/>
            <p:nvPr/>
          </p:nvSpPr>
          <p:spPr>
            <a:xfrm>
              <a:off x="4788436" y="376237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903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313" name="สี่เหลี่ยมผืนผ้า 312">
            <a:extLst>
              <a:ext uri="{FF2B5EF4-FFF2-40B4-BE49-F238E27FC236}">
                <a16:creationId xmlns:a16="http://schemas.microsoft.com/office/drawing/2014/main" id="{933D2BB3-9340-4DF1-9097-98DBC86BC6F2}"/>
              </a:ext>
            </a:extLst>
          </p:cNvPr>
          <p:cNvSpPr/>
          <p:nvPr/>
        </p:nvSpPr>
        <p:spPr>
          <a:xfrm>
            <a:off x="3468724" y="60201"/>
            <a:ext cx="4887470" cy="48889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ระบบงานย่อยการจัดสรรเงินกู้ยืม</a:t>
            </a:r>
          </a:p>
        </p:txBody>
      </p:sp>
      <p:sp>
        <p:nvSpPr>
          <p:cNvPr id="314" name="สี่เหลี่ยมผืนผ้า 313">
            <a:extLst>
              <a:ext uri="{FF2B5EF4-FFF2-40B4-BE49-F238E27FC236}">
                <a16:creationId xmlns:a16="http://schemas.microsoft.com/office/drawing/2014/main" id="{1B24A8DC-F8FC-4864-8769-4155758DE28B}"/>
              </a:ext>
            </a:extLst>
          </p:cNvPr>
          <p:cNvSpPr/>
          <p:nvPr/>
        </p:nvSpPr>
        <p:spPr>
          <a:xfrm>
            <a:off x="3037581" y="3028513"/>
            <a:ext cx="2564911" cy="48889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User  = 2,140</a:t>
            </a:r>
            <a:endParaRPr lang="th-TH" sz="1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15" name="สี่เหลี่ยมผืนผ้า: มุมมน 314">
            <a:extLst>
              <a:ext uri="{FF2B5EF4-FFF2-40B4-BE49-F238E27FC236}">
                <a16:creationId xmlns:a16="http://schemas.microsoft.com/office/drawing/2014/main" id="{39B41D2A-BEBB-4CB4-A917-55AB86544215}"/>
              </a:ext>
            </a:extLst>
          </p:cNvPr>
          <p:cNvSpPr/>
          <p:nvPr/>
        </p:nvSpPr>
        <p:spPr>
          <a:xfrm>
            <a:off x="3018719" y="3569593"/>
            <a:ext cx="2363818" cy="2915519"/>
          </a:xfrm>
          <a:prstGeom prst="roundRect">
            <a:avLst>
              <a:gd name="adj" fmla="val 724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8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16" name="สี่เหลี่ยมผืนผ้า 315">
            <a:extLst>
              <a:ext uri="{FF2B5EF4-FFF2-40B4-BE49-F238E27FC236}">
                <a16:creationId xmlns:a16="http://schemas.microsoft.com/office/drawing/2014/main" id="{26EAA728-C7AA-4574-BC79-49B35DE02445}"/>
              </a:ext>
            </a:extLst>
          </p:cNvPr>
          <p:cNvSpPr/>
          <p:nvPr/>
        </p:nvSpPr>
        <p:spPr>
          <a:xfrm>
            <a:off x="3048936" y="3685569"/>
            <a:ext cx="2447538" cy="2452775"/>
          </a:xfrm>
          <a:prstGeom prst="rect">
            <a:avLst/>
          </a:prstGeom>
          <a:noFill/>
        </p:spPr>
        <p:txBody>
          <a:bodyPr wrap="square" lIns="51614" tIns="25807" rIns="51614" bIns="25807">
            <a:spAutoFit/>
          </a:bodyPr>
          <a:lstStyle/>
          <a:p>
            <a:pPr>
              <a:tabLst>
                <a:tab pos="131763" algn="l"/>
                <a:tab pos="214313" algn="l"/>
                <a:tab pos="1435100" algn="l"/>
                <a:tab pos="1524000" algn="l"/>
                <a:tab pos="1882775" algn="l"/>
              </a:tabLst>
            </a:pP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1.	ผู้ยื่นคำขอกู้ยืม</a:t>
            </a:r>
            <a:r>
              <a:rPr lang="en-US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		1,000</a:t>
            </a:r>
          </a:p>
          <a:p>
            <a:pPr>
              <a:tabLst>
                <a:tab pos="131763" algn="l"/>
                <a:tab pos="214313" algn="l"/>
                <a:tab pos="1435100" algn="l"/>
                <a:tab pos="1524000" algn="l"/>
                <a:tab pos="1882775" algn="l"/>
              </a:tabLst>
            </a:pP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2.	ส่วนราชการ/</a:t>
            </a:r>
            <a:r>
              <a:rPr lang="th-TH" sz="1200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สพท</a:t>
            </a: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. 			1</a:t>
            </a:r>
            <a:r>
              <a:rPr lang="en-US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,121</a:t>
            </a:r>
            <a:endParaRPr lang="th-TH" sz="1200" b="1" dirty="0">
              <a:ln w="0"/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tabLst>
                <a:tab pos="131763" algn="l"/>
                <a:tab pos="214313" algn="l"/>
                <a:tab pos="1435100" algn="l"/>
                <a:tab pos="1524000" algn="l"/>
                <a:tab pos="1882775" algn="l"/>
              </a:tabLst>
            </a:pP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	-	</a:t>
            </a:r>
            <a:r>
              <a:rPr lang="th-TH" sz="1200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สพ</a:t>
            </a: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ป. 183 เขต </a:t>
            </a:r>
            <a:r>
              <a:rPr lang="en-US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x 3 </a:t>
            </a: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คน	</a:t>
            </a:r>
            <a:r>
              <a:rPr lang="en-US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=</a:t>
            </a: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	549</a:t>
            </a:r>
          </a:p>
          <a:p>
            <a:pPr>
              <a:tabLst>
                <a:tab pos="131763" algn="l"/>
                <a:tab pos="214313" algn="l"/>
                <a:tab pos="1435100" algn="l"/>
                <a:tab pos="1524000" algn="l"/>
                <a:tab pos="1882775" algn="l"/>
              </a:tabLst>
            </a:pP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	-	</a:t>
            </a:r>
            <a:r>
              <a:rPr lang="th-TH" sz="1200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สพ</a:t>
            </a: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ม.   62 เขต </a:t>
            </a:r>
            <a:r>
              <a:rPr lang="en-US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x 3 </a:t>
            </a: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คน	</a:t>
            </a:r>
            <a:r>
              <a:rPr lang="en-US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=	186</a:t>
            </a:r>
            <a:endParaRPr lang="th-TH" sz="1200" dirty="0">
              <a:ln w="0"/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tabLst>
                <a:tab pos="131763" algn="l"/>
                <a:tab pos="214313" algn="l"/>
                <a:tab pos="1435100" algn="l"/>
                <a:tab pos="1524000" algn="l"/>
                <a:tab pos="1882775" algn="l"/>
              </a:tabLst>
            </a:pP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	-	ส่วนราชการ 3 ส่วน </a:t>
            </a:r>
            <a:r>
              <a:rPr lang="en-US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x 3 </a:t>
            </a: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คน 	</a:t>
            </a:r>
            <a:r>
              <a:rPr lang="en-US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=	</a:t>
            </a: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   9</a:t>
            </a:r>
          </a:p>
          <a:p>
            <a:pPr>
              <a:tabLst>
                <a:tab pos="131763" algn="l"/>
                <a:tab pos="214313" algn="l"/>
                <a:tab pos="1435100" algn="l"/>
                <a:tab pos="1524000" algn="l"/>
                <a:tab pos="1882775" algn="l"/>
              </a:tabLst>
            </a:pP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	-	หน่วยเบิก	</a:t>
            </a:r>
            <a:r>
              <a:rPr lang="en-US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=	  </a:t>
            </a: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77</a:t>
            </a:r>
          </a:p>
          <a:p>
            <a:pPr>
              <a:tabLst>
                <a:tab pos="131763" algn="l"/>
                <a:tab pos="214313" algn="l"/>
                <a:tab pos="1435100" algn="l"/>
                <a:tab pos="1524000" algn="l"/>
                <a:tab pos="1882775" algn="l"/>
              </a:tabLst>
            </a:pP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3.	สำนักงาน </a:t>
            </a:r>
            <a:r>
              <a:rPr lang="th-TH" sz="1200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ก.ค.ศ</a:t>
            </a: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.			    18</a:t>
            </a:r>
          </a:p>
          <a:p>
            <a:pPr>
              <a:tabLst>
                <a:tab pos="131763" algn="l"/>
                <a:tab pos="214313" algn="l"/>
                <a:tab pos="1435100" algn="l"/>
                <a:tab pos="1524000" algn="l"/>
                <a:tab pos="1882775" algn="l"/>
              </a:tabLst>
            </a:pP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	-	เจ้าหน้าที่	</a:t>
            </a:r>
            <a:r>
              <a:rPr lang="en-US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=	10</a:t>
            </a:r>
            <a:endParaRPr lang="th-TH" sz="1200" dirty="0">
              <a:ln w="0"/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tabLst>
                <a:tab pos="131763" algn="l"/>
                <a:tab pos="214313" algn="l"/>
                <a:tab pos="1435100" algn="l"/>
                <a:tab pos="1524000" algn="l"/>
                <a:tab pos="1882775" algn="l"/>
              </a:tabLst>
            </a:pP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	-	หัวหน้ากลุ่มงาน	</a:t>
            </a:r>
            <a:r>
              <a:rPr lang="en-US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=  4</a:t>
            </a:r>
          </a:p>
          <a:p>
            <a:pPr>
              <a:tabLst>
                <a:tab pos="131763" algn="l"/>
                <a:tab pos="214313" algn="l"/>
                <a:tab pos="1435100" algn="l"/>
                <a:tab pos="1524000" algn="l"/>
                <a:tab pos="1882775" algn="l"/>
              </a:tabLst>
            </a:pPr>
            <a:r>
              <a:rPr lang="en-US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	-	</a:t>
            </a: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กลุ่มการเงินและบัญชี	</a:t>
            </a:r>
            <a:r>
              <a:rPr lang="en-US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=  3</a:t>
            </a:r>
            <a:endParaRPr lang="th-TH" sz="1200" dirty="0">
              <a:ln w="0"/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tabLst>
                <a:tab pos="131763" algn="l"/>
                <a:tab pos="214313" algn="l"/>
                <a:tab pos="1435100" algn="l"/>
                <a:tab pos="1524000" algn="l"/>
                <a:tab pos="1882775" algn="l"/>
              </a:tabLst>
            </a:pP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	-	ผู้บังคับบัญชา	</a:t>
            </a:r>
            <a:r>
              <a:rPr lang="en-US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=  1</a:t>
            </a:r>
            <a:endParaRPr lang="th-TH" sz="1200" dirty="0">
              <a:ln w="0"/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tabLst>
                <a:tab pos="131763" algn="l"/>
                <a:tab pos="214313" algn="l"/>
                <a:tab pos="1435100" algn="l"/>
                <a:tab pos="1524000" algn="l"/>
                <a:tab pos="1882775" algn="l"/>
              </a:tabLst>
            </a:pP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4.	</a:t>
            </a:r>
            <a:r>
              <a:rPr lang="th-TH" sz="1200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ธ.ก.ส</a:t>
            </a: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. (จัดทำสัญญา)			     1	</a:t>
            </a: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</a:p>
        </p:txBody>
      </p:sp>
      <p:sp>
        <p:nvSpPr>
          <p:cNvPr id="89" name="สี่เหลี่ยมผืนผ้า 88">
            <a:extLst>
              <a:ext uri="{FF2B5EF4-FFF2-40B4-BE49-F238E27FC236}">
                <a16:creationId xmlns:a16="http://schemas.microsoft.com/office/drawing/2014/main" id="{2CE62A41-7422-41C7-A0A4-79769FA569DE}"/>
              </a:ext>
            </a:extLst>
          </p:cNvPr>
          <p:cNvSpPr/>
          <p:nvPr/>
        </p:nvSpPr>
        <p:spPr>
          <a:xfrm>
            <a:off x="450059" y="833817"/>
            <a:ext cx="1911530" cy="236784"/>
          </a:xfrm>
          <a:prstGeom prst="rect">
            <a:avLst/>
          </a:prstGeom>
          <a:noFill/>
        </p:spPr>
        <p:txBody>
          <a:bodyPr wrap="square" lIns="51614" tIns="25807" rIns="51614" bIns="25807">
            <a:spAutoFit/>
          </a:bodyPr>
          <a:lstStyle/>
          <a:p>
            <a:pPr>
              <a:buAutoNum type="arabicPeriod"/>
            </a:pP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1200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ฟั</a:t>
            </a: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งก</a:t>
            </a:r>
            <a:r>
              <a:rPr lang="th-TH" sz="1200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์ชั่น</a:t>
            </a: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การควบคุมการทำงานฯ</a:t>
            </a:r>
          </a:p>
        </p:txBody>
      </p:sp>
      <p:sp>
        <p:nvSpPr>
          <p:cNvPr id="90" name="สี่เหลี่ยมผืนผ้า 89">
            <a:extLst>
              <a:ext uri="{FF2B5EF4-FFF2-40B4-BE49-F238E27FC236}">
                <a16:creationId xmlns:a16="http://schemas.microsoft.com/office/drawing/2014/main" id="{3E6649DE-5571-426E-9C4A-3932D0328D14}"/>
              </a:ext>
            </a:extLst>
          </p:cNvPr>
          <p:cNvSpPr/>
          <p:nvPr/>
        </p:nvSpPr>
        <p:spPr>
          <a:xfrm>
            <a:off x="2076511" y="841228"/>
            <a:ext cx="1520684" cy="236784"/>
          </a:xfrm>
          <a:prstGeom prst="rect">
            <a:avLst/>
          </a:prstGeom>
          <a:noFill/>
        </p:spPr>
        <p:txBody>
          <a:bodyPr wrap="square" lIns="51614" tIns="25807" rIns="51614" bIns="25807">
            <a:spAutoFit/>
          </a:bodyPr>
          <a:lstStyle/>
          <a:p>
            <a:pPr algn="ctr"/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2. </a:t>
            </a:r>
            <a:r>
              <a:rPr lang="th-TH" sz="1200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ฟั</a:t>
            </a: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งก</a:t>
            </a:r>
            <a:r>
              <a:rPr lang="th-TH" sz="1200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์ชั่น</a:t>
            </a: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การยื่นคำขอกู้ยืม</a:t>
            </a:r>
          </a:p>
        </p:txBody>
      </p:sp>
      <p:sp>
        <p:nvSpPr>
          <p:cNvPr id="92" name="สี่เหลี่ยมผืนผ้า 91">
            <a:extLst>
              <a:ext uri="{FF2B5EF4-FFF2-40B4-BE49-F238E27FC236}">
                <a16:creationId xmlns:a16="http://schemas.microsoft.com/office/drawing/2014/main" id="{2B27C193-89FF-4CDD-9F67-4062E067AFC7}"/>
              </a:ext>
            </a:extLst>
          </p:cNvPr>
          <p:cNvSpPr/>
          <p:nvPr/>
        </p:nvSpPr>
        <p:spPr>
          <a:xfrm>
            <a:off x="6987992" y="868346"/>
            <a:ext cx="1686652" cy="225884"/>
          </a:xfrm>
          <a:prstGeom prst="rect">
            <a:avLst/>
          </a:prstGeom>
          <a:noFill/>
        </p:spPr>
        <p:txBody>
          <a:bodyPr wrap="square" lIns="51614" tIns="25807" rIns="51614" bIns="25807">
            <a:spAutoFit/>
          </a:bodyPr>
          <a:lstStyle/>
          <a:p>
            <a:pPr algn="ctr"/>
            <a:r>
              <a:rPr lang="th-TH" sz="1129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4. </a:t>
            </a:r>
            <a:r>
              <a:rPr lang="th-TH" sz="1129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ฟั</a:t>
            </a:r>
            <a:r>
              <a:rPr lang="th-TH" sz="1129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งก</a:t>
            </a:r>
            <a:r>
              <a:rPr lang="th-TH" sz="1129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์ชั่น</a:t>
            </a:r>
            <a:r>
              <a:rPr lang="th-TH" sz="1129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การพิจารณาอนุมัติ</a:t>
            </a:r>
          </a:p>
        </p:txBody>
      </p:sp>
      <p:sp>
        <p:nvSpPr>
          <p:cNvPr id="94" name="สี่เหลี่ยมผืนผ้า 93">
            <a:extLst>
              <a:ext uri="{FF2B5EF4-FFF2-40B4-BE49-F238E27FC236}">
                <a16:creationId xmlns:a16="http://schemas.microsoft.com/office/drawing/2014/main" id="{0A045456-BC45-4D25-BC7A-D32845CEE0B5}"/>
              </a:ext>
            </a:extLst>
          </p:cNvPr>
          <p:cNvSpPr/>
          <p:nvPr/>
        </p:nvSpPr>
        <p:spPr>
          <a:xfrm>
            <a:off x="5451528" y="869315"/>
            <a:ext cx="1520684" cy="236784"/>
          </a:xfrm>
          <a:prstGeom prst="rect">
            <a:avLst/>
          </a:prstGeom>
          <a:noFill/>
        </p:spPr>
        <p:txBody>
          <a:bodyPr wrap="square" lIns="51614" tIns="25807" rIns="51614" bIns="25807">
            <a:spAutoFit/>
          </a:bodyPr>
          <a:lstStyle/>
          <a:p>
            <a:pPr algn="ctr"/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3. </a:t>
            </a:r>
            <a:r>
              <a:rPr lang="th-TH" sz="1200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ฟั</a:t>
            </a: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งก</a:t>
            </a:r>
            <a:r>
              <a:rPr lang="th-TH" sz="1200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์ชั่น</a:t>
            </a: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การตรวจสอบเอกสาร</a:t>
            </a:r>
          </a:p>
        </p:txBody>
      </p:sp>
    </p:spTree>
    <p:extLst>
      <p:ext uri="{BB962C8B-B14F-4D97-AF65-F5344CB8AC3E}">
        <p14:creationId xmlns:p14="http://schemas.microsoft.com/office/powerpoint/2010/main" val="1271047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กลุ่ม 36">
            <a:extLst>
              <a:ext uri="{FF2B5EF4-FFF2-40B4-BE49-F238E27FC236}">
                <a16:creationId xmlns:a16="http://schemas.microsoft.com/office/drawing/2014/main" id="{4063363B-7720-40BA-A0C1-07874CD8C5E6}"/>
              </a:ext>
            </a:extLst>
          </p:cNvPr>
          <p:cNvGrpSpPr/>
          <p:nvPr/>
        </p:nvGrpSpPr>
        <p:grpSpPr>
          <a:xfrm>
            <a:off x="2660555" y="2129338"/>
            <a:ext cx="1219227" cy="508011"/>
            <a:chOff x="5493284" y="2953937"/>
            <a:chExt cx="3164114" cy="1209524"/>
          </a:xfrm>
        </p:grpSpPr>
        <p:sp>
          <p:nvSpPr>
            <p:cNvPr id="38" name="สี่เหลี่ยมผืนผ้า: มุมมน 37">
              <a:extLst>
                <a:ext uri="{FF2B5EF4-FFF2-40B4-BE49-F238E27FC236}">
                  <a16:creationId xmlns:a16="http://schemas.microsoft.com/office/drawing/2014/main" id="{A70F372D-A927-47E1-8C21-916BCBFD5C6F}"/>
                </a:ext>
              </a:extLst>
            </p:cNvPr>
            <p:cNvSpPr/>
            <p:nvPr/>
          </p:nvSpPr>
          <p:spPr>
            <a:xfrm>
              <a:off x="5493284" y="2953937"/>
              <a:ext cx="3164114" cy="1209524"/>
            </a:xfrm>
            <a:prstGeom prst="roundRect">
              <a:avLst>
                <a:gd name="adj" fmla="val 31367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8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39" name="สี่เหลี่ยมผืนผ้า 38">
              <a:extLst>
                <a:ext uri="{FF2B5EF4-FFF2-40B4-BE49-F238E27FC236}">
                  <a16:creationId xmlns:a16="http://schemas.microsoft.com/office/drawing/2014/main" id="{5345A396-8D13-421F-A1EE-79A2C65B4AF3}"/>
                </a:ext>
              </a:extLst>
            </p:cNvPr>
            <p:cNvSpPr/>
            <p:nvPr/>
          </p:nvSpPr>
          <p:spPr>
            <a:xfrm>
              <a:off x="5888798" y="3074889"/>
              <a:ext cx="2373086" cy="9676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ผู้ดูแลระบบ</a:t>
              </a:r>
            </a:p>
            <a:p>
              <a:pPr algn="ctr"/>
              <a: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(นำข้อมูลเข้าระบบ)</a:t>
              </a:r>
            </a:p>
          </p:txBody>
        </p:sp>
      </p:grpSp>
      <p:sp>
        <p:nvSpPr>
          <p:cNvPr id="21" name="สี่เหลี่ยมผืนผ้า 20">
            <a:extLst>
              <a:ext uri="{FF2B5EF4-FFF2-40B4-BE49-F238E27FC236}">
                <a16:creationId xmlns:a16="http://schemas.microsoft.com/office/drawing/2014/main" id="{084A1DE0-EA01-4DEC-AAF5-2DF11EB8D598}"/>
              </a:ext>
            </a:extLst>
          </p:cNvPr>
          <p:cNvSpPr/>
          <p:nvPr/>
        </p:nvSpPr>
        <p:spPr>
          <a:xfrm>
            <a:off x="1233199" y="1864229"/>
            <a:ext cx="987345" cy="236784"/>
          </a:xfrm>
          <a:prstGeom prst="rect">
            <a:avLst/>
          </a:prstGeom>
          <a:noFill/>
        </p:spPr>
        <p:txBody>
          <a:bodyPr wrap="square" lIns="51614" tIns="25807" rIns="51614" bIns="25807">
            <a:spAutoFit/>
          </a:bodyPr>
          <a:lstStyle/>
          <a:p>
            <a:pPr algn="ctr"/>
            <a:r>
              <a:rPr lang="th-TH" sz="1200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ธ.ก.ส</a:t>
            </a: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</a:p>
        </p:txBody>
      </p:sp>
      <p:sp>
        <p:nvSpPr>
          <p:cNvPr id="12" name="สี่เหลี่ยมผืนผ้า 11">
            <a:extLst>
              <a:ext uri="{FF2B5EF4-FFF2-40B4-BE49-F238E27FC236}">
                <a16:creationId xmlns:a16="http://schemas.microsoft.com/office/drawing/2014/main" id="{79FF6FD9-2612-47FD-8BFF-EDFE615AFC14}"/>
              </a:ext>
            </a:extLst>
          </p:cNvPr>
          <p:cNvSpPr/>
          <p:nvPr/>
        </p:nvSpPr>
        <p:spPr>
          <a:xfrm>
            <a:off x="2796130" y="1880074"/>
            <a:ext cx="953005" cy="225884"/>
          </a:xfrm>
          <a:prstGeom prst="rect">
            <a:avLst/>
          </a:prstGeom>
          <a:noFill/>
        </p:spPr>
        <p:txBody>
          <a:bodyPr wrap="square" lIns="51614" tIns="25807" rIns="51614" bIns="25807">
            <a:spAutoFit/>
          </a:bodyPr>
          <a:lstStyle/>
          <a:p>
            <a:pPr algn="ctr"/>
            <a:r>
              <a:rPr lang="th-TH" sz="1129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 </a:t>
            </a:r>
            <a:r>
              <a:rPr lang="th-TH" sz="1129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ก.ค.ศ</a:t>
            </a:r>
            <a:r>
              <a:rPr lang="th-TH" sz="1129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</a:p>
        </p:txBody>
      </p:sp>
      <p:grpSp>
        <p:nvGrpSpPr>
          <p:cNvPr id="104" name="กลุ่ม 103">
            <a:extLst>
              <a:ext uri="{FF2B5EF4-FFF2-40B4-BE49-F238E27FC236}">
                <a16:creationId xmlns:a16="http://schemas.microsoft.com/office/drawing/2014/main" id="{D6C5CCA6-9EF5-4AA8-B5A0-80A76E66E557}"/>
              </a:ext>
            </a:extLst>
          </p:cNvPr>
          <p:cNvGrpSpPr/>
          <p:nvPr/>
        </p:nvGrpSpPr>
        <p:grpSpPr>
          <a:xfrm>
            <a:off x="998657" y="1789485"/>
            <a:ext cx="304807" cy="364832"/>
            <a:chOff x="4694176" y="260289"/>
            <a:chExt cx="540000" cy="613667"/>
          </a:xfrm>
        </p:grpSpPr>
        <p:sp>
          <p:nvSpPr>
            <p:cNvPr id="102" name="สี่เหลี่ยมผืนผ้า 101">
              <a:extLst>
                <a:ext uri="{FF2B5EF4-FFF2-40B4-BE49-F238E27FC236}">
                  <a16:creationId xmlns:a16="http://schemas.microsoft.com/office/drawing/2014/main" id="{FE8FB59F-7D0B-42EC-9456-21BCBA3187CB}"/>
                </a:ext>
              </a:extLst>
            </p:cNvPr>
            <p:cNvSpPr/>
            <p:nvPr/>
          </p:nvSpPr>
          <p:spPr>
            <a:xfrm>
              <a:off x="4694176" y="260289"/>
              <a:ext cx="540000" cy="613667"/>
            </a:xfrm>
            <a:prstGeom prst="rect">
              <a:avLst/>
            </a:prstGeom>
            <a:noFill/>
          </p:spPr>
          <p:txBody>
            <a:bodyPr wrap="square" lIns="51614" tIns="25807" rIns="51614" bIns="25807">
              <a:spAutoFit/>
            </a:bodyPr>
            <a:lstStyle/>
            <a:p>
              <a:pPr algn="ctr"/>
              <a:r>
                <a:rPr lang="th-TH" sz="2032" b="1" dirty="0">
                  <a:ln w="0"/>
                </a:rPr>
                <a:t>1</a:t>
              </a:r>
            </a:p>
          </p:txBody>
        </p:sp>
        <p:sp>
          <p:nvSpPr>
            <p:cNvPr id="103" name="วงรี 102">
              <a:extLst>
                <a:ext uri="{FF2B5EF4-FFF2-40B4-BE49-F238E27FC236}">
                  <a16:creationId xmlns:a16="http://schemas.microsoft.com/office/drawing/2014/main" id="{5755BAF3-CAD4-42A6-A754-554E826928E2}"/>
                </a:ext>
              </a:extLst>
            </p:cNvPr>
            <p:cNvSpPr/>
            <p:nvPr/>
          </p:nvSpPr>
          <p:spPr>
            <a:xfrm>
              <a:off x="4788436" y="376237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903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grpSp>
        <p:nvGrpSpPr>
          <p:cNvPr id="105" name="กลุ่ม 104">
            <a:extLst>
              <a:ext uri="{FF2B5EF4-FFF2-40B4-BE49-F238E27FC236}">
                <a16:creationId xmlns:a16="http://schemas.microsoft.com/office/drawing/2014/main" id="{5CF7E741-0281-4FC5-906A-6653FFA03782}"/>
              </a:ext>
            </a:extLst>
          </p:cNvPr>
          <p:cNvGrpSpPr/>
          <p:nvPr/>
        </p:nvGrpSpPr>
        <p:grpSpPr>
          <a:xfrm>
            <a:off x="2667901" y="1803667"/>
            <a:ext cx="304807" cy="364832"/>
            <a:chOff x="4685740" y="240262"/>
            <a:chExt cx="540000" cy="646343"/>
          </a:xfrm>
        </p:grpSpPr>
        <p:sp>
          <p:nvSpPr>
            <p:cNvPr id="106" name="สี่เหลี่ยมผืนผ้า 105">
              <a:extLst>
                <a:ext uri="{FF2B5EF4-FFF2-40B4-BE49-F238E27FC236}">
                  <a16:creationId xmlns:a16="http://schemas.microsoft.com/office/drawing/2014/main" id="{F15425FE-036F-4464-A137-5B16DA363E7E}"/>
                </a:ext>
              </a:extLst>
            </p:cNvPr>
            <p:cNvSpPr/>
            <p:nvPr/>
          </p:nvSpPr>
          <p:spPr>
            <a:xfrm>
              <a:off x="4685740" y="240262"/>
              <a:ext cx="540000" cy="646343"/>
            </a:xfrm>
            <a:prstGeom prst="rect">
              <a:avLst/>
            </a:prstGeom>
            <a:noFill/>
          </p:spPr>
          <p:txBody>
            <a:bodyPr wrap="square" lIns="51614" tIns="25807" rIns="51614" bIns="25807">
              <a:spAutoFit/>
            </a:bodyPr>
            <a:lstStyle/>
            <a:p>
              <a:pPr algn="ctr"/>
              <a:r>
                <a:rPr lang="th-TH" sz="2032" b="1" dirty="0">
                  <a:ln w="0"/>
                </a:rPr>
                <a:t>2</a:t>
              </a:r>
            </a:p>
          </p:txBody>
        </p:sp>
        <p:sp>
          <p:nvSpPr>
            <p:cNvPr id="107" name="วงรี 106">
              <a:extLst>
                <a:ext uri="{FF2B5EF4-FFF2-40B4-BE49-F238E27FC236}">
                  <a16:creationId xmlns:a16="http://schemas.microsoft.com/office/drawing/2014/main" id="{1DA4371E-63E9-463B-BA2C-CC1ED480A36C}"/>
                </a:ext>
              </a:extLst>
            </p:cNvPr>
            <p:cNvSpPr/>
            <p:nvPr/>
          </p:nvSpPr>
          <p:spPr>
            <a:xfrm>
              <a:off x="4788436" y="376237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903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cxnSp>
        <p:nvCxnSpPr>
          <p:cNvPr id="8" name="ลูกศรเชื่อมต่อแบบตรง 7">
            <a:extLst>
              <a:ext uri="{FF2B5EF4-FFF2-40B4-BE49-F238E27FC236}">
                <a16:creationId xmlns:a16="http://schemas.microsoft.com/office/drawing/2014/main" id="{222545CF-81D7-4294-8871-893DB4084A1B}"/>
              </a:ext>
            </a:extLst>
          </p:cNvPr>
          <p:cNvCxnSpPr>
            <a:cxnSpLocks/>
          </p:cNvCxnSpPr>
          <p:nvPr/>
        </p:nvCxnSpPr>
        <p:spPr>
          <a:xfrm flipV="1">
            <a:off x="3875623" y="2501538"/>
            <a:ext cx="396000" cy="73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แผนผังลําดับงาน: การตัดสินใจ 179">
            <a:extLst>
              <a:ext uri="{FF2B5EF4-FFF2-40B4-BE49-F238E27FC236}">
                <a16:creationId xmlns:a16="http://schemas.microsoft.com/office/drawing/2014/main" id="{45F69DFB-4FBC-4415-B46C-5B188EB2C270}"/>
              </a:ext>
            </a:extLst>
          </p:cNvPr>
          <p:cNvSpPr/>
          <p:nvPr/>
        </p:nvSpPr>
        <p:spPr>
          <a:xfrm>
            <a:off x="4199417" y="3820279"/>
            <a:ext cx="1292542" cy="866003"/>
          </a:xfrm>
          <a:prstGeom prst="flowChartDecision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/>
          </a:p>
        </p:txBody>
      </p:sp>
      <p:sp>
        <p:nvSpPr>
          <p:cNvPr id="181" name="สี่เหลี่ยมผืนผ้า 180">
            <a:extLst>
              <a:ext uri="{FF2B5EF4-FFF2-40B4-BE49-F238E27FC236}">
                <a16:creationId xmlns:a16="http://schemas.microsoft.com/office/drawing/2014/main" id="{74B9E8C3-BAEC-49D3-9C35-45A8B337B833}"/>
              </a:ext>
            </a:extLst>
          </p:cNvPr>
          <p:cNvSpPr/>
          <p:nvPr/>
        </p:nvSpPr>
        <p:spPr>
          <a:xfrm>
            <a:off x="4400345" y="4007899"/>
            <a:ext cx="860191" cy="600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ประมวลผล</a:t>
            </a:r>
            <a:r>
              <a:rPr lang="en-US" sz="1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&amp;</a:t>
            </a:r>
            <a:br>
              <a:rPr lang="th-TH" sz="1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ตรวจสอบ</a:t>
            </a:r>
          </a:p>
        </p:txBody>
      </p:sp>
      <p:cxnSp>
        <p:nvCxnSpPr>
          <p:cNvPr id="182" name="ลูกศรเชื่อมต่อแบบตรง 181">
            <a:extLst>
              <a:ext uri="{FF2B5EF4-FFF2-40B4-BE49-F238E27FC236}">
                <a16:creationId xmlns:a16="http://schemas.microsoft.com/office/drawing/2014/main" id="{E4AA0532-D62D-4D71-BA4A-01189189621F}"/>
              </a:ext>
            </a:extLst>
          </p:cNvPr>
          <p:cNvCxnSpPr>
            <a:cxnSpLocks/>
          </p:cNvCxnSpPr>
          <p:nvPr/>
        </p:nvCxnSpPr>
        <p:spPr>
          <a:xfrm flipV="1">
            <a:off x="5508260" y="2501538"/>
            <a:ext cx="396000" cy="73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สี่เหลี่ยมผืนผ้า 193">
            <a:extLst>
              <a:ext uri="{FF2B5EF4-FFF2-40B4-BE49-F238E27FC236}">
                <a16:creationId xmlns:a16="http://schemas.microsoft.com/office/drawing/2014/main" id="{A76A2680-3FC5-4EDD-A8CC-91BB6BE967EC}"/>
              </a:ext>
            </a:extLst>
          </p:cNvPr>
          <p:cNvSpPr/>
          <p:nvPr/>
        </p:nvSpPr>
        <p:spPr>
          <a:xfrm>
            <a:off x="4402542" y="1868761"/>
            <a:ext cx="953005" cy="225884"/>
          </a:xfrm>
          <a:prstGeom prst="rect">
            <a:avLst/>
          </a:prstGeom>
          <a:noFill/>
        </p:spPr>
        <p:txBody>
          <a:bodyPr wrap="square" lIns="51614" tIns="25807" rIns="51614" bIns="25807">
            <a:spAutoFit/>
          </a:bodyPr>
          <a:lstStyle/>
          <a:p>
            <a:pPr algn="ctr"/>
            <a:r>
              <a:rPr lang="th-TH" sz="1129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ระบบประมวลผล</a:t>
            </a:r>
          </a:p>
        </p:txBody>
      </p:sp>
      <p:grpSp>
        <p:nvGrpSpPr>
          <p:cNvPr id="202" name="กลุ่ม 201">
            <a:extLst>
              <a:ext uri="{FF2B5EF4-FFF2-40B4-BE49-F238E27FC236}">
                <a16:creationId xmlns:a16="http://schemas.microsoft.com/office/drawing/2014/main" id="{CEDECB80-BA0B-4BC9-B291-94B7F54B2379}"/>
              </a:ext>
            </a:extLst>
          </p:cNvPr>
          <p:cNvGrpSpPr/>
          <p:nvPr/>
        </p:nvGrpSpPr>
        <p:grpSpPr>
          <a:xfrm>
            <a:off x="4278634" y="1809986"/>
            <a:ext cx="304807" cy="364832"/>
            <a:chOff x="4685740" y="240262"/>
            <a:chExt cx="540000" cy="646343"/>
          </a:xfrm>
        </p:grpSpPr>
        <p:sp>
          <p:nvSpPr>
            <p:cNvPr id="203" name="สี่เหลี่ยมผืนผ้า 202">
              <a:extLst>
                <a:ext uri="{FF2B5EF4-FFF2-40B4-BE49-F238E27FC236}">
                  <a16:creationId xmlns:a16="http://schemas.microsoft.com/office/drawing/2014/main" id="{CAA5CB80-648B-4EB8-B177-710A850DDAE7}"/>
                </a:ext>
              </a:extLst>
            </p:cNvPr>
            <p:cNvSpPr/>
            <p:nvPr/>
          </p:nvSpPr>
          <p:spPr>
            <a:xfrm>
              <a:off x="4685740" y="240262"/>
              <a:ext cx="540000" cy="646343"/>
            </a:xfrm>
            <a:prstGeom prst="rect">
              <a:avLst/>
            </a:prstGeom>
            <a:noFill/>
          </p:spPr>
          <p:txBody>
            <a:bodyPr wrap="square" lIns="51614" tIns="25807" rIns="51614" bIns="25807">
              <a:spAutoFit/>
            </a:bodyPr>
            <a:lstStyle/>
            <a:p>
              <a:pPr algn="ctr"/>
              <a:r>
                <a:rPr lang="th-TH" sz="2032" b="1" dirty="0">
                  <a:ln w="0"/>
                </a:rPr>
                <a:t>3</a:t>
              </a:r>
            </a:p>
          </p:txBody>
        </p:sp>
        <p:sp>
          <p:nvSpPr>
            <p:cNvPr id="204" name="วงรี 203">
              <a:extLst>
                <a:ext uri="{FF2B5EF4-FFF2-40B4-BE49-F238E27FC236}">
                  <a16:creationId xmlns:a16="http://schemas.microsoft.com/office/drawing/2014/main" id="{00F47256-CC24-4DAF-B2F9-232A13332060}"/>
                </a:ext>
              </a:extLst>
            </p:cNvPr>
            <p:cNvSpPr/>
            <p:nvPr/>
          </p:nvSpPr>
          <p:spPr>
            <a:xfrm>
              <a:off x="4788436" y="376237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903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grpSp>
        <p:nvGrpSpPr>
          <p:cNvPr id="220" name="กลุ่ม 219">
            <a:extLst>
              <a:ext uri="{FF2B5EF4-FFF2-40B4-BE49-F238E27FC236}">
                <a16:creationId xmlns:a16="http://schemas.microsoft.com/office/drawing/2014/main" id="{257025FC-59D5-4499-9AFE-1D7EF7001C0F}"/>
              </a:ext>
            </a:extLst>
          </p:cNvPr>
          <p:cNvGrpSpPr/>
          <p:nvPr/>
        </p:nvGrpSpPr>
        <p:grpSpPr>
          <a:xfrm>
            <a:off x="6148284" y="2153200"/>
            <a:ext cx="1219227" cy="508011"/>
            <a:chOff x="5493284" y="2953937"/>
            <a:chExt cx="3164114" cy="1451429"/>
          </a:xfrm>
        </p:grpSpPr>
        <p:sp>
          <p:nvSpPr>
            <p:cNvPr id="221" name="สี่เหลี่ยมผืนผ้า: มุมมน 220">
              <a:extLst>
                <a:ext uri="{FF2B5EF4-FFF2-40B4-BE49-F238E27FC236}">
                  <a16:creationId xmlns:a16="http://schemas.microsoft.com/office/drawing/2014/main" id="{13CC559C-2F46-4A01-BAD4-76711FCE6DDB}"/>
                </a:ext>
              </a:extLst>
            </p:cNvPr>
            <p:cNvSpPr/>
            <p:nvPr/>
          </p:nvSpPr>
          <p:spPr>
            <a:xfrm>
              <a:off x="5493284" y="2953937"/>
              <a:ext cx="3164114" cy="1451429"/>
            </a:xfrm>
            <a:prstGeom prst="roundRect">
              <a:avLst>
                <a:gd name="adj" fmla="val 31367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8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223" name="สี่เหลี่ยมผืนผ้า 222">
              <a:extLst>
                <a:ext uri="{FF2B5EF4-FFF2-40B4-BE49-F238E27FC236}">
                  <a16:creationId xmlns:a16="http://schemas.microsoft.com/office/drawing/2014/main" id="{5F8A4276-B31F-4A3B-8C3D-4FA32917A499}"/>
                </a:ext>
              </a:extLst>
            </p:cNvPr>
            <p:cNvSpPr/>
            <p:nvPr/>
          </p:nvSpPr>
          <p:spPr>
            <a:xfrm>
              <a:off x="5566143" y="3172144"/>
              <a:ext cx="2958864" cy="9676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เจ้าหน้าที่</a:t>
              </a:r>
            </a:p>
            <a:p>
              <a:pPr algn="ctr"/>
              <a: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(ติดตามผลการดำเนินงาน)</a:t>
              </a:r>
            </a:p>
          </p:txBody>
        </p:sp>
      </p:grpSp>
      <p:grpSp>
        <p:nvGrpSpPr>
          <p:cNvPr id="225" name="กลุ่ม 224">
            <a:extLst>
              <a:ext uri="{FF2B5EF4-FFF2-40B4-BE49-F238E27FC236}">
                <a16:creationId xmlns:a16="http://schemas.microsoft.com/office/drawing/2014/main" id="{6F78C090-32EC-4A6B-8054-1F79B1D8B4B2}"/>
              </a:ext>
            </a:extLst>
          </p:cNvPr>
          <p:cNvGrpSpPr/>
          <p:nvPr/>
        </p:nvGrpSpPr>
        <p:grpSpPr>
          <a:xfrm>
            <a:off x="5953388" y="1801142"/>
            <a:ext cx="304807" cy="364832"/>
            <a:chOff x="4685740" y="240262"/>
            <a:chExt cx="540000" cy="646343"/>
          </a:xfrm>
        </p:grpSpPr>
        <p:sp>
          <p:nvSpPr>
            <p:cNvPr id="226" name="สี่เหลี่ยมผืนผ้า 225">
              <a:extLst>
                <a:ext uri="{FF2B5EF4-FFF2-40B4-BE49-F238E27FC236}">
                  <a16:creationId xmlns:a16="http://schemas.microsoft.com/office/drawing/2014/main" id="{65D00C92-20F7-4838-B166-3040E34C2C5D}"/>
                </a:ext>
              </a:extLst>
            </p:cNvPr>
            <p:cNvSpPr/>
            <p:nvPr/>
          </p:nvSpPr>
          <p:spPr>
            <a:xfrm>
              <a:off x="4685740" y="240262"/>
              <a:ext cx="540000" cy="646343"/>
            </a:xfrm>
            <a:prstGeom prst="rect">
              <a:avLst/>
            </a:prstGeom>
            <a:noFill/>
          </p:spPr>
          <p:txBody>
            <a:bodyPr wrap="square" lIns="51614" tIns="25807" rIns="51614" bIns="25807">
              <a:spAutoFit/>
            </a:bodyPr>
            <a:lstStyle/>
            <a:p>
              <a:pPr algn="ctr"/>
              <a:r>
                <a:rPr lang="th-TH" sz="2032" b="1" dirty="0">
                  <a:ln w="0"/>
                </a:rPr>
                <a:t>4</a:t>
              </a:r>
            </a:p>
          </p:txBody>
        </p:sp>
        <p:sp>
          <p:nvSpPr>
            <p:cNvPr id="227" name="วงรี 226">
              <a:extLst>
                <a:ext uri="{FF2B5EF4-FFF2-40B4-BE49-F238E27FC236}">
                  <a16:creationId xmlns:a16="http://schemas.microsoft.com/office/drawing/2014/main" id="{5C26EA5A-D9AE-4C33-8AE0-B7DB533DC457}"/>
                </a:ext>
              </a:extLst>
            </p:cNvPr>
            <p:cNvSpPr/>
            <p:nvPr/>
          </p:nvSpPr>
          <p:spPr>
            <a:xfrm>
              <a:off x="4788436" y="376237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903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228" name="สี่เหลี่ยมผืนผ้า 227">
            <a:extLst>
              <a:ext uri="{FF2B5EF4-FFF2-40B4-BE49-F238E27FC236}">
                <a16:creationId xmlns:a16="http://schemas.microsoft.com/office/drawing/2014/main" id="{071A3099-AD24-46C4-A1A4-47C8CA1CE680}"/>
              </a:ext>
            </a:extLst>
          </p:cNvPr>
          <p:cNvSpPr/>
          <p:nvPr/>
        </p:nvSpPr>
        <p:spPr>
          <a:xfrm>
            <a:off x="6105791" y="1875129"/>
            <a:ext cx="1353690" cy="225884"/>
          </a:xfrm>
          <a:prstGeom prst="rect">
            <a:avLst/>
          </a:prstGeom>
          <a:noFill/>
        </p:spPr>
        <p:txBody>
          <a:bodyPr wrap="square" lIns="51614" tIns="25807" rIns="51614" bIns="25807">
            <a:spAutoFit/>
          </a:bodyPr>
          <a:lstStyle/>
          <a:p>
            <a:pPr algn="ctr"/>
            <a:r>
              <a:rPr lang="th-TH" sz="1129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 </a:t>
            </a:r>
            <a:r>
              <a:rPr lang="th-TH" sz="1129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ก.ค.ศ</a:t>
            </a:r>
            <a:r>
              <a:rPr lang="th-TH" sz="1129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</a:p>
        </p:txBody>
      </p:sp>
      <p:grpSp>
        <p:nvGrpSpPr>
          <p:cNvPr id="237" name="กลุ่ม 236">
            <a:extLst>
              <a:ext uri="{FF2B5EF4-FFF2-40B4-BE49-F238E27FC236}">
                <a16:creationId xmlns:a16="http://schemas.microsoft.com/office/drawing/2014/main" id="{D8F64CEE-A0C5-4F57-A976-9311D254C014}"/>
              </a:ext>
            </a:extLst>
          </p:cNvPr>
          <p:cNvGrpSpPr/>
          <p:nvPr/>
        </p:nvGrpSpPr>
        <p:grpSpPr>
          <a:xfrm>
            <a:off x="6123782" y="3134330"/>
            <a:ext cx="1271002" cy="508011"/>
            <a:chOff x="5493284" y="2953937"/>
            <a:chExt cx="3298479" cy="1451429"/>
          </a:xfrm>
        </p:grpSpPr>
        <p:sp>
          <p:nvSpPr>
            <p:cNvPr id="238" name="สี่เหลี่ยมผืนผ้า: มุมมน 237">
              <a:extLst>
                <a:ext uri="{FF2B5EF4-FFF2-40B4-BE49-F238E27FC236}">
                  <a16:creationId xmlns:a16="http://schemas.microsoft.com/office/drawing/2014/main" id="{8F7392D1-42C1-4C44-A5F3-A6791CE6C54A}"/>
                </a:ext>
              </a:extLst>
            </p:cNvPr>
            <p:cNvSpPr/>
            <p:nvPr/>
          </p:nvSpPr>
          <p:spPr>
            <a:xfrm>
              <a:off x="5493284" y="2953937"/>
              <a:ext cx="3164114" cy="1451429"/>
            </a:xfrm>
            <a:prstGeom prst="roundRect">
              <a:avLst>
                <a:gd name="adj" fmla="val 31367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8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239" name="สี่เหลี่ยมผืนผ้า 238">
              <a:extLst>
                <a:ext uri="{FF2B5EF4-FFF2-40B4-BE49-F238E27FC236}">
                  <a16:creationId xmlns:a16="http://schemas.microsoft.com/office/drawing/2014/main" id="{A56E3267-535A-4028-B134-C950BAECC74C}"/>
                </a:ext>
              </a:extLst>
            </p:cNvPr>
            <p:cNvSpPr/>
            <p:nvPr/>
          </p:nvSpPr>
          <p:spPr>
            <a:xfrm>
              <a:off x="5505367" y="3302767"/>
              <a:ext cx="3286396" cy="9676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หัวหน้ากลุ่มงาน</a:t>
              </a:r>
            </a:p>
            <a:p>
              <a:pPr algn="ctr"/>
              <a: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(กำกับติดตาม)</a:t>
              </a:r>
            </a:p>
          </p:txBody>
        </p:sp>
      </p:grpSp>
      <p:cxnSp>
        <p:nvCxnSpPr>
          <p:cNvPr id="240" name="ลูกศรเชื่อมต่อแบบตรง 239">
            <a:extLst>
              <a:ext uri="{FF2B5EF4-FFF2-40B4-BE49-F238E27FC236}">
                <a16:creationId xmlns:a16="http://schemas.microsoft.com/office/drawing/2014/main" id="{F4A1E450-E790-48C5-B58D-36A7397D6C76}"/>
              </a:ext>
            </a:extLst>
          </p:cNvPr>
          <p:cNvCxnSpPr>
            <a:cxnSpLocks/>
            <a:endCxn id="238" idx="0"/>
          </p:cNvCxnSpPr>
          <p:nvPr/>
        </p:nvCxnSpPr>
        <p:spPr>
          <a:xfrm>
            <a:off x="6711878" y="2675283"/>
            <a:ext cx="0" cy="45904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1" name="กลุ่ม 240">
            <a:extLst>
              <a:ext uri="{FF2B5EF4-FFF2-40B4-BE49-F238E27FC236}">
                <a16:creationId xmlns:a16="http://schemas.microsoft.com/office/drawing/2014/main" id="{6483108E-E524-49AC-8930-ACF1231CBC31}"/>
              </a:ext>
            </a:extLst>
          </p:cNvPr>
          <p:cNvGrpSpPr/>
          <p:nvPr/>
        </p:nvGrpSpPr>
        <p:grpSpPr>
          <a:xfrm>
            <a:off x="6133285" y="4101388"/>
            <a:ext cx="1271002" cy="508011"/>
            <a:chOff x="5493284" y="2953937"/>
            <a:chExt cx="3298479" cy="1451429"/>
          </a:xfrm>
        </p:grpSpPr>
        <p:sp>
          <p:nvSpPr>
            <p:cNvPr id="242" name="สี่เหลี่ยมผืนผ้า: มุมมน 241">
              <a:extLst>
                <a:ext uri="{FF2B5EF4-FFF2-40B4-BE49-F238E27FC236}">
                  <a16:creationId xmlns:a16="http://schemas.microsoft.com/office/drawing/2014/main" id="{E46CA494-B98D-4014-B3AC-58CD0D2DCB34}"/>
                </a:ext>
              </a:extLst>
            </p:cNvPr>
            <p:cNvSpPr/>
            <p:nvPr/>
          </p:nvSpPr>
          <p:spPr>
            <a:xfrm>
              <a:off x="5493284" y="2953937"/>
              <a:ext cx="3164114" cy="1451429"/>
            </a:xfrm>
            <a:prstGeom prst="roundRect">
              <a:avLst>
                <a:gd name="adj" fmla="val 31367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8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243" name="สี่เหลี่ยมผืนผ้า 242">
              <a:extLst>
                <a:ext uri="{FF2B5EF4-FFF2-40B4-BE49-F238E27FC236}">
                  <a16:creationId xmlns:a16="http://schemas.microsoft.com/office/drawing/2014/main" id="{81602DFF-30A0-4C86-8F68-6815A9C605E5}"/>
                </a:ext>
              </a:extLst>
            </p:cNvPr>
            <p:cNvSpPr/>
            <p:nvPr/>
          </p:nvSpPr>
          <p:spPr>
            <a:xfrm>
              <a:off x="5505367" y="3302767"/>
              <a:ext cx="3286396" cy="9676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ผอ.เงินทุนหมุนเวียน</a:t>
              </a:r>
            </a:p>
            <a:p>
              <a:pPr algn="ctr"/>
              <a: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(กำกับติดตาม)</a:t>
              </a:r>
            </a:p>
          </p:txBody>
        </p:sp>
      </p:grpSp>
      <p:cxnSp>
        <p:nvCxnSpPr>
          <p:cNvPr id="245" name="ลูกศรเชื่อมต่อแบบตรง 244">
            <a:extLst>
              <a:ext uri="{FF2B5EF4-FFF2-40B4-BE49-F238E27FC236}">
                <a16:creationId xmlns:a16="http://schemas.microsoft.com/office/drawing/2014/main" id="{E94BDB1E-EB4B-42A8-B98B-565382DF0653}"/>
              </a:ext>
            </a:extLst>
          </p:cNvPr>
          <p:cNvCxnSpPr>
            <a:cxnSpLocks/>
            <a:endCxn id="242" idx="0"/>
          </p:cNvCxnSpPr>
          <p:nvPr/>
        </p:nvCxnSpPr>
        <p:spPr>
          <a:xfrm>
            <a:off x="6721381" y="3642341"/>
            <a:ext cx="0" cy="45904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5" name="กลุ่ม 264">
            <a:extLst>
              <a:ext uri="{FF2B5EF4-FFF2-40B4-BE49-F238E27FC236}">
                <a16:creationId xmlns:a16="http://schemas.microsoft.com/office/drawing/2014/main" id="{FC954CA7-2030-4158-B263-6DFDC0E8EF5D}"/>
              </a:ext>
            </a:extLst>
          </p:cNvPr>
          <p:cNvGrpSpPr/>
          <p:nvPr/>
        </p:nvGrpSpPr>
        <p:grpSpPr>
          <a:xfrm>
            <a:off x="9481784" y="2425072"/>
            <a:ext cx="1219227" cy="508011"/>
            <a:chOff x="5493284" y="2953937"/>
            <a:chExt cx="3164114" cy="1451429"/>
          </a:xfrm>
        </p:grpSpPr>
        <p:sp>
          <p:nvSpPr>
            <p:cNvPr id="266" name="สี่เหลี่ยมผืนผ้า: มุมมน 265">
              <a:extLst>
                <a:ext uri="{FF2B5EF4-FFF2-40B4-BE49-F238E27FC236}">
                  <a16:creationId xmlns:a16="http://schemas.microsoft.com/office/drawing/2014/main" id="{AB47FC54-F435-494E-B53C-485253DB0667}"/>
                </a:ext>
              </a:extLst>
            </p:cNvPr>
            <p:cNvSpPr/>
            <p:nvPr/>
          </p:nvSpPr>
          <p:spPr>
            <a:xfrm>
              <a:off x="5493284" y="2953937"/>
              <a:ext cx="3164114" cy="1451429"/>
            </a:xfrm>
            <a:prstGeom prst="roundRect">
              <a:avLst>
                <a:gd name="adj" fmla="val 31367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8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267" name="สี่เหลี่ยมผืนผ้า 266">
              <a:extLst>
                <a:ext uri="{FF2B5EF4-FFF2-40B4-BE49-F238E27FC236}">
                  <a16:creationId xmlns:a16="http://schemas.microsoft.com/office/drawing/2014/main" id="{A8481CD5-21AB-490D-BA27-F58D187E6EC3}"/>
                </a:ext>
              </a:extLst>
            </p:cNvPr>
            <p:cNvSpPr/>
            <p:nvPr/>
          </p:nvSpPr>
          <p:spPr>
            <a:xfrm>
              <a:off x="5888798" y="3218284"/>
              <a:ext cx="2373086" cy="9676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รายงานผล</a:t>
              </a:r>
            </a:p>
            <a:p>
              <a:pPr algn="ctr"/>
              <a: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การดำเนินงาน</a:t>
              </a:r>
            </a:p>
          </p:txBody>
        </p:sp>
      </p:grpSp>
      <p:grpSp>
        <p:nvGrpSpPr>
          <p:cNvPr id="268" name="กลุ่ม 267">
            <a:extLst>
              <a:ext uri="{FF2B5EF4-FFF2-40B4-BE49-F238E27FC236}">
                <a16:creationId xmlns:a16="http://schemas.microsoft.com/office/drawing/2014/main" id="{37CD9D82-F61C-4AAA-AA51-CE6BDCE740A5}"/>
              </a:ext>
            </a:extLst>
          </p:cNvPr>
          <p:cNvGrpSpPr/>
          <p:nvPr/>
        </p:nvGrpSpPr>
        <p:grpSpPr>
          <a:xfrm>
            <a:off x="9286888" y="2073014"/>
            <a:ext cx="304807" cy="364832"/>
            <a:chOff x="4685740" y="240262"/>
            <a:chExt cx="540000" cy="646343"/>
          </a:xfrm>
        </p:grpSpPr>
        <p:sp>
          <p:nvSpPr>
            <p:cNvPr id="269" name="สี่เหลี่ยมผืนผ้า 268">
              <a:extLst>
                <a:ext uri="{FF2B5EF4-FFF2-40B4-BE49-F238E27FC236}">
                  <a16:creationId xmlns:a16="http://schemas.microsoft.com/office/drawing/2014/main" id="{3537709F-950F-4B43-A9FF-7E2313371AD7}"/>
                </a:ext>
              </a:extLst>
            </p:cNvPr>
            <p:cNvSpPr/>
            <p:nvPr/>
          </p:nvSpPr>
          <p:spPr>
            <a:xfrm>
              <a:off x="4685740" y="240262"/>
              <a:ext cx="540000" cy="646343"/>
            </a:xfrm>
            <a:prstGeom prst="rect">
              <a:avLst/>
            </a:prstGeom>
            <a:noFill/>
          </p:spPr>
          <p:txBody>
            <a:bodyPr wrap="square" lIns="51614" tIns="25807" rIns="51614" bIns="25807">
              <a:spAutoFit/>
            </a:bodyPr>
            <a:lstStyle/>
            <a:p>
              <a:pPr algn="ctr"/>
              <a:r>
                <a:rPr lang="th-TH" sz="2032" b="1" dirty="0">
                  <a:ln w="0"/>
                </a:rPr>
                <a:t>5</a:t>
              </a:r>
            </a:p>
          </p:txBody>
        </p:sp>
        <p:sp>
          <p:nvSpPr>
            <p:cNvPr id="270" name="วงรี 269">
              <a:extLst>
                <a:ext uri="{FF2B5EF4-FFF2-40B4-BE49-F238E27FC236}">
                  <a16:creationId xmlns:a16="http://schemas.microsoft.com/office/drawing/2014/main" id="{F96FD37B-5E7E-4777-A41A-FF56F4BA2C21}"/>
                </a:ext>
              </a:extLst>
            </p:cNvPr>
            <p:cNvSpPr/>
            <p:nvPr/>
          </p:nvSpPr>
          <p:spPr>
            <a:xfrm>
              <a:off x="4788436" y="376237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903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271" name="สี่เหลี่ยมผืนผ้า 270">
            <a:extLst>
              <a:ext uri="{FF2B5EF4-FFF2-40B4-BE49-F238E27FC236}">
                <a16:creationId xmlns:a16="http://schemas.microsoft.com/office/drawing/2014/main" id="{B08DE090-8BE8-4CB4-98D6-6405D0373107}"/>
              </a:ext>
            </a:extLst>
          </p:cNvPr>
          <p:cNvSpPr/>
          <p:nvPr/>
        </p:nvSpPr>
        <p:spPr>
          <a:xfrm>
            <a:off x="9439291" y="2147001"/>
            <a:ext cx="1353690" cy="225884"/>
          </a:xfrm>
          <a:prstGeom prst="rect">
            <a:avLst/>
          </a:prstGeom>
          <a:noFill/>
        </p:spPr>
        <p:txBody>
          <a:bodyPr wrap="square" lIns="51614" tIns="25807" rIns="51614" bIns="25807">
            <a:spAutoFit/>
          </a:bodyPr>
          <a:lstStyle/>
          <a:p>
            <a:pPr algn="ctr"/>
            <a:r>
              <a:rPr lang="th-TH" sz="1129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ส่วนราชการ/</a:t>
            </a:r>
            <a:r>
              <a:rPr lang="th-TH" sz="1129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สพท</a:t>
            </a:r>
            <a:endParaRPr lang="th-TH" sz="1129" b="1" dirty="0">
              <a:ln w="0"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13" name="สี่เหลี่ยมผืนผ้า 312">
            <a:extLst>
              <a:ext uri="{FF2B5EF4-FFF2-40B4-BE49-F238E27FC236}">
                <a16:creationId xmlns:a16="http://schemas.microsoft.com/office/drawing/2014/main" id="{933D2BB3-9340-4DF1-9097-98DBC86BC6F2}"/>
              </a:ext>
            </a:extLst>
          </p:cNvPr>
          <p:cNvSpPr/>
          <p:nvPr/>
        </p:nvSpPr>
        <p:spPr>
          <a:xfrm>
            <a:off x="3397287" y="520403"/>
            <a:ext cx="4887470" cy="48889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ระบบงานย่อยการบริหารจัดการหนี้</a:t>
            </a:r>
          </a:p>
        </p:txBody>
      </p:sp>
      <p:grpSp>
        <p:nvGrpSpPr>
          <p:cNvPr id="317" name="กลุ่ม 316">
            <a:extLst>
              <a:ext uri="{FF2B5EF4-FFF2-40B4-BE49-F238E27FC236}">
                <a16:creationId xmlns:a16="http://schemas.microsoft.com/office/drawing/2014/main" id="{6CFE727A-6165-4EBC-9F73-5950F0DCF4EE}"/>
              </a:ext>
            </a:extLst>
          </p:cNvPr>
          <p:cNvGrpSpPr/>
          <p:nvPr/>
        </p:nvGrpSpPr>
        <p:grpSpPr>
          <a:xfrm>
            <a:off x="4216668" y="2119620"/>
            <a:ext cx="1219227" cy="1203462"/>
            <a:chOff x="1843613" y="4668451"/>
            <a:chExt cx="2160000" cy="2132070"/>
          </a:xfrm>
        </p:grpSpPr>
        <p:grpSp>
          <p:nvGrpSpPr>
            <p:cNvPr id="318" name="กลุ่ม 317">
              <a:extLst>
                <a:ext uri="{FF2B5EF4-FFF2-40B4-BE49-F238E27FC236}">
                  <a16:creationId xmlns:a16="http://schemas.microsoft.com/office/drawing/2014/main" id="{08137225-6BD8-4843-B833-D186499776C2}"/>
                </a:ext>
              </a:extLst>
            </p:cNvPr>
            <p:cNvGrpSpPr/>
            <p:nvPr/>
          </p:nvGrpSpPr>
          <p:grpSpPr>
            <a:xfrm>
              <a:off x="2276306" y="5426475"/>
              <a:ext cx="1294228" cy="1374046"/>
              <a:chOff x="2242968" y="5448220"/>
              <a:chExt cx="1294228" cy="1374046"/>
            </a:xfrm>
          </p:grpSpPr>
          <p:sp>
            <p:nvSpPr>
              <p:cNvPr id="320" name="แผนผังลำดับงาน: ดิสก์แม่เหล็ก 319">
                <a:extLst>
                  <a:ext uri="{FF2B5EF4-FFF2-40B4-BE49-F238E27FC236}">
                    <a16:creationId xmlns:a16="http://schemas.microsoft.com/office/drawing/2014/main" id="{6FBF63F8-123D-4E16-9C99-00EE99CD16E0}"/>
                  </a:ext>
                </a:extLst>
              </p:cNvPr>
              <p:cNvSpPr/>
              <p:nvPr/>
            </p:nvSpPr>
            <p:spPr>
              <a:xfrm>
                <a:off x="2242968" y="6231423"/>
                <a:ext cx="1294228" cy="590843"/>
              </a:xfrm>
              <a:prstGeom prst="flowChartMagneticDisk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1581"/>
              </a:p>
            </p:txBody>
          </p:sp>
          <p:sp>
            <p:nvSpPr>
              <p:cNvPr id="321" name="แผนผังลำดับงาน: ดิสก์แม่เหล็ก 320">
                <a:extLst>
                  <a:ext uri="{FF2B5EF4-FFF2-40B4-BE49-F238E27FC236}">
                    <a16:creationId xmlns:a16="http://schemas.microsoft.com/office/drawing/2014/main" id="{890E24DB-5D3C-4850-AF9F-62E84F0B2363}"/>
                  </a:ext>
                </a:extLst>
              </p:cNvPr>
              <p:cNvSpPr/>
              <p:nvPr/>
            </p:nvSpPr>
            <p:spPr>
              <a:xfrm>
                <a:off x="2242968" y="5836844"/>
                <a:ext cx="1294228" cy="590843"/>
              </a:xfrm>
              <a:prstGeom prst="flowChartMagneticDisk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1581" dirty="0"/>
              </a:p>
            </p:txBody>
          </p:sp>
          <p:sp>
            <p:nvSpPr>
              <p:cNvPr id="322" name="แผนผังลำดับงาน: ดิสก์แม่เหล็ก 321">
                <a:extLst>
                  <a:ext uri="{FF2B5EF4-FFF2-40B4-BE49-F238E27FC236}">
                    <a16:creationId xmlns:a16="http://schemas.microsoft.com/office/drawing/2014/main" id="{D3EC62C9-15CA-4540-89B5-CDA09204F790}"/>
                  </a:ext>
                </a:extLst>
              </p:cNvPr>
              <p:cNvSpPr/>
              <p:nvPr/>
            </p:nvSpPr>
            <p:spPr>
              <a:xfrm>
                <a:off x="2242968" y="5448220"/>
                <a:ext cx="1294228" cy="590843"/>
              </a:xfrm>
              <a:prstGeom prst="flowChartMagneticDisk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1581"/>
              </a:p>
            </p:txBody>
          </p:sp>
        </p:grpSp>
        <p:sp>
          <p:nvSpPr>
            <p:cNvPr id="319" name="สี่เหลี่ยมผืนผ้า 318">
              <a:extLst>
                <a:ext uri="{FF2B5EF4-FFF2-40B4-BE49-F238E27FC236}">
                  <a16:creationId xmlns:a16="http://schemas.microsoft.com/office/drawing/2014/main" id="{1A8A7828-E8B7-446D-B846-4CEF8CB4D4D4}"/>
                </a:ext>
              </a:extLst>
            </p:cNvPr>
            <p:cNvSpPr/>
            <p:nvPr/>
          </p:nvSpPr>
          <p:spPr>
            <a:xfrm>
              <a:off x="1843613" y="4668451"/>
              <a:ext cx="2160000" cy="72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355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ฐานข้อมูลสารสนเทศเงินทุน</a:t>
              </a:r>
            </a:p>
          </p:txBody>
        </p:sp>
      </p:grpSp>
      <p:sp>
        <p:nvSpPr>
          <p:cNvPr id="327" name="สี่เหลี่ยมผืนผ้า: มุมมน 326">
            <a:extLst>
              <a:ext uri="{FF2B5EF4-FFF2-40B4-BE49-F238E27FC236}">
                <a16:creationId xmlns:a16="http://schemas.microsoft.com/office/drawing/2014/main" id="{ADFE6C0F-DAA0-407E-A955-DE80B149BBEA}"/>
              </a:ext>
            </a:extLst>
          </p:cNvPr>
          <p:cNvSpPr/>
          <p:nvPr/>
        </p:nvSpPr>
        <p:spPr>
          <a:xfrm>
            <a:off x="1017114" y="2137192"/>
            <a:ext cx="1219227" cy="508011"/>
          </a:xfrm>
          <a:prstGeom prst="roundRect">
            <a:avLst>
              <a:gd name="adj" fmla="val 313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8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28" name="สี่เหลี่ยมผืนผ้า 327">
            <a:extLst>
              <a:ext uri="{FF2B5EF4-FFF2-40B4-BE49-F238E27FC236}">
                <a16:creationId xmlns:a16="http://schemas.microsoft.com/office/drawing/2014/main" id="{3F1BBCF3-AFE0-42F8-AE4F-4C50206E05F5}"/>
              </a:ext>
            </a:extLst>
          </p:cNvPr>
          <p:cNvSpPr/>
          <p:nvPr/>
        </p:nvSpPr>
        <p:spPr>
          <a:xfrm>
            <a:off x="1156844" y="2170420"/>
            <a:ext cx="914420" cy="406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000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รายงานข้อมูลประจำเดือน</a:t>
            </a:r>
          </a:p>
        </p:txBody>
      </p:sp>
      <p:cxnSp>
        <p:nvCxnSpPr>
          <p:cNvPr id="329" name="ลูกศรเชื่อมต่อแบบตรง 328">
            <a:extLst>
              <a:ext uri="{FF2B5EF4-FFF2-40B4-BE49-F238E27FC236}">
                <a16:creationId xmlns:a16="http://schemas.microsoft.com/office/drawing/2014/main" id="{96E1B3F8-F972-4383-A0C3-CDEB1E0DA6EB}"/>
              </a:ext>
            </a:extLst>
          </p:cNvPr>
          <p:cNvCxnSpPr>
            <a:cxnSpLocks/>
          </p:cNvCxnSpPr>
          <p:nvPr/>
        </p:nvCxnSpPr>
        <p:spPr>
          <a:xfrm flipV="1">
            <a:off x="2248944" y="2479420"/>
            <a:ext cx="396000" cy="73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ลูกศรเชื่อมต่อแบบตรง 329">
            <a:extLst>
              <a:ext uri="{FF2B5EF4-FFF2-40B4-BE49-F238E27FC236}">
                <a16:creationId xmlns:a16="http://schemas.microsoft.com/office/drawing/2014/main" id="{B3156297-99BB-4220-B32F-1F4EB4045625}"/>
              </a:ext>
            </a:extLst>
          </p:cNvPr>
          <p:cNvCxnSpPr>
            <a:cxnSpLocks/>
          </p:cNvCxnSpPr>
          <p:nvPr/>
        </p:nvCxnSpPr>
        <p:spPr>
          <a:xfrm>
            <a:off x="4845688" y="3342157"/>
            <a:ext cx="0" cy="45904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1" name="กลุ่ม 330">
            <a:extLst>
              <a:ext uri="{FF2B5EF4-FFF2-40B4-BE49-F238E27FC236}">
                <a16:creationId xmlns:a16="http://schemas.microsoft.com/office/drawing/2014/main" id="{6B289A22-A30B-4F1A-9D5B-692A9531286B}"/>
              </a:ext>
            </a:extLst>
          </p:cNvPr>
          <p:cNvGrpSpPr/>
          <p:nvPr/>
        </p:nvGrpSpPr>
        <p:grpSpPr>
          <a:xfrm>
            <a:off x="9538106" y="3647284"/>
            <a:ext cx="1219227" cy="508011"/>
            <a:chOff x="5493284" y="2953937"/>
            <a:chExt cx="3164114" cy="1451429"/>
          </a:xfrm>
        </p:grpSpPr>
        <p:sp>
          <p:nvSpPr>
            <p:cNvPr id="332" name="สี่เหลี่ยมผืนผ้า: มุมมน 331">
              <a:extLst>
                <a:ext uri="{FF2B5EF4-FFF2-40B4-BE49-F238E27FC236}">
                  <a16:creationId xmlns:a16="http://schemas.microsoft.com/office/drawing/2014/main" id="{C07068EC-DE06-4DD3-A0DF-854199EBED38}"/>
                </a:ext>
              </a:extLst>
            </p:cNvPr>
            <p:cNvSpPr/>
            <p:nvPr/>
          </p:nvSpPr>
          <p:spPr>
            <a:xfrm>
              <a:off x="5493284" y="2953937"/>
              <a:ext cx="3164114" cy="1451429"/>
            </a:xfrm>
            <a:prstGeom prst="roundRect">
              <a:avLst>
                <a:gd name="adj" fmla="val 31367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8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333" name="สี่เหลี่ยมผืนผ้า 332">
              <a:extLst>
                <a:ext uri="{FF2B5EF4-FFF2-40B4-BE49-F238E27FC236}">
                  <a16:creationId xmlns:a16="http://schemas.microsoft.com/office/drawing/2014/main" id="{CB576C1E-18DD-498C-8E64-4BA49B29D98A}"/>
                </a:ext>
              </a:extLst>
            </p:cNvPr>
            <p:cNvSpPr/>
            <p:nvPr/>
          </p:nvSpPr>
          <p:spPr>
            <a:xfrm>
              <a:off x="5888798" y="3218284"/>
              <a:ext cx="2373086" cy="9676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0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แสดงผลการหักเงิน</a:t>
              </a:r>
            </a:p>
          </p:txBody>
        </p:sp>
      </p:grpSp>
      <p:grpSp>
        <p:nvGrpSpPr>
          <p:cNvPr id="334" name="กลุ่ม 333">
            <a:extLst>
              <a:ext uri="{FF2B5EF4-FFF2-40B4-BE49-F238E27FC236}">
                <a16:creationId xmlns:a16="http://schemas.microsoft.com/office/drawing/2014/main" id="{7BB836BF-3D92-42C6-BA34-A54ABDFD3064}"/>
              </a:ext>
            </a:extLst>
          </p:cNvPr>
          <p:cNvGrpSpPr/>
          <p:nvPr/>
        </p:nvGrpSpPr>
        <p:grpSpPr>
          <a:xfrm>
            <a:off x="9343210" y="3295226"/>
            <a:ext cx="304807" cy="364832"/>
            <a:chOff x="4685740" y="240262"/>
            <a:chExt cx="540000" cy="646343"/>
          </a:xfrm>
        </p:grpSpPr>
        <p:sp>
          <p:nvSpPr>
            <p:cNvPr id="335" name="สี่เหลี่ยมผืนผ้า 334">
              <a:extLst>
                <a:ext uri="{FF2B5EF4-FFF2-40B4-BE49-F238E27FC236}">
                  <a16:creationId xmlns:a16="http://schemas.microsoft.com/office/drawing/2014/main" id="{9FECAE5C-265C-42B9-A958-C5E59511C304}"/>
                </a:ext>
              </a:extLst>
            </p:cNvPr>
            <p:cNvSpPr/>
            <p:nvPr/>
          </p:nvSpPr>
          <p:spPr>
            <a:xfrm>
              <a:off x="4685740" y="240262"/>
              <a:ext cx="540000" cy="646343"/>
            </a:xfrm>
            <a:prstGeom prst="rect">
              <a:avLst/>
            </a:prstGeom>
            <a:noFill/>
          </p:spPr>
          <p:txBody>
            <a:bodyPr wrap="square" lIns="51614" tIns="25807" rIns="51614" bIns="25807">
              <a:spAutoFit/>
            </a:bodyPr>
            <a:lstStyle/>
            <a:p>
              <a:pPr algn="ctr"/>
              <a:r>
                <a:rPr lang="th-TH" sz="2032" b="1" dirty="0">
                  <a:ln w="0"/>
                </a:rPr>
                <a:t>6</a:t>
              </a:r>
            </a:p>
          </p:txBody>
        </p:sp>
        <p:sp>
          <p:nvSpPr>
            <p:cNvPr id="336" name="วงรี 335">
              <a:extLst>
                <a:ext uri="{FF2B5EF4-FFF2-40B4-BE49-F238E27FC236}">
                  <a16:creationId xmlns:a16="http://schemas.microsoft.com/office/drawing/2014/main" id="{1A27D16B-1157-4316-A6AA-B8B9EAB16200}"/>
                </a:ext>
              </a:extLst>
            </p:cNvPr>
            <p:cNvSpPr/>
            <p:nvPr/>
          </p:nvSpPr>
          <p:spPr>
            <a:xfrm>
              <a:off x="4788436" y="376237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903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337" name="สี่เหลี่ยมผืนผ้า 336">
            <a:extLst>
              <a:ext uri="{FF2B5EF4-FFF2-40B4-BE49-F238E27FC236}">
                <a16:creationId xmlns:a16="http://schemas.microsoft.com/office/drawing/2014/main" id="{88E3A908-5037-4FD6-B23F-DE496B66ECBD}"/>
              </a:ext>
            </a:extLst>
          </p:cNvPr>
          <p:cNvSpPr/>
          <p:nvPr/>
        </p:nvSpPr>
        <p:spPr>
          <a:xfrm>
            <a:off x="9495613" y="3369213"/>
            <a:ext cx="1353690" cy="225884"/>
          </a:xfrm>
          <a:prstGeom prst="rect">
            <a:avLst/>
          </a:prstGeom>
          <a:noFill/>
        </p:spPr>
        <p:txBody>
          <a:bodyPr wrap="square" lIns="51614" tIns="25807" rIns="51614" bIns="25807">
            <a:spAutoFit/>
          </a:bodyPr>
          <a:lstStyle/>
          <a:p>
            <a:pPr algn="ctr"/>
            <a:r>
              <a:rPr lang="th-TH" sz="1129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ผู้กู้ยืม</a:t>
            </a:r>
          </a:p>
        </p:txBody>
      </p:sp>
      <p:sp>
        <p:nvSpPr>
          <p:cNvPr id="338" name="สี่เหลี่ยมผืนผ้า 337">
            <a:extLst>
              <a:ext uri="{FF2B5EF4-FFF2-40B4-BE49-F238E27FC236}">
                <a16:creationId xmlns:a16="http://schemas.microsoft.com/office/drawing/2014/main" id="{F32DAD39-BB0C-4766-A920-B60A0BE0FC2B}"/>
              </a:ext>
            </a:extLst>
          </p:cNvPr>
          <p:cNvSpPr/>
          <p:nvPr/>
        </p:nvSpPr>
        <p:spPr>
          <a:xfrm>
            <a:off x="3397287" y="1459296"/>
            <a:ext cx="1520684" cy="236784"/>
          </a:xfrm>
          <a:prstGeom prst="rect">
            <a:avLst/>
          </a:prstGeom>
          <a:noFill/>
        </p:spPr>
        <p:txBody>
          <a:bodyPr wrap="square" lIns="51614" tIns="25807" rIns="51614" bIns="25807">
            <a:spAutoFit/>
          </a:bodyPr>
          <a:lstStyle/>
          <a:p>
            <a:pPr algn="ctr"/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1. </a:t>
            </a:r>
            <a:r>
              <a:rPr lang="th-TH" sz="1200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ฟั</a:t>
            </a: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งก</a:t>
            </a:r>
            <a:r>
              <a:rPr lang="th-TH" sz="1200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์ชั่น</a:t>
            </a: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การฐานข้อมูล</a:t>
            </a:r>
          </a:p>
        </p:txBody>
      </p:sp>
      <p:sp>
        <p:nvSpPr>
          <p:cNvPr id="339" name="สี่เหลี่ยมผืนผ้า 338">
            <a:extLst>
              <a:ext uri="{FF2B5EF4-FFF2-40B4-BE49-F238E27FC236}">
                <a16:creationId xmlns:a16="http://schemas.microsoft.com/office/drawing/2014/main" id="{22CA01C6-7A79-46E6-B22F-CC6A39632600}"/>
              </a:ext>
            </a:extLst>
          </p:cNvPr>
          <p:cNvSpPr/>
          <p:nvPr/>
        </p:nvSpPr>
        <p:spPr>
          <a:xfrm>
            <a:off x="5973053" y="1414166"/>
            <a:ext cx="1520684" cy="236784"/>
          </a:xfrm>
          <a:prstGeom prst="rect">
            <a:avLst/>
          </a:prstGeom>
          <a:noFill/>
        </p:spPr>
        <p:txBody>
          <a:bodyPr wrap="square" lIns="51614" tIns="25807" rIns="51614" bIns="25807">
            <a:spAutoFit/>
          </a:bodyPr>
          <a:lstStyle/>
          <a:p>
            <a:pPr algn="ctr"/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2. </a:t>
            </a:r>
            <a:r>
              <a:rPr lang="th-TH" sz="1200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ฟั</a:t>
            </a: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งก</a:t>
            </a:r>
            <a:r>
              <a:rPr lang="th-TH" sz="1200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์ชั่น</a:t>
            </a: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การบริหารจัดการหนี้</a:t>
            </a:r>
          </a:p>
        </p:txBody>
      </p:sp>
      <p:sp>
        <p:nvSpPr>
          <p:cNvPr id="340" name="สี่เหลี่ยมผืนผ้า 339">
            <a:extLst>
              <a:ext uri="{FF2B5EF4-FFF2-40B4-BE49-F238E27FC236}">
                <a16:creationId xmlns:a16="http://schemas.microsoft.com/office/drawing/2014/main" id="{C55A88FD-034F-44E7-B248-AA7745B249F1}"/>
              </a:ext>
            </a:extLst>
          </p:cNvPr>
          <p:cNvSpPr/>
          <p:nvPr/>
        </p:nvSpPr>
        <p:spPr>
          <a:xfrm>
            <a:off x="9286888" y="1810137"/>
            <a:ext cx="1897210" cy="236784"/>
          </a:xfrm>
          <a:prstGeom prst="rect">
            <a:avLst/>
          </a:prstGeom>
          <a:noFill/>
        </p:spPr>
        <p:txBody>
          <a:bodyPr wrap="square" lIns="51614" tIns="25807" rIns="51614" bIns="25807">
            <a:spAutoFit/>
          </a:bodyPr>
          <a:lstStyle/>
          <a:p>
            <a:pPr algn="ctr"/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3. </a:t>
            </a:r>
            <a:r>
              <a:rPr lang="th-TH" sz="1200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ฟั</a:t>
            </a: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งก</a:t>
            </a:r>
            <a:r>
              <a:rPr lang="th-TH" sz="1200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์ชั่น</a:t>
            </a: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การรายงานผลการดำเนินงาน</a:t>
            </a:r>
          </a:p>
        </p:txBody>
      </p:sp>
      <p:sp>
        <p:nvSpPr>
          <p:cNvPr id="341" name="สี่เหลี่ยมผืนผ้า 340">
            <a:extLst>
              <a:ext uri="{FF2B5EF4-FFF2-40B4-BE49-F238E27FC236}">
                <a16:creationId xmlns:a16="http://schemas.microsoft.com/office/drawing/2014/main" id="{5EAE69F7-34C1-4F78-8E72-476EE71842E1}"/>
              </a:ext>
            </a:extLst>
          </p:cNvPr>
          <p:cNvSpPr/>
          <p:nvPr/>
        </p:nvSpPr>
        <p:spPr>
          <a:xfrm>
            <a:off x="9263979" y="3067468"/>
            <a:ext cx="1897210" cy="236784"/>
          </a:xfrm>
          <a:prstGeom prst="rect">
            <a:avLst/>
          </a:prstGeom>
          <a:noFill/>
        </p:spPr>
        <p:txBody>
          <a:bodyPr wrap="square" lIns="51614" tIns="25807" rIns="51614" bIns="25807">
            <a:spAutoFit/>
          </a:bodyPr>
          <a:lstStyle/>
          <a:p>
            <a:pPr algn="ctr"/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4. </a:t>
            </a:r>
            <a:r>
              <a:rPr lang="th-TH" sz="1200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ฟั</a:t>
            </a: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งก</a:t>
            </a:r>
            <a:r>
              <a:rPr lang="th-TH" sz="1200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์ชั่น</a:t>
            </a: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การบริการสารสนเทศ</a:t>
            </a:r>
          </a:p>
        </p:txBody>
      </p:sp>
      <p:cxnSp>
        <p:nvCxnSpPr>
          <p:cNvPr id="59" name="ตัวเชื่อมต่อ: หักมุม 58">
            <a:extLst>
              <a:ext uri="{FF2B5EF4-FFF2-40B4-BE49-F238E27FC236}">
                <a16:creationId xmlns:a16="http://schemas.microsoft.com/office/drawing/2014/main" id="{7C64D0CD-8022-48A9-86CE-8C44BA8E96DD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4487875" y="3118310"/>
            <a:ext cx="3095785" cy="2148441"/>
          </a:xfrm>
          <a:prstGeom prst="bentConnector3">
            <a:avLst>
              <a:gd name="adj1" fmla="val -31451"/>
            </a:avLst>
          </a:prstGeom>
          <a:ln w="1270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ตัวเชื่อมต่อ: หักมุม 66">
            <a:extLst>
              <a:ext uri="{FF2B5EF4-FFF2-40B4-BE49-F238E27FC236}">
                <a16:creationId xmlns:a16="http://schemas.microsoft.com/office/drawing/2014/main" id="{9EAD6D57-415F-4AA8-9D97-97204DD21C2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7230503" y="2991627"/>
            <a:ext cx="2625692" cy="1932844"/>
          </a:xfrm>
          <a:prstGeom prst="bentConnector2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ลูกศรเชื่อมต่อแบบตรง 71">
            <a:extLst>
              <a:ext uri="{FF2B5EF4-FFF2-40B4-BE49-F238E27FC236}">
                <a16:creationId xmlns:a16="http://schemas.microsoft.com/office/drawing/2014/main" id="{5E0A43EB-742A-44FD-BCEF-C5BDA5E193D1}"/>
              </a:ext>
            </a:extLst>
          </p:cNvPr>
          <p:cNvCxnSpPr>
            <a:cxnSpLocks/>
          </p:cNvCxnSpPr>
          <p:nvPr/>
        </p:nvCxnSpPr>
        <p:spPr>
          <a:xfrm flipV="1">
            <a:off x="7576927" y="3909144"/>
            <a:ext cx="1980000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5" name="สี่เหลี่ยมผืนผ้า 344">
            <a:extLst>
              <a:ext uri="{FF2B5EF4-FFF2-40B4-BE49-F238E27FC236}">
                <a16:creationId xmlns:a16="http://schemas.microsoft.com/office/drawing/2014/main" id="{227F82F5-76C4-4720-952A-0DD5E74DA03D}"/>
              </a:ext>
            </a:extLst>
          </p:cNvPr>
          <p:cNvSpPr/>
          <p:nvPr/>
        </p:nvSpPr>
        <p:spPr>
          <a:xfrm>
            <a:off x="835969" y="2880998"/>
            <a:ext cx="2564911" cy="48889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User  = 10,140</a:t>
            </a:r>
            <a:endParaRPr lang="th-TH" sz="1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46" name="สี่เหลี่ยมผืนผ้า: มุมมน 345">
            <a:extLst>
              <a:ext uri="{FF2B5EF4-FFF2-40B4-BE49-F238E27FC236}">
                <a16:creationId xmlns:a16="http://schemas.microsoft.com/office/drawing/2014/main" id="{8A683402-C408-4B25-A57D-E27FBB83CC5D}"/>
              </a:ext>
            </a:extLst>
          </p:cNvPr>
          <p:cNvSpPr/>
          <p:nvPr/>
        </p:nvSpPr>
        <p:spPr>
          <a:xfrm>
            <a:off x="817107" y="3422078"/>
            <a:ext cx="2594684" cy="2915519"/>
          </a:xfrm>
          <a:prstGeom prst="roundRect">
            <a:avLst>
              <a:gd name="adj" fmla="val 724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8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47" name="สี่เหลี่ยมผืนผ้า 346">
            <a:extLst>
              <a:ext uri="{FF2B5EF4-FFF2-40B4-BE49-F238E27FC236}">
                <a16:creationId xmlns:a16="http://schemas.microsoft.com/office/drawing/2014/main" id="{3A98FBC5-F8E1-403B-885E-1C80F1E29741}"/>
              </a:ext>
            </a:extLst>
          </p:cNvPr>
          <p:cNvSpPr/>
          <p:nvPr/>
        </p:nvSpPr>
        <p:spPr>
          <a:xfrm>
            <a:off x="847324" y="3538054"/>
            <a:ext cx="2447538" cy="2452775"/>
          </a:xfrm>
          <a:prstGeom prst="rect">
            <a:avLst/>
          </a:prstGeom>
          <a:noFill/>
        </p:spPr>
        <p:txBody>
          <a:bodyPr wrap="square" lIns="51614" tIns="25807" rIns="51614" bIns="25807">
            <a:spAutoFit/>
          </a:bodyPr>
          <a:lstStyle/>
          <a:p>
            <a:pPr>
              <a:tabLst>
                <a:tab pos="131763" algn="l"/>
                <a:tab pos="214313" algn="l"/>
                <a:tab pos="1435100" algn="l"/>
                <a:tab pos="1524000" algn="l"/>
                <a:tab pos="1882775" algn="l"/>
              </a:tabLst>
            </a:pP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1.	ลูกหนี้ / ผู้ค้ำประกัน</a:t>
            </a:r>
            <a:r>
              <a:rPr lang="en-US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		9,000</a:t>
            </a:r>
          </a:p>
          <a:p>
            <a:pPr>
              <a:tabLst>
                <a:tab pos="131763" algn="l"/>
                <a:tab pos="214313" algn="l"/>
                <a:tab pos="1435100" algn="l"/>
                <a:tab pos="1524000" algn="l"/>
                <a:tab pos="1882775" algn="l"/>
              </a:tabLst>
            </a:pP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2.	ส่วนราชการ/</a:t>
            </a:r>
            <a:r>
              <a:rPr lang="th-TH" sz="1200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สพท</a:t>
            </a: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. </a:t>
            </a:r>
            <a:r>
              <a:rPr lang="en-US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(User </a:t>
            </a: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เดิม)			1</a:t>
            </a:r>
            <a:r>
              <a:rPr lang="en-US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,121</a:t>
            </a:r>
            <a:endParaRPr lang="th-TH" sz="1200" b="1" dirty="0">
              <a:ln w="0"/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tabLst>
                <a:tab pos="131763" algn="l"/>
                <a:tab pos="214313" algn="l"/>
                <a:tab pos="1435100" algn="l"/>
                <a:tab pos="1524000" algn="l"/>
                <a:tab pos="1882775" algn="l"/>
              </a:tabLst>
            </a:pP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	-	</a:t>
            </a:r>
            <a:r>
              <a:rPr lang="th-TH" sz="1200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สพ</a:t>
            </a: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ป. 183 เขต </a:t>
            </a:r>
            <a:r>
              <a:rPr lang="en-US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x 3 </a:t>
            </a: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คน	</a:t>
            </a:r>
            <a:r>
              <a:rPr lang="en-US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=</a:t>
            </a: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	549</a:t>
            </a:r>
          </a:p>
          <a:p>
            <a:pPr>
              <a:tabLst>
                <a:tab pos="131763" algn="l"/>
                <a:tab pos="214313" algn="l"/>
                <a:tab pos="1435100" algn="l"/>
                <a:tab pos="1524000" algn="l"/>
                <a:tab pos="1882775" algn="l"/>
              </a:tabLst>
            </a:pP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	-	</a:t>
            </a:r>
            <a:r>
              <a:rPr lang="th-TH" sz="1200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สพ</a:t>
            </a: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ม.   61 เขต </a:t>
            </a:r>
            <a:r>
              <a:rPr lang="en-US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x 3 </a:t>
            </a: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คน	</a:t>
            </a:r>
            <a:r>
              <a:rPr lang="en-US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=	186</a:t>
            </a:r>
            <a:endParaRPr lang="th-TH" sz="1200" dirty="0">
              <a:ln w="0"/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tabLst>
                <a:tab pos="131763" algn="l"/>
                <a:tab pos="214313" algn="l"/>
                <a:tab pos="1435100" algn="l"/>
                <a:tab pos="1524000" algn="l"/>
                <a:tab pos="1882775" algn="l"/>
              </a:tabLst>
            </a:pP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	-	ส่วนราชการ 3 ส่วน </a:t>
            </a:r>
            <a:r>
              <a:rPr lang="en-US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x 3 </a:t>
            </a: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คน 	</a:t>
            </a:r>
            <a:r>
              <a:rPr lang="en-US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=	</a:t>
            </a: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   9</a:t>
            </a:r>
          </a:p>
          <a:p>
            <a:pPr>
              <a:tabLst>
                <a:tab pos="131763" algn="l"/>
                <a:tab pos="214313" algn="l"/>
                <a:tab pos="1435100" algn="l"/>
                <a:tab pos="1524000" algn="l"/>
                <a:tab pos="1882775" algn="l"/>
              </a:tabLst>
            </a:pP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	-	หน่วยเบิก	</a:t>
            </a:r>
            <a:r>
              <a:rPr lang="en-US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=	  </a:t>
            </a: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77</a:t>
            </a:r>
          </a:p>
          <a:p>
            <a:pPr>
              <a:tabLst>
                <a:tab pos="131763" algn="l"/>
                <a:tab pos="214313" algn="l"/>
                <a:tab pos="1435100" algn="l"/>
                <a:tab pos="1524000" algn="l"/>
                <a:tab pos="1882775" algn="l"/>
              </a:tabLst>
            </a:pP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3.	สำนักงาน </a:t>
            </a:r>
            <a:r>
              <a:rPr lang="th-TH" sz="1200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ก.ค.ศ</a:t>
            </a: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. </a:t>
            </a:r>
            <a:r>
              <a:rPr lang="en-US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(User </a:t>
            </a: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เดิม) 			    18</a:t>
            </a:r>
          </a:p>
          <a:p>
            <a:pPr>
              <a:tabLst>
                <a:tab pos="131763" algn="l"/>
                <a:tab pos="214313" algn="l"/>
                <a:tab pos="1435100" algn="l"/>
                <a:tab pos="1524000" algn="l"/>
                <a:tab pos="1882775" algn="l"/>
              </a:tabLst>
            </a:pP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	-	เจ้าหน้าที่	</a:t>
            </a:r>
            <a:r>
              <a:rPr lang="en-US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=	10</a:t>
            </a:r>
            <a:endParaRPr lang="th-TH" sz="1200" dirty="0">
              <a:ln w="0"/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tabLst>
                <a:tab pos="131763" algn="l"/>
                <a:tab pos="214313" algn="l"/>
                <a:tab pos="1435100" algn="l"/>
                <a:tab pos="1524000" algn="l"/>
                <a:tab pos="1882775" algn="l"/>
              </a:tabLst>
            </a:pP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	-	หัวหน้ากลุ่มงาน	</a:t>
            </a:r>
            <a:r>
              <a:rPr lang="en-US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=  4</a:t>
            </a:r>
          </a:p>
          <a:p>
            <a:pPr>
              <a:tabLst>
                <a:tab pos="131763" algn="l"/>
                <a:tab pos="214313" algn="l"/>
                <a:tab pos="1435100" algn="l"/>
                <a:tab pos="1524000" algn="l"/>
                <a:tab pos="1882775" algn="l"/>
              </a:tabLst>
            </a:pPr>
            <a:r>
              <a:rPr lang="en-US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	-	</a:t>
            </a: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กลุ่มการเงินและบัญชี	</a:t>
            </a:r>
            <a:r>
              <a:rPr lang="en-US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=  3</a:t>
            </a:r>
            <a:endParaRPr lang="th-TH" sz="1200" dirty="0">
              <a:ln w="0"/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tabLst>
                <a:tab pos="131763" algn="l"/>
                <a:tab pos="214313" algn="l"/>
                <a:tab pos="1435100" algn="l"/>
                <a:tab pos="1524000" algn="l"/>
                <a:tab pos="1882775" algn="l"/>
              </a:tabLst>
            </a:pP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	-	ผู้บังคับบัญชา	</a:t>
            </a:r>
            <a:r>
              <a:rPr lang="en-US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=  1</a:t>
            </a:r>
            <a:endParaRPr lang="th-TH" sz="1200" dirty="0">
              <a:ln w="0"/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tabLst>
                <a:tab pos="131763" algn="l"/>
                <a:tab pos="214313" algn="l"/>
                <a:tab pos="1435100" algn="l"/>
                <a:tab pos="1524000" algn="l"/>
                <a:tab pos="1882775" algn="l"/>
              </a:tabLst>
            </a:pP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4.	</a:t>
            </a:r>
            <a:r>
              <a:rPr lang="th-TH" sz="1200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ธ.ก.ส</a:t>
            </a: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. (จัดทำสัญญา) </a:t>
            </a:r>
            <a:r>
              <a:rPr lang="en-US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(User </a:t>
            </a:r>
            <a:r>
              <a:rPr lang="th-TH" sz="1200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เดิม)	     1	</a:t>
            </a:r>
            <a:r>
              <a:rPr lang="th-TH" sz="1200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617242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สี่เหลี่ยมผืนผ้า: มุมมน 42">
            <a:extLst>
              <a:ext uri="{FF2B5EF4-FFF2-40B4-BE49-F238E27FC236}">
                <a16:creationId xmlns:a16="http://schemas.microsoft.com/office/drawing/2014/main" id="{FFAFD728-A1AD-4D86-86F9-4D3C026E0229}"/>
              </a:ext>
            </a:extLst>
          </p:cNvPr>
          <p:cNvSpPr/>
          <p:nvPr/>
        </p:nvSpPr>
        <p:spPr>
          <a:xfrm>
            <a:off x="3358488" y="1278695"/>
            <a:ext cx="1033116" cy="22962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 dirty="0"/>
          </a:p>
        </p:txBody>
      </p:sp>
      <p:sp>
        <p:nvSpPr>
          <p:cNvPr id="47" name="สี่เหลี่ยมผืนผ้า 46">
            <a:extLst>
              <a:ext uri="{FF2B5EF4-FFF2-40B4-BE49-F238E27FC236}">
                <a16:creationId xmlns:a16="http://schemas.microsoft.com/office/drawing/2014/main" id="{99C3D808-07B0-4E2D-9AAC-1B8FF9E5A4B7}"/>
              </a:ext>
            </a:extLst>
          </p:cNvPr>
          <p:cNvSpPr/>
          <p:nvPr/>
        </p:nvSpPr>
        <p:spPr>
          <a:xfrm>
            <a:off x="3472469" y="1308287"/>
            <a:ext cx="799800" cy="206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</a:t>
            </a:r>
          </a:p>
        </p:txBody>
      </p: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A668E275-6F98-4A99-AED2-65517A5C0486}"/>
              </a:ext>
            </a:extLst>
          </p:cNvPr>
          <p:cNvSpPr/>
          <p:nvPr/>
        </p:nvSpPr>
        <p:spPr>
          <a:xfrm>
            <a:off x="3241694" y="1813302"/>
            <a:ext cx="1368058" cy="430997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5" name="ลูกศรเชื่อมต่อแบบตรง 4">
            <a:extLst>
              <a:ext uri="{FF2B5EF4-FFF2-40B4-BE49-F238E27FC236}">
                <a16:creationId xmlns:a16="http://schemas.microsoft.com/office/drawing/2014/main" id="{BBDB1B6D-A0C5-4F5C-B586-AC40CCB0B576}"/>
              </a:ext>
            </a:extLst>
          </p:cNvPr>
          <p:cNvCxnSpPr>
            <a:cxnSpLocks/>
          </p:cNvCxnSpPr>
          <p:nvPr/>
        </p:nvCxnSpPr>
        <p:spPr>
          <a:xfrm flipH="1">
            <a:off x="3877134" y="1508315"/>
            <a:ext cx="0" cy="295413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ลูกศรเชื่อมต่อแบบตรง 25">
            <a:extLst>
              <a:ext uri="{FF2B5EF4-FFF2-40B4-BE49-F238E27FC236}">
                <a16:creationId xmlns:a16="http://schemas.microsoft.com/office/drawing/2014/main" id="{AC3A9C16-147E-4496-A3E5-7ECA154FB41D}"/>
              </a:ext>
            </a:extLst>
          </p:cNvPr>
          <p:cNvCxnSpPr>
            <a:cxnSpLocks/>
          </p:cNvCxnSpPr>
          <p:nvPr/>
        </p:nvCxnSpPr>
        <p:spPr>
          <a:xfrm flipH="1">
            <a:off x="3877133" y="2234725"/>
            <a:ext cx="1" cy="342147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สี่เหลี่ยมผืนผ้า 45">
            <a:extLst>
              <a:ext uri="{FF2B5EF4-FFF2-40B4-BE49-F238E27FC236}">
                <a16:creationId xmlns:a16="http://schemas.microsoft.com/office/drawing/2014/main" id="{EE082FB6-DEFC-4497-A991-EF2F6B21D548}"/>
              </a:ext>
            </a:extLst>
          </p:cNvPr>
          <p:cNvSpPr/>
          <p:nvPr/>
        </p:nvSpPr>
        <p:spPr>
          <a:xfrm>
            <a:off x="861309" y="250452"/>
            <a:ext cx="1827591" cy="398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การตั้งค่าระบบเงินกู้และค้ำประกัน</a:t>
            </a:r>
          </a:p>
        </p:txBody>
      </p:sp>
      <p:sp>
        <p:nvSpPr>
          <p:cNvPr id="137" name="สี่เหลี่ยมผืนผ้า 136">
            <a:extLst>
              <a:ext uri="{FF2B5EF4-FFF2-40B4-BE49-F238E27FC236}">
                <a16:creationId xmlns:a16="http://schemas.microsoft.com/office/drawing/2014/main" id="{FEFE5C8C-08BA-47D3-A1A4-E1397466BA7D}"/>
              </a:ext>
            </a:extLst>
          </p:cNvPr>
          <p:cNvSpPr/>
          <p:nvPr/>
        </p:nvSpPr>
        <p:spPr>
          <a:xfrm>
            <a:off x="3479829" y="1910215"/>
            <a:ext cx="743056" cy="2627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เข้าสู่ระบบ</a:t>
            </a:r>
          </a:p>
        </p:txBody>
      </p:sp>
      <p:sp>
        <p:nvSpPr>
          <p:cNvPr id="138" name="สี่เหลี่ยมผืนผ้า 137">
            <a:extLst>
              <a:ext uri="{FF2B5EF4-FFF2-40B4-BE49-F238E27FC236}">
                <a16:creationId xmlns:a16="http://schemas.microsoft.com/office/drawing/2014/main" id="{9951C79A-16A0-438B-A203-CF78AE43E34F}"/>
              </a:ext>
            </a:extLst>
          </p:cNvPr>
          <p:cNvSpPr/>
          <p:nvPr/>
        </p:nvSpPr>
        <p:spPr>
          <a:xfrm>
            <a:off x="3226872" y="2564786"/>
            <a:ext cx="1368058" cy="3960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7" name="สี่เหลี่ยมผืนผ้า 156">
            <a:extLst>
              <a:ext uri="{FF2B5EF4-FFF2-40B4-BE49-F238E27FC236}">
                <a16:creationId xmlns:a16="http://schemas.microsoft.com/office/drawing/2014/main" id="{96761705-EC29-4581-83D3-BAC3D16F5291}"/>
              </a:ext>
            </a:extLst>
          </p:cNvPr>
          <p:cNvSpPr/>
          <p:nvPr/>
        </p:nvSpPr>
        <p:spPr>
          <a:xfrm>
            <a:off x="3394213" y="2608287"/>
            <a:ext cx="953563" cy="3188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กำหนดค่าควบคุม</a:t>
            </a:r>
          </a:p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การทำงาน</a:t>
            </a:r>
          </a:p>
        </p:txBody>
      </p:sp>
      <p:cxnSp>
        <p:nvCxnSpPr>
          <p:cNvPr id="162" name="ลูกศรเชื่อมต่อแบบตรง 161">
            <a:extLst>
              <a:ext uri="{FF2B5EF4-FFF2-40B4-BE49-F238E27FC236}">
                <a16:creationId xmlns:a16="http://schemas.microsoft.com/office/drawing/2014/main" id="{A13AFB81-11C2-4BC2-A680-161EA6028B98}"/>
              </a:ext>
            </a:extLst>
          </p:cNvPr>
          <p:cNvCxnSpPr>
            <a:cxnSpLocks/>
          </p:cNvCxnSpPr>
          <p:nvPr/>
        </p:nvCxnSpPr>
        <p:spPr>
          <a:xfrm flipH="1">
            <a:off x="3870994" y="2967106"/>
            <a:ext cx="1" cy="342147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3" name="กลุ่ม 162">
            <a:extLst>
              <a:ext uri="{FF2B5EF4-FFF2-40B4-BE49-F238E27FC236}">
                <a16:creationId xmlns:a16="http://schemas.microsoft.com/office/drawing/2014/main" id="{CCACBB91-D64E-4A39-8657-AA524B7EBB01}"/>
              </a:ext>
            </a:extLst>
          </p:cNvPr>
          <p:cNvGrpSpPr/>
          <p:nvPr/>
        </p:nvGrpSpPr>
        <p:grpSpPr>
          <a:xfrm>
            <a:off x="5721120" y="665056"/>
            <a:ext cx="3156179" cy="2085288"/>
            <a:chOff x="1355545" y="4721482"/>
            <a:chExt cx="3339609" cy="3101796"/>
          </a:xfrm>
        </p:grpSpPr>
        <p:sp>
          <p:nvSpPr>
            <p:cNvPr id="164" name="สี่เหลี่ยมผืนผ้า: มุมมน 163">
              <a:extLst>
                <a:ext uri="{FF2B5EF4-FFF2-40B4-BE49-F238E27FC236}">
                  <a16:creationId xmlns:a16="http://schemas.microsoft.com/office/drawing/2014/main" id="{5226B401-9530-40A0-A9A8-F015C2720D8E}"/>
                </a:ext>
              </a:extLst>
            </p:cNvPr>
            <p:cNvSpPr/>
            <p:nvPr/>
          </p:nvSpPr>
          <p:spPr>
            <a:xfrm>
              <a:off x="1371987" y="4764367"/>
              <a:ext cx="3225602" cy="3058911"/>
            </a:xfrm>
            <a:prstGeom prst="roundRect">
              <a:avLst>
                <a:gd name="adj" fmla="val 12943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81"/>
            </a:p>
          </p:txBody>
        </p:sp>
        <p:sp>
          <p:nvSpPr>
            <p:cNvPr id="165" name="สี่เหลี่ยมผืนผ้า 164">
              <a:extLst>
                <a:ext uri="{FF2B5EF4-FFF2-40B4-BE49-F238E27FC236}">
                  <a16:creationId xmlns:a16="http://schemas.microsoft.com/office/drawing/2014/main" id="{695CCC2D-7796-4B78-8644-6FF030937E61}"/>
                </a:ext>
              </a:extLst>
            </p:cNvPr>
            <p:cNvSpPr/>
            <p:nvPr/>
          </p:nvSpPr>
          <p:spPr>
            <a:xfrm>
              <a:off x="1355545" y="4721482"/>
              <a:ext cx="3339609" cy="27761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07000"/>
                </a:lnSpc>
                <a:tabLst>
                  <a:tab pos="101802" algn="l"/>
                  <a:tab pos="152344" algn="l"/>
                  <a:tab pos="254146" algn="l"/>
                  <a:tab pos="305047" algn="l"/>
                  <a:tab pos="355590" algn="l"/>
                  <a:tab pos="457392" algn="l"/>
                  <a:tab pos="508293" algn="l"/>
                  <a:tab pos="558835" algn="l"/>
                  <a:tab pos="660637" algn="l"/>
                  <a:tab pos="711538" algn="l"/>
                  <a:tab pos="762081" algn="l"/>
                  <a:tab pos="863883" algn="l"/>
                  <a:tab pos="914784" algn="l"/>
                  <a:tab pos="965326" algn="l"/>
                  <a:tab pos="1067128" algn="l"/>
                  <a:tab pos="1118029" algn="l"/>
                  <a:tab pos="1168571" algn="l"/>
                  <a:tab pos="1270373" algn="l"/>
                  <a:tab pos="1321274" algn="l"/>
                  <a:tab pos="1371817" algn="l"/>
                </a:tabLst>
              </a:pPr>
              <a:r>
                <a:rPr lang="th-TH" sz="790" dirty="0">
                  <a:solidFill>
                    <a:schemeClr val="tx1"/>
                  </a:solidFill>
                  <a:latin typeface="Calibri" panose="020F0502020204030204" pitchFamily="34" charset="0"/>
                  <a:ea typeface="TH SarabunPSK" panose="020B0500040200020003" pitchFamily="34" charset="-34"/>
                  <a:cs typeface="TH SarabunPSK" panose="020B0500040200020003" pitchFamily="34" charset="-34"/>
                </a:rPr>
                <a:t>	1) กำหนดวงเงินกู้ยืมสูงสุด</a:t>
              </a:r>
            </a:p>
            <a:p>
              <a:pPr>
                <a:lnSpc>
                  <a:spcPct val="107000"/>
                </a:lnSpc>
                <a:tabLst>
                  <a:tab pos="101802" algn="l"/>
                  <a:tab pos="152344" algn="l"/>
                  <a:tab pos="254146" algn="l"/>
                  <a:tab pos="305047" algn="l"/>
                  <a:tab pos="355590" algn="l"/>
                  <a:tab pos="457392" algn="l"/>
                  <a:tab pos="508293" algn="l"/>
                  <a:tab pos="558835" algn="l"/>
                  <a:tab pos="660637" algn="l"/>
                  <a:tab pos="711538" algn="l"/>
                  <a:tab pos="762081" algn="l"/>
                  <a:tab pos="863883" algn="l"/>
                  <a:tab pos="914784" algn="l"/>
                  <a:tab pos="965326" algn="l"/>
                  <a:tab pos="1067128" algn="l"/>
                  <a:tab pos="1118029" algn="l"/>
                  <a:tab pos="1168571" algn="l"/>
                  <a:tab pos="1270373" algn="l"/>
                  <a:tab pos="1321274" algn="l"/>
                  <a:tab pos="1371817" algn="l"/>
                </a:tabLst>
              </a:pPr>
              <a:r>
                <a:rPr lang="th-TH" sz="790" dirty="0">
                  <a:solidFill>
                    <a:schemeClr val="tx1"/>
                  </a:solidFill>
                  <a:latin typeface="Calibri" panose="020F0502020204030204" pitchFamily="34" charset="0"/>
                  <a:cs typeface="TH SarabunPSK" panose="020B0500040200020003" pitchFamily="34" charset="-34"/>
                </a:rPr>
                <a:t>	2) กำหนดงวดผ่อนชำระคืนสูงสุด</a:t>
              </a:r>
            </a:p>
            <a:p>
              <a:pPr>
                <a:lnSpc>
                  <a:spcPct val="107000"/>
                </a:lnSpc>
                <a:tabLst>
                  <a:tab pos="101802" algn="l"/>
                  <a:tab pos="152344" algn="l"/>
                  <a:tab pos="254146" algn="l"/>
                  <a:tab pos="305047" algn="l"/>
                  <a:tab pos="355590" algn="l"/>
                  <a:tab pos="457392" algn="l"/>
                  <a:tab pos="508293" algn="l"/>
                  <a:tab pos="558835" algn="l"/>
                  <a:tab pos="660637" algn="l"/>
                  <a:tab pos="711538" algn="l"/>
                  <a:tab pos="762081" algn="l"/>
                  <a:tab pos="863883" algn="l"/>
                  <a:tab pos="914784" algn="l"/>
                  <a:tab pos="965326" algn="l"/>
                  <a:tab pos="1067128" algn="l"/>
                  <a:tab pos="1118029" algn="l"/>
                  <a:tab pos="1168571" algn="l"/>
                  <a:tab pos="1270373" algn="l"/>
                  <a:tab pos="1321274" algn="l"/>
                  <a:tab pos="1371817" algn="l"/>
                </a:tabLst>
              </a:pPr>
              <a:r>
                <a:rPr lang="th-TH" sz="790" dirty="0">
                  <a:solidFill>
                    <a:schemeClr val="tx1"/>
                  </a:solidFill>
                  <a:latin typeface="Calibri" panose="020F0502020204030204" pitchFamily="34" charset="0"/>
                  <a:cs typeface="TH SarabunPSK" panose="020B0500040200020003" pitchFamily="34" charset="-34"/>
                </a:rPr>
                <a:t>	3) กำหนดอัตราดอกเบี้ยเงินกู้ยืม</a:t>
              </a:r>
            </a:p>
            <a:p>
              <a:pPr>
                <a:lnSpc>
                  <a:spcPct val="107000"/>
                </a:lnSpc>
                <a:tabLst>
                  <a:tab pos="101802" algn="l"/>
                  <a:tab pos="152344" algn="l"/>
                  <a:tab pos="254146" algn="l"/>
                  <a:tab pos="305047" algn="l"/>
                  <a:tab pos="355590" algn="l"/>
                  <a:tab pos="457392" algn="l"/>
                  <a:tab pos="508293" algn="l"/>
                  <a:tab pos="558835" algn="l"/>
                  <a:tab pos="660637" algn="l"/>
                  <a:tab pos="711538" algn="l"/>
                  <a:tab pos="762081" algn="l"/>
                  <a:tab pos="863883" algn="l"/>
                  <a:tab pos="914784" algn="l"/>
                  <a:tab pos="965326" algn="l"/>
                  <a:tab pos="1067128" algn="l"/>
                  <a:tab pos="1118029" algn="l"/>
                  <a:tab pos="1168571" algn="l"/>
                  <a:tab pos="1270373" algn="l"/>
                  <a:tab pos="1321274" algn="l"/>
                  <a:tab pos="1371817" algn="l"/>
                </a:tabLst>
              </a:pPr>
              <a:r>
                <a:rPr lang="th-TH" sz="790" dirty="0">
                  <a:solidFill>
                    <a:schemeClr val="tx1"/>
                  </a:solidFill>
                  <a:latin typeface="Calibri" panose="020F0502020204030204" pitchFamily="34" charset="0"/>
                  <a:cs typeface="TH SarabunPSK" panose="020B0500040200020003" pitchFamily="34" charset="-34"/>
                </a:rPr>
                <a:t>	4) กำหนดคุณสมบัติของผู้ขอกู้ยืม	</a:t>
              </a:r>
            </a:p>
            <a:p>
              <a:pPr>
                <a:lnSpc>
                  <a:spcPct val="107000"/>
                </a:lnSpc>
                <a:tabLst>
                  <a:tab pos="101802" algn="l"/>
                  <a:tab pos="152344" algn="l"/>
                  <a:tab pos="254146" algn="l"/>
                  <a:tab pos="305047" algn="l"/>
                  <a:tab pos="355590" algn="l"/>
                  <a:tab pos="457392" algn="l"/>
                  <a:tab pos="508293" algn="l"/>
                  <a:tab pos="558835" algn="l"/>
                  <a:tab pos="660637" algn="l"/>
                  <a:tab pos="711538" algn="l"/>
                  <a:tab pos="762081" algn="l"/>
                  <a:tab pos="863883" algn="l"/>
                  <a:tab pos="914784" algn="l"/>
                  <a:tab pos="965326" algn="l"/>
                  <a:tab pos="1067128" algn="l"/>
                  <a:tab pos="1118029" algn="l"/>
                  <a:tab pos="1168571" algn="l"/>
                  <a:tab pos="1270373" algn="l"/>
                  <a:tab pos="1321274" algn="l"/>
                  <a:tab pos="1371817" algn="l"/>
                </a:tabLst>
              </a:pPr>
              <a:r>
                <a:rPr lang="th-TH" sz="790" dirty="0">
                  <a:solidFill>
                    <a:schemeClr val="tx1"/>
                  </a:solidFill>
                  <a:latin typeface="Calibri" panose="020F0502020204030204" pitchFamily="34" charset="0"/>
                  <a:cs typeface="TH SarabunPSK" panose="020B0500040200020003" pitchFamily="34" charset="-34"/>
                </a:rPr>
                <a:t>		 4.1) กำหนดร้อยละเงินเดือนคงเหลือไม่น้อยกว่าร้อยละ 30	</a:t>
              </a:r>
              <a:br>
                <a:rPr lang="th-TH" sz="790" dirty="0">
                  <a:solidFill>
                    <a:schemeClr val="tx1"/>
                  </a:solidFill>
                  <a:latin typeface="Calibri" panose="020F0502020204030204" pitchFamily="34" charset="0"/>
                  <a:cs typeface="TH SarabunPSK" panose="020B0500040200020003" pitchFamily="34" charset="-34"/>
                </a:rPr>
              </a:br>
              <a:r>
                <a:rPr lang="th-TH" sz="79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	5) กำหนดคุณสมบัติของผู้ค้ำประกันหรือ</a:t>
              </a:r>
            </a:p>
            <a:p>
              <a:pPr>
                <a:lnSpc>
                  <a:spcPct val="107000"/>
                </a:lnSpc>
                <a:tabLst>
                  <a:tab pos="101802" algn="l"/>
                  <a:tab pos="152344" algn="l"/>
                  <a:tab pos="254146" algn="l"/>
                  <a:tab pos="305047" algn="l"/>
                  <a:tab pos="355590" algn="l"/>
                  <a:tab pos="457392" algn="l"/>
                  <a:tab pos="508293" algn="l"/>
                  <a:tab pos="558835" algn="l"/>
                  <a:tab pos="660637" algn="l"/>
                  <a:tab pos="711538" algn="l"/>
                  <a:tab pos="762081" algn="l"/>
                  <a:tab pos="863883" algn="l"/>
                  <a:tab pos="914784" algn="l"/>
                  <a:tab pos="965326" algn="l"/>
                  <a:tab pos="1067128" algn="l"/>
                  <a:tab pos="1118029" algn="l"/>
                  <a:tab pos="1168571" algn="l"/>
                  <a:tab pos="1270373" algn="l"/>
                  <a:tab pos="1321274" algn="l"/>
                  <a:tab pos="1371817" algn="l"/>
                </a:tabLst>
              </a:pPr>
              <a:r>
                <a:rPr lang="en-US" sz="79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5.1</a:t>
              </a:r>
              <a:r>
                <a:rPr lang="th-TH" sz="79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) จำนวนสัญญาสูงสุดที่ค้ำประกันได้</a:t>
              </a:r>
            </a:p>
            <a:p>
              <a:pPr>
                <a:lnSpc>
                  <a:spcPct val="107000"/>
                </a:lnSpc>
                <a:tabLst>
                  <a:tab pos="101802" algn="l"/>
                  <a:tab pos="152344" algn="l"/>
                  <a:tab pos="254146" algn="l"/>
                  <a:tab pos="305047" algn="l"/>
                  <a:tab pos="355590" algn="l"/>
                  <a:tab pos="457392" algn="l"/>
                  <a:tab pos="508293" algn="l"/>
                  <a:tab pos="558835" algn="l"/>
                  <a:tab pos="660637" algn="l"/>
                  <a:tab pos="711538" algn="l"/>
                  <a:tab pos="762081" algn="l"/>
                  <a:tab pos="863883" algn="l"/>
                  <a:tab pos="914784" algn="l"/>
                  <a:tab pos="965326" algn="l"/>
                  <a:tab pos="1067128" algn="l"/>
                  <a:tab pos="1118029" algn="l"/>
                  <a:tab pos="1168571" algn="l"/>
                  <a:tab pos="1270373" algn="l"/>
                  <a:tab pos="1321274" algn="l"/>
                  <a:tab pos="1371817" algn="l"/>
                </a:tabLst>
              </a:pPr>
              <a:r>
                <a:rPr lang="th-TH" sz="79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		 5.2) กำหนดเงื่อนไขที่เกี่ยวกับอัตราเงินเดือน</a:t>
              </a:r>
            </a:p>
            <a:p>
              <a:pPr>
                <a:lnSpc>
                  <a:spcPct val="107000"/>
                </a:lnSpc>
                <a:tabLst>
                  <a:tab pos="101802" algn="l"/>
                  <a:tab pos="152344" algn="l"/>
                  <a:tab pos="254146" algn="l"/>
                  <a:tab pos="305047" algn="l"/>
                  <a:tab pos="355590" algn="l"/>
                  <a:tab pos="457392" algn="l"/>
                  <a:tab pos="508293" algn="l"/>
                  <a:tab pos="558835" algn="l"/>
                  <a:tab pos="660637" algn="l"/>
                  <a:tab pos="711538" algn="l"/>
                  <a:tab pos="762081" algn="l"/>
                  <a:tab pos="863883" algn="l"/>
                  <a:tab pos="914784" algn="l"/>
                  <a:tab pos="965326" algn="l"/>
                  <a:tab pos="1067128" algn="l"/>
                  <a:tab pos="1118029" algn="l"/>
                  <a:tab pos="1168571" algn="l"/>
                  <a:tab pos="1270373" algn="l"/>
                  <a:tab pos="1321274" algn="l"/>
                  <a:tab pos="1371817" algn="l"/>
                </a:tabLst>
              </a:pPr>
              <a:r>
                <a:rPr lang="th-TH" sz="79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		 5.3) กำหนดเกณฑ์การค้ำประกันจากวงเงินกู้ยืม เช่น </a:t>
              </a:r>
            </a:p>
            <a:p>
              <a:pPr>
                <a:lnSpc>
                  <a:spcPct val="107000"/>
                </a:lnSpc>
                <a:tabLst>
                  <a:tab pos="101802" algn="l"/>
                  <a:tab pos="152344" algn="l"/>
                  <a:tab pos="254146" algn="l"/>
                  <a:tab pos="305047" algn="l"/>
                  <a:tab pos="355590" algn="l"/>
                  <a:tab pos="457392" algn="l"/>
                  <a:tab pos="508293" algn="l"/>
                  <a:tab pos="558835" algn="l"/>
                  <a:tab pos="660637" algn="l"/>
                  <a:tab pos="711538" algn="l"/>
                  <a:tab pos="762081" algn="l"/>
                  <a:tab pos="863883" algn="l"/>
                  <a:tab pos="914784" algn="l"/>
                  <a:tab pos="965326" algn="l"/>
                  <a:tab pos="1067128" algn="l"/>
                  <a:tab pos="1118029" algn="l"/>
                  <a:tab pos="1168571" algn="l"/>
                  <a:tab pos="1270373" algn="l"/>
                  <a:tab pos="1321274" algn="l"/>
                  <a:tab pos="1371817" algn="l"/>
                </a:tabLst>
              </a:pPr>
              <a:r>
                <a:rPr lang="th-TH" sz="79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				5.3.1) วงเงินกู้ยืม ไม่เกิน 300,000 บาท ค้ำประกัน 2 คน</a:t>
              </a:r>
              <a:br>
                <a:rPr lang="th-TH" sz="79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79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				5.3.2) วงเงินกู้ยืม เกิน 300,000 บาท ค้ำประกัน 3 คน</a:t>
              </a:r>
            </a:p>
            <a:p>
              <a:pPr>
                <a:lnSpc>
                  <a:spcPct val="107000"/>
                </a:lnSpc>
                <a:tabLst>
                  <a:tab pos="101802" algn="l"/>
                  <a:tab pos="152344" algn="l"/>
                  <a:tab pos="254146" algn="l"/>
                  <a:tab pos="305047" algn="l"/>
                  <a:tab pos="355590" algn="l"/>
                  <a:tab pos="457392" algn="l"/>
                  <a:tab pos="508293" algn="l"/>
                  <a:tab pos="558835" algn="l"/>
                  <a:tab pos="660637" algn="l"/>
                  <a:tab pos="711538" algn="l"/>
                  <a:tab pos="762081" algn="l"/>
                  <a:tab pos="863883" algn="l"/>
                  <a:tab pos="914784" algn="l"/>
                  <a:tab pos="965326" algn="l"/>
                  <a:tab pos="1067128" algn="l"/>
                  <a:tab pos="1118029" algn="l"/>
                  <a:tab pos="1168571" algn="l"/>
                  <a:tab pos="1270373" algn="l"/>
                  <a:tab pos="1321274" algn="l"/>
                  <a:tab pos="1371817" algn="l"/>
                </a:tabLst>
              </a:pPr>
              <a:r>
                <a:rPr lang="th-TH" sz="79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	6) การคำนวณงวดการผ่อนชำระต้องคำนวณจากอายุราชการคงเหลือ  </a:t>
              </a:r>
            </a:p>
            <a:p>
              <a:pPr>
                <a:lnSpc>
                  <a:spcPct val="107000"/>
                </a:lnSpc>
                <a:tabLst>
                  <a:tab pos="101802" algn="l"/>
                  <a:tab pos="152344" algn="l"/>
                  <a:tab pos="254146" algn="l"/>
                  <a:tab pos="305047" algn="l"/>
                  <a:tab pos="355590" algn="l"/>
                  <a:tab pos="457392" algn="l"/>
                  <a:tab pos="508293" algn="l"/>
                  <a:tab pos="558835" algn="l"/>
                  <a:tab pos="660637" algn="l"/>
                  <a:tab pos="711538" algn="l"/>
                  <a:tab pos="762081" algn="l"/>
                  <a:tab pos="863883" algn="l"/>
                  <a:tab pos="914784" algn="l"/>
                  <a:tab pos="965326" algn="l"/>
                  <a:tab pos="1067128" algn="l"/>
                  <a:tab pos="1118029" algn="l"/>
                  <a:tab pos="1168571" algn="l"/>
                  <a:tab pos="1270373" algn="l"/>
                  <a:tab pos="1321274" algn="l"/>
                  <a:tab pos="1371817" algn="l"/>
                </a:tabLst>
              </a:pPr>
              <a:r>
                <a:rPr lang="th-TH" sz="790" dirty="0">
                  <a:solidFill>
                    <a:schemeClr val="tx1"/>
                  </a:solidFill>
                  <a:latin typeface="Calibri" panose="020F0502020204030204" pitchFamily="34" charset="0"/>
                  <a:cs typeface="TH SarabunPSK" panose="020B0500040200020003" pitchFamily="34" charset="-34"/>
                </a:rPr>
                <a:t>	6) กำหนดระยะเวลา เปิด-ปิด โครงการขอแต่ละปีงบประมาณ</a:t>
              </a:r>
            </a:p>
            <a:p>
              <a:pPr>
                <a:lnSpc>
                  <a:spcPct val="107000"/>
                </a:lnSpc>
                <a:tabLst>
                  <a:tab pos="101802" algn="l"/>
                  <a:tab pos="152344" algn="l"/>
                  <a:tab pos="254146" algn="l"/>
                  <a:tab pos="305047" algn="l"/>
                  <a:tab pos="355590" algn="l"/>
                  <a:tab pos="457392" algn="l"/>
                  <a:tab pos="508293" algn="l"/>
                  <a:tab pos="558835" algn="l"/>
                  <a:tab pos="660637" algn="l"/>
                  <a:tab pos="711538" algn="l"/>
                  <a:tab pos="762081" algn="l"/>
                  <a:tab pos="863883" algn="l"/>
                  <a:tab pos="914784" algn="l"/>
                  <a:tab pos="965326" algn="l"/>
                  <a:tab pos="1067128" algn="l"/>
                  <a:tab pos="1118029" algn="l"/>
                  <a:tab pos="1168571" algn="l"/>
                  <a:tab pos="1270373" algn="l"/>
                  <a:tab pos="1321274" algn="l"/>
                  <a:tab pos="1371817" algn="l"/>
                </a:tabLst>
              </a:pPr>
              <a:r>
                <a:rPr lang="th-TH" sz="790" dirty="0">
                  <a:solidFill>
                    <a:schemeClr val="tx1"/>
                  </a:solidFill>
                  <a:latin typeface="Calibri" panose="020F0502020204030204" pitchFamily="34" charset="0"/>
                  <a:cs typeface="TH SarabunPSK" panose="020B0500040200020003" pitchFamily="34" charset="-34"/>
                </a:rPr>
                <a:t>	7) กำหนด วัน เดือน ปี ในการนับวันเริ่มต้นของสัญญา</a:t>
              </a:r>
              <a:endParaRPr lang="th-TH" sz="79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74" name="สี่เหลี่ยมผืนผ้า 173">
            <a:extLst>
              <a:ext uri="{FF2B5EF4-FFF2-40B4-BE49-F238E27FC236}">
                <a16:creationId xmlns:a16="http://schemas.microsoft.com/office/drawing/2014/main" id="{F6CD96B7-742C-4003-A50E-CFDC3D52DD1A}"/>
              </a:ext>
            </a:extLst>
          </p:cNvPr>
          <p:cNvSpPr/>
          <p:nvPr/>
        </p:nvSpPr>
        <p:spPr>
          <a:xfrm>
            <a:off x="5721120" y="365798"/>
            <a:ext cx="1434639" cy="2520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กำหนดค่าควบคุมการทำงาน</a:t>
            </a:r>
          </a:p>
        </p:txBody>
      </p:sp>
      <p:sp>
        <p:nvSpPr>
          <p:cNvPr id="67" name="ข้าวหลามตัด 66">
            <a:extLst>
              <a:ext uri="{FF2B5EF4-FFF2-40B4-BE49-F238E27FC236}">
                <a16:creationId xmlns:a16="http://schemas.microsoft.com/office/drawing/2014/main" id="{E8437F22-1D76-47E8-8F59-0F8891339718}"/>
              </a:ext>
            </a:extLst>
          </p:cNvPr>
          <p:cNvSpPr/>
          <p:nvPr/>
        </p:nvSpPr>
        <p:spPr>
          <a:xfrm>
            <a:off x="260350" y="148905"/>
            <a:ext cx="603250" cy="56515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</a:p>
        </p:txBody>
      </p:sp>
      <p:sp>
        <p:nvSpPr>
          <p:cNvPr id="45" name="สี่เหลี่ยมผืนผ้า 44">
            <a:extLst>
              <a:ext uri="{FF2B5EF4-FFF2-40B4-BE49-F238E27FC236}">
                <a16:creationId xmlns:a16="http://schemas.microsoft.com/office/drawing/2014/main" id="{E8B61506-8C5D-498A-AE16-EA02ADE6B2A9}"/>
              </a:ext>
            </a:extLst>
          </p:cNvPr>
          <p:cNvSpPr/>
          <p:nvPr/>
        </p:nvSpPr>
        <p:spPr>
          <a:xfrm>
            <a:off x="2026758" y="686767"/>
            <a:ext cx="1827591" cy="398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Admin</a:t>
            </a:r>
            <a:endParaRPr lang="th-TH" sz="12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8" name="ข้าวหลามตัด 47">
            <a:extLst>
              <a:ext uri="{FF2B5EF4-FFF2-40B4-BE49-F238E27FC236}">
                <a16:creationId xmlns:a16="http://schemas.microsoft.com/office/drawing/2014/main" id="{B9ECFC8B-2D32-4313-82BA-8384E7586C5B}"/>
              </a:ext>
            </a:extLst>
          </p:cNvPr>
          <p:cNvSpPr/>
          <p:nvPr/>
        </p:nvSpPr>
        <p:spPr>
          <a:xfrm>
            <a:off x="1425799" y="585220"/>
            <a:ext cx="603250" cy="56515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</a:p>
        </p:txBody>
      </p:sp>
      <p:sp>
        <p:nvSpPr>
          <p:cNvPr id="52" name="สี่เหลี่ยมผืนผ้า: มุมมน 51">
            <a:extLst>
              <a:ext uri="{FF2B5EF4-FFF2-40B4-BE49-F238E27FC236}">
                <a16:creationId xmlns:a16="http://schemas.microsoft.com/office/drawing/2014/main" id="{DD45B2AE-6E79-4222-99C9-DC725C88EF38}"/>
              </a:ext>
            </a:extLst>
          </p:cNvPr>
          <p:cNvSpPr/>
          <p:nvPr/>
        </p:nvSpPr>
        <p:spPr>
          <a:xfrm>
            <a:off x="3340468" y="3281273"/>
            <a:ext cx="1033116" cy="22962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 dirty="0"/>
          </a:p>
        </p:txBody>
      </p:sp>
      <p:sp>
        <p:nvSpPr>
          <p:cNvPr id="53" name="สี่เหลี่ยมผืนผ้า 52">
            <a:extLst>
              <a:ext uri="{FF2B5EF4-FFF2-40B4-BE49-F238E27FC236}">
                <a16:creationId xmlns:a16="http://schemas.microsoft.com/office/drawing/2014/main" id="{C99534F5-4EB2-4C05-91B9-56183BC15582}"/>
              </a:ext>
            </a:extLst>
          </p:cNvPr>
          <p:cNvSpPr/>
          <p:nvPr/>
        </p:nvSpPr>
        <p:spPr>
          <a:xfrm>
            <a:off x="3454449" y="3292770"/>
            <a:ext cx="799800" cy="206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จบการทำงาน</a:t>
            </a:r>
          </a:p>
        </p:txBody>
      </p:sp>
      <p:cxnSp>
        <p:nvCxnSpPr>
          <p:cNvPr id="7" name="ตัวเชื่อมต่อ: หักมุม 6">
            <a:extLst>
              <a:ext uri="{FF2B5EF4-FFF2-40B4-BE49-F238E27FC236}">
                <a16:creationId xmlns:a16="http://schemas.microsoft.com/office/drawing/2014/main" id="{0BFA2E98-487E-4CC4-B32C-FC2EE6749B9F}"/>
              </a:ext>
            </a:extLst>
          </p:cNvPr>
          <p:cNvCxnSpPr>
            <a:stCxn id="138" idx="3"/>
            <a:endCxn id="174" idx="1"/>
          </p:cNvCxnSpPr>
          <p:nvPr/>
        </p:nvCxnSpPr>
        <p:spPr>
          <a:xfrm flipV="1">
            <a:off x="4594930" y="491798"/>
            <a:ext cx="1126190" cy="2270988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0334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สี่เหลี่ยมผืนผ้า: มุมมน 42">
            <a:extLst>
              <a:ext uri="{FF2B5EF4-FFF2-40B4-BE49-F238E27FC236}">
                <a16:creationId xmlns:a16="http://schemas.microsoft.com/office/drawing/2014/main" id="{FFAFD728-A1AD-4D86-86F9-4D3C026E0229}"/>
              </a:ext>
            </a:extLst>
          </p:cNvPr>
          <p:cNvSpPr/>
          <p:nvPr/>
        </p:nvSpPr>
        <p:spPr>
          <a:xfrm>
            <a:off x="1264851" y="844726"/>
            <a:ext cx="1033116" cy="22962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 dirty="0"/>
          </a:p>
        </p:txBody>
      </p:sp>
      <p:sp>
        <p:nvSpPr>
          <p:cNvPr id="47" name="สี่เหลี่ยมผืนผ้า 46">
            <a:extLst>
              <a:ext uri="{FF2B5EF4-FFF2-40B4-BE49-F238E27FC236}">
                <a16:creationId xmlns:a16="http://schemas.microsoft.com/office/drawing/2014/main" id="{99C3D808-07B0-4E2D-9AAC-1B8FF9E5A4B7}"/>
              </a:ext>
            </a:extLst>
          </p:cNvPr>
          <p:cNvSpPr/>
          <p:nvPr/>
        </p:nvSpPr>
        <p:spPr>
          <a:xfrm>
            <a:off x="1378832" y="874318"/>
            <a:ext cx="799800" cy="206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</a:t>
            </a:r>
          </a:p>
        </p:txBody>
      </p:sp>
      <p:sp>
        <p:nvSpPr>
          <p:cNvPr id="51" name="สี่เหลี่ยมผืนผ้า 50">
            <a:extLst>
              <a:ext uri="{FF2B5EF4-FFF2-40B4-BE49-F238E27FC236}">
                <a16:creationId xmlns:a16="http://schemas.microsoft.com/office/drawing/2014/main" id="{A07ACF6C-4FEE-4263-9A46-61FBD8C97E29}"/>
              </a:ext>
            </a:extLst>
          </p:cNvPr>
          <p:cNvSpPr/>
          <p:nvPr/>
        </p:nvSpPr>
        <p:spPr>
          <a:xfrm>
            <a:off x="4353715" y="198936"/>
            <a:ext cx="1149790" cy="398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การเข้าใช้งานระบบ</a:t>
            </a:r>
          </a:p>
        </p:txBody>
      </p: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A668E275-6F98-4A99-AED2-65517A5C0486}"/>
              </a:ext>
            </a:extLst>
          </p:cNvPr>
          <p:cNvSpPr/>
          <p:nvPr/>
        </p:nvSpPr>
        <p:spPr>
          <a:xfrm>
            <a:off x="1094705" y="1369759"/>
            <a:ext cx="1368058" cy="430997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2" name="สี่เหลี่ยมผืนผ้า 101">
            <a:extLst>
              <a:ext uri="{FF2B5EF4-FFF2-40B4-BE49-F238E27FC236}">
                <a16:creationId xmlns:a16="http://schemas.microsoft.com/office/drawing/2014/main" id="{F8C274D3-8A72-4A0D-912D-32B938E4170D}"/>
              </a:ext>
            </a:extLst>
          </p:cNvPr>
          <p:cNvSpPr/>
          <p:nvPr/>
        </p:nvSpPr>
        <p:spPr>
          <a:xfrm>
            <a:off x="993590" y="1349144"/>
            <a:ext cx="1541371" cy="510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ข้าราชการครู รอง ผอ.</a:t>
            </a:r>
            <a:r>
              <a:rPr lang="th-TH" sz="80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รร</a:t>
            </a: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/ผอ.</a:t>
            </a:r>
            <a:r>
              <a:rPr lang="th-TH" sz="80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รร</a:t>
            </a: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</a:t>
            </a:r>
          </a:p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รอง.ผอ.</a:t>
            </a:r>
            <a:r>
              <a:rPr lang="th-TH" sz="80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สพท</a:t>
            </a: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/ผอ.</a:t>
            </a:r>
            <a:r>
              <a:rPr lang="th-TH" sz="80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สพท</a:t>
            </a: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และศึกษานิเทศก์</a:t>
            </a:r>
          </a:p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ลงทะเบียนเพื่อรับ </a:t>
            </a:r>
            <a:r>
              <a:rPr lang="en-US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Username </a:t>
            </a: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Password</a:t>
            </a:r>
            <a:endParaRPr lang="th-TH" sz="8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4" name="แผนผังลําดับงาน: การตัดสินใจ 103">
            <a:extLst>
              <a:ext uri="{FF2B5EF4-FFF2-40B4-BE49-F238E27FC236}">
                <a16:creationId xmlns:a16="http://schemas.microsoft.com/office/drawing/2014/main" id="{49D40B55-978F-4814-B5DB-2DD87DD5A18B}"/>
              </a:ext>
            </a:extLst>
          </p:cNvPr>
          <p:cNvSpPr/>
          <p:nvPr/>
        </p:nvSpPr>
        <p:spPr>
          <a:xfrm>
            <a:off x="1322195" y="2142903"/>
            <a:ext cx="913075" cy="611760"/>
          </a:xfrm>
          <a:prstGeom prst="flowChartDecision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/>
          </a:p>
        </p:txBody>
      </p:sp>
      <p:sp>
        <p:nvSpPr>
          <p:cNvPr id="105" name="สี่เหลี่ยมผืนผ้า 104">
            <a:extLst>
              <a:ext uri="{FF2B5EF4-FFF2-40B4-BE49-F238E27FC236}">
                <a16:creationId xmlns:a16="http://schemas.microsoft.com/office/drawing/2014/main" id="{2701E7E3-3882-4890-9F16-5BBC7C057373}"/>
              </a:ext>
            </a:extLst>
          </p:cNvPr>
          <p:cNvSpPr/>
          <p:nvPr/>
        </p:nvSpPr>
        <p:spPr>
          <a:xfrm>
            <a:off x="1437767" y="2362725"/>
            <a:ext cx="681930" cy="1721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ระบบลงทะเบียน</a:t>
            </a:r>
          </a:p>
        </p:txBody>
      </p:sp>
      <p:sp>
        <p:nvSpPr>
          <p:cNvPr id="106" name="สี่เหลี่ยมผืนผ้า 105">
            <a:extLst>
              <a:ext uri="{FF2B5EF4-FFF2-40B4-BE49-F238E27FC236}">
                <a16:creationId xmlns:a16="http://schemas.microsoft.com/office/drawing/2014/main" id="{F216B1B2-13BF-4C01-8778-22F409A31B65}"/>
              </a:ext>
            </a:extLst>
          </p:cNvPr>
          <p:cNvSpPr/>
          <p:nvPr/>
        </p:nvSpPr>
        <p:spPr>
          <a:xfrm>
            <a:off x="1799721" y="2122113"/>
            <a:ext cx="1541371" cy="510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กรณีมีรหัสอยู่แล้ว</a:t>
            </a:r>
          </a:p>
        </p:txBody>
      </p:sp>
      <p:sp>
        <p:nvSpPr>
          <p:cNvPr id="110" name="สี่เหลี่ยมผืนผ้า 109">
            <a:extLst>
              <a:ext uri="{FF2B5EF4-FFF2-40B4-BE49-F238E27FC236}">
                <a16:creationId xmlns:a16="http://schemas.microsoft.com/office/drawing/2014/main" id="{73BE8B26-E191-49C1-A9F5-590F6FB2FE1B}"/>
              </a:ext>
            </a:extLst>
          </p:cNvPr>
          <p:cNvSpPr/>
          <p:nvPr/>
        </p:nvSpPr>
        <p:spPr>
          <a:xfrm>
            <a:off x="461991" y="3539880"/>
            <a:ext cx="941110" cy="430997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2" name="สี่เหลี่ยมผืนผ้า 111">
            <a:extLst>
              <a:ext uri="{FF2B5EF4-FFF2-40B4-BE49-F238E27FC236}">
                <a16:creationId xmlns:a16="http://schemas.microsoft.com/office/drawing/2014/main" id="{02CC363C-BF67-4A81-BF07-8A4CAD91AC30}"/>
              </a:ext>
            </a:extLst>
          </p:cNvPr>
          <p:cNvSpPr/>
          <p:nvPr/>
        </p:nvSpPr>
        <p:spPr>
          <a:xfrm>
            <a:off x="461864" y="3581444"/>
            <a:ext cx="953563" cy="340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รับ </a:t>
            </a:r>
            <a:r>
              <a:rPr lang="en-US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Username </a:t>
            </a: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Password</a:t>
            </a:r>
            <a:br>
              <a:rPr lang="en-US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เป็นรหัส </a:t>
            </a:r>
            <a:r>
              <a:rPr lang="en-US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OTP </a:t>
            </a: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ทาง </a:t>
            </a:r>
            <a:r>
              <a:rPr lang="en-US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Email)</a:t>
            </a:r>
            <a:endParaRPr lang="th-TH" sz="8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3" name="สี่เหลี่ยมผืนผ้า 112">
            <a:extLst>
              <a:ext uri="{FF2B5EF4-FFF2-40B4-BE49-F238E27FC236}">
                <a16:creationId xmlns:a16="http://schemas.microsoft.com/office/drawing/2014/main" id="{AED8702F-4593-480B-B4C9-D0D34470A304}"/>
              </a:ext>
            </a:extLst>
          </p:cNvPr>
          <p:cNvSpPr/>
          <p:nvPr/>
        </p:nvSpPr>
        <p:spPr>
          <a:xfrm>
            <a:off x="1089772" y="4232250"/>
            <a:ext cx="1368058" cy="354032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4" name="สี่เหลี่ยมผืนผ้า 113">
            <a:extLst>
              <a:ext uri="{FF2B5EF4-FFF2-40B4-BE49-F238E27FC236}">
                <a16:creationId xmlns:a16="http://schemas.microsoft.com/office/drawing/2014/main" id="{15650F49-5723-42FC-878C-7AB7CF3B9176}"/>
              </a:ext>
            </a:extLst>
          </p:cNvPr>
          <p:cNvSpPr/>
          <p:nvPr/>
        </p:nvSpPr>
        <p:spPr>
          <a:xfrm>
            <a:off x="1132647" y="4281592"/>
            <a:ext cx="1257595" cy="2553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เข้าสู่ระบบ</a:t>
            </a:r>
          </a:p>
        </p:txBody>
      </p:sp>
      <p:sp>
        <p:nvSpPr>
          <p:cNvPr id="116" name="สี่เหลี่ยมผืนผ้า: มุมมน 115">
            <a:extLst>
              <a:ext uri="{FF2B5EF4-FFF2-40B4-BE49-F238E27FC236}">
                <a16:creationId xmlns:a16="http://schemas.microsoft.com/office/drawing/2014/main" id="{4BD297CF-108D-450B-A829-ED956CCAD8EA}"/>
              </a:ext>
            </a:extLst>
          </p:cNvPr>
          <p:cNvSpPr/>
          <p:nvPr/>
        </p:nvSpPr>
        <p:spPr>
          <a:xfrm>
            <a:off x="1263477" y="4856783"/>
            <a:ext cx="1033116" cy="22962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 dirty="0"/>
          </a:p>
        </p:txBody>
      </p:sp>
      <p:sp>
        <p:nvSpPr>
          <p:cNvPr id="117" name="สี่เหลี่ยมผืนผ้า 116">
            <a:extLst>
              <a:ext uri="{FF2B5EF4-FFF2-40B4-BE49-F238E27FC236}">
                <a16:creationId xmlns:a16="http://schemas.microsoft.com/office/drawing/2014/main" id="{AF7D800C-508D-4967-818A-0612F4DCDE7C}"/>
              </a:ext>
            </a:extLst>
          </p:cNvPr>
          <p:cNvSpPr/>
          <p:nvPr/>
        </p:nvSpPr>
        <p:spPr>
          <a:xfrm>
            <a:off x="1377458" y="4868280"/>
            <a:ext cx="799800" cy="206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จบการทำงาน</a:t>
            </a:r>
          </a:p>
        </p:txBody>
      </p:sp>
      <p:cxnSp>
        <p:nvCxnSpPr>
          <p:cNvPr id="5" name="ลูกศรเชื่อมต่อแบบตรง 4">
            <a:extLst>
              <a:ext uri="{FF2B5EF4-FFF2-40B4-BE49-F238E27FC236}">
                <a16:creationId xmlns:a16="http://schemas.microsoft.com/office/drawing/2014/main" id="{BBDB1B6D-A0C5-4F5C-B586-AC40CCB0B576}"/>
              </a:ext>
            </a:extLst>
          </p:cNvPr>
          <p:cNvCxnSpPr>
            <a:cxnSpLocks/>
            <a:stCxn id="43" idx="2"/>
            <a:endCxn id="2" idx="0"/>
          </p:cNvCxnSpPr>
          <p:nvPr/>
        </p:nvCxnSpPr>
        <p:spPr>
          <a:xfrm flipH="1">
            <a:off x="1778734" y="1074346"/>
            <a:ext cx="0" cy="295413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ลูกศรเชื่อมต่อแบบตรง 25">
            <a:extLst>
              <a:ext uri="{FF2B5EF4-FFF2-40B4-BE49-F238E27FC236}">
                <a16:creationId xmlns:a16="http://schemas.microsoft.com/office/drawing/2014/main" id="{AC3A9C16-147E-4496-A3E5-7ECA154FB41D}"/>
              </a:ext>
            </a:extLst>
          </p:cNvPr>
          <p:cNvCxnSpPr>
            <a:stCxn id="2" idx="2"/>
            <a:endCxn id="104" idx="0"/>
          </p:cNvCxnSpPr>
          <p:nvPr/>
        </p:nvCxnSpPr>
        <p:spPr>
          <a:xfrm flipH="1">
            <a:off x="1778733" y="1800756"/>
            <a:ext cx="1" cy="342147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สี่เหลี่ยมผืนผ้า 117">
            <a:extLst>
              <a:ext uri="{FF2B5EF4-FFF2-40B4-BE49-F238E27FC236}">
                <a16:creationId xmlns:a16="http://schemas.microsoft.com/office/drawing/2014/main" id="{40BE086D-ED8B-4966-A6B5-E41755E6893D}"/>
              </a:ext>
            </a:extLst>
          </p:cNvPr>
          <p:cNvSpPr/>
          <p:nvPr/>
        </p:nvSpPr>
        <p:spPr>
          <a:xfrm>
            <a:off x="298061" y="2110936"/>
            <a:ext cx="1541371" cy="510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กรณีไม่มีรหัส</a:t>
            </a:r>
          </a:p>
        </p:txBody>
      </p:sp>
      <p:cxnSp>
        <p:nvCxnSpPr>
          <p:cNvPr id="4" name="ตัวเชื่อมต่อตรง 3">
            <a:extLst>
              <a:ext uri="{FF2B5EF4-FFF2-40B4-BE49-F238E27FC236}">
                <a16:creationId xmlns:a16="http://schemas.microsoft.com/office/drawing/2014/main" id="{2A356DA1-A3BD-4EC9-9B79-D9D7458C2907}"/>
              </a:ext>
            </a:extLst>
          </p:cNvPr>
          <p:cNvCxnSpPr/>
          <p:nvPr/>
        </p:nvCxnSpPr>
        <p:spPr>
          <a:xfrm>
            <a:off x="3988557" y="305526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วงรี 6">
            <a:extLst>
              <a:ext uri="{FF2B5EF4-FFF2-40B4-BE49-F238E27FC236}">
                <a16:creationId xmlns:a16="http://schemas.microsoft.com/office/drawing/2014/main" id="{054580E1-2661-4D2A-B8D0-3CD2BE3F9E62}"/>
              </a:ext>
            </a:extLst>
          </p:cNvPr>
          <p:cNvSpPr/>
          <p:nvPr/>
        </p:nvSpPr>
        <p:spPr>
          <a:xfrm>
            <a:off x="392546" y="219538"/>
            <a:ext cx="329662" cy="3296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</a:p>
        </p:txBody>
      </p:sp>
      <p:sp>
        <p:nvSpPr>
          <p:cNvPr id="27" name="วงรี 26">
            <a:extLst>
              <a:ext uri="{FF2B5EF4-FFF2-40B4-BE49-F238E27FC236}">
                <a16:creationId xmlns:a16="http://schemas.microsoft.com/office/drawing/2014/main" id="{CAD6159B-D450-4A7F-8921-B6DE1173C020}"/>
              </a:ext>
            </a:extLst>
          </p:cNvPr>
          <p:cNvSpPr/>
          <p:nvPr/>
        </p:nvSpPr>
        <p:spPr>
          <a:xfrm>
            <a:off x="4093696" y="210615"/>
            <a:ext cx="329662" cy="3296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</a:p>
        </p:txBody>
      </p:sp>
      <p:sp>
        <p:nvSpPr>
          <p:cNvPr id="8" name="สี่เหลี่ยมด้านขนาน 7">
            <a:extLst>
              <a:ext uri="{FF2B5EF4-FFF2-40B4-BE49-F238E27FC236}">
                <a16:creationId xmlns:a16="http://schemas.microsoft.com/office/drawing/2014/main" id="{E4762BF1-F60C-4C2B-8072-5F9BA937B8B5}"/>
              </a:ext>
            </a:extLst>
          </p:cNvPr>
          <p:cNvSpPr/>
          <p:nvPr/>
        </p:nvSpPr>
        <p:spPr>
          <a:xfrm>
            <a:off x="392546" y="2807447"/>
            <a:ext cx="1080000" cy="302299"/>
          </a:xfrm>
          <a:prstGeom prst="parallelogram">
            <a:avLst>
              <a:gd name="adj" fmla="val 53052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9" name="สี่เหลี่ยมด้านขนาน 28">
            <a:extLst>
              <a:ext uri="{FF2B5EF4-FFF2-40B4-BE49-F238E27FC236}">
                <a16:creationId xmlns:a16="http://schemas.microsoft.com/office/drawing/2014/main" id="{D41B6519-8B3A-4934-8AEA-63DCF93603C9}"/>
              </a:ext>
            </a:extLst>
          </p:cNvPr>
          <p:cNvSpPr/>
          <p:nvPr/>
        </p:nvSpPr>
        <p:spPr>
          <a:xfrm>
            <a:off x="2127011" y="2816831"/>
            <a:ext cx="1080000" cy="302299"/>
          </a:xfrm>
          <a:prstGeom prst="parallelogram">
            <a:avLst>
              <a:gd name="adj" fmla="val 53052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11" name="ตัวเชื่อมต่อ: หักมุม 10">
            <a:extLst>
              <a:ext uri="{FF2B5EF4-FFF2-40B4-BE49-F238E27FC236}">
                <a16:creationId xmlns:a16="http://schemas.microsoft.com/office/drawing/2014/main" id="{2394644D-EAB7-46F4-B730-2DF0AC53AE23}"/>
              </a:ext>
            </a:extLst>
          </p:cNvPr>
          <p:cNvCxnSpPr>
            <a:stCxn id="104" idx="3"/>
            <a:endCxn id="29" idx="1"/>
          </p:cNvCxnSpPr>
          <p:nvPr/>
        </p:nvCxnSpPr>
        <p:spPr>
          <a:xfrm>
            <a:off x="2235270" y="2448783"/>
            <a:ext cx="511929" cy="368048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สี่เหลี่ยมผืนผ้า 45">
            <a:extLst>
              <a:ext uri="{FF2B5EF4-FFF2-40B4-BE49-F238E27FC236}">
                <a16:creationId xmlns:a16="http://schemas.microsoft.com/office/drawing/2014/main" id="{EE082FB6-DEFC-4497-A991-EF2F6B21D548}"/>
              </a:ext>
            </a:extLst>
          </p:cNvPr>
          <p:cNvSpPr/>
          <p:nvPr/>
        </p:nvSpPr>
        <p:spPr>
          <a:xfrm>
            <a:off x="438709" y="203576"/>
            <a:ext cx="1827591" cy="398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การลงทะเบียนยืนยันตัวตน</a:t>
            </a:r>
          </a:p>
        </p:txBody>
      </p:sp>
      <p:sp>
        <p:nvSpPr>
          <p:cNvPr id="48" name="สี่เหลี่ยมผืนผ้า 47">
            <a:extLst>
              <a:ext uri="{FF2B5EF4-FFF2-40B4-BE49-F238E27FC236}">
                <a16:creationId xmlns:a16="http://schemas.microsoft.com/office/drawing/2014/main" id="{3CC145F6-F81F-4B9E-93AC-8D68BC7C6DE1}"/>
              </a:ext>
            </a:extLst>
          </p:cNvPr>
          <p:cNvSpPr/>
          <p:nvPr/>
        </p:nvSpPr>
        <p:spPr>
          <a:xfrm>
            <a:off x="423895" y="2875789"/>
            <a:ext cx="953563" cy="164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กรอกข้อมูลส่วนบุคคล</a:t>
            </a:r>
          </a:p>
        </p:txBody>
      </p:sp>
      <p:sp>
        <p:nvSpPr>
          <p:cNvPr id="53" name="สี่เหลี่ยมผืนผ้า 52">
            <a:extLst>
              <a:ext uri="{FF2B5EF4-FFF2-40B4-BE49-F238E27FC236}">
                <a16:creationId xmlns:a16="http://schemas.microsoft.com/office/drawing/2014/main" id="{903A3B27-94C8-4508-AE29-DD7C3997BD1F}"/>
              </a:ext>
            </a:extLst>
          </p:cNvPr>
          <p:cNvSpPr/>
          <p:nvPr/>
        </p:nvSpPr>
        <p:spPr>
          <a:xfrm>
            <a:off x="2168982" y="2820741"/>
            <a:ext cx="1054414" cy="3022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เชื่อมโยงระบบทะเบียนประวัติ (ก.ค.ศ.16)</a:t>
            </a:r>
          </a:p>
        </p:txBody>
      </p:sp>
      <p:cxnSp>
        <p:nvCxnSpPr>
          <p:cNvPr id="37" name="ตัวเชื่อมต่อ: หักมุม 36">
            <a:extLst>
              <a:ext uri="{FF2B5EF4-FFF2-40B4-BE49-F238E27FC236}">
                <a16:creationId xmlns:a16="http://schemas.microsoft.com/office/drawing/2014/main" id="{819155EB-0184-4439-9BED-3F10D65EDD66}"/>
              </a:ext>
            </a:extLst>
          </p:cNvPr>
          <p:cNvCxnSpPr>
            <a:stCxn id="104" idx="1"/>
            <a:endCxn id="8" idx="0"/>
          </p:cNvCxnSpPr>
          <p:nvPr/>
        </p:nvCxnSpPr>
        <p:spPr>
          <a:xfrm rot="10800000" flipV="1">
            <a:off x="932547" y="2448783"/>
            <a:ext cx="389649" cy="358664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ลูกศรเชื่อมต่อแบบตรง 38">
            <a:extLst>
              <a:ext uri="{FF2B5EF4-FFF2-40B4-BE49-F238E27FC236}">
                <a16:creationId xmlns:a16="http://schemas.microsoft.com/office/drawing/2014/main" id="{35987991-14E3-4B1E-85EB-D93FFD1DA7CA}"/>
              </a:ext>
            </a:extLst>
          </p:cNvPr>
          <p:cNvCxnSpPr>
            <a:cxnSpLocks/>
            <a:stCxn id="8" idx="4"/>
            <a:endCxn id="110" idx="0"/>
          </p:cNvCxnSpPr>
          <p:nvPr/>
        </p:nvCxnSpPr>
        <p:spPr>
          <a:xfrm>
            <a:off x="932546" y="3109746"/>
            <a:ext cx="0" cy="430134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วงรี 41">
            <a:extLst>
              <a:ext uri="{FF2B5EF4-FFF2-40B4-BE49-F238E27FC236}">
                <a16:creationId xmlns:a16="http://schemas.microsoft.com/office/drawing/2014/main" id="{BAA13719-B386-4FD7-B395-D1E66B574ED2}"/>
              </a:ext>
            </a:extLst>
          </p:cNvPr>
          <p:cNvSpPr/>
          <p:nvPr/>
        </p:nvSpPr>
        <p:spPr>
          <a:xfrm>
            <a:off x="1675382" y="3658885"/>
            <a:ext cx="202788" cy="202788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45" name="ตัวเชื่อมต่อ: หักมุม 44">
            <a:extLst>
              <a:ext uri="{FF2B5EF4-FFF2-40B4-BE49-F238E27FC236}">
                <a16:creationId xmlns:a16="http://schemas.microsoft.com/office/drawing/2014/main" id="{4EC13B87-4D2A-431C-970F-2353F204F345}"/>
              </a:ext>
            </a:extLst>
          </p:cNvPr>
          <p:cNvCxnSpPr>
            <a:cxnSpLocks/>
            <a:stCxn id="29" idx="4"/>
            <a:endCxn id="42" idx="6"/>
          </p:cNvCxnSpPr>
          <p:nvPr/>
        </p:nvCxnSpPr>
        <p:spPr>
          <a:xfrm rot="5400000">
            <a:off x="1952017" y="3045284"/>
            <a:ext cx="641149" cy="788841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ลูกศรเชื่อมต่อแบบตรง 53">
            <a:extLst>
              <a:ext uri="{FF2B5EF4-FFF2-40B4-BE49-F238E27FC236}">
                <a16:creationId xmlns:a16="http://schemas.microsoft.com/office/drawing/2014/main" id="{38222B47-63EE-42A8-9541-9CF965BC5D73}"/>
              </a:ext>
            </a:extLst>
          </p:cNvPr>
          <p:cNvCxnSpPr>
            <a:stCxn id="110" idx="3"/>
            <a:endCxn id="42" idx="2"/>
          </p:cNvCxnSpPr>
          <p:nvPr/>
        </p:nvCxnSpPr>
        <p:spPr>
          <a:xfrm>
            <a:off x="1403101" y="3755379"/>
            <a:ext cx="272281" cy="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ลูกศรเชื่อมต่อแบบตรง 55">
            <a:extLst>
              <a:ext uri="{FF2B5EF4-FFF2-40B4-BE49-F238E27FC236}">
                <a16:creationId xmlns:a16="http://schemas.microsoft.com/office/drawing/2014/main" id="{868EE662-5748-4E7B-9B4C-E321C6A3C343}"/>
              </a:ext>
            </a:extLst>
          </p:cNvPr>
          <p:cNvCxnSpPr>
            <a:stCxn id="42" idx="4"/>
            <a:endCxn id="113" idx="0"/>
          </p:cNvCxnSpPr>
          <p:nvPr/>
        </p:nvCxnSpPr>
        <p:spPr>
          <a:xfrm flipH="1">
            <a:off x="1773801" y="3861673"/>
            <a:ext cx="0" cy="370577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ลูกศรเชื่อมต่อแบบตรง 57">
            <a:extLst>
              <a:ext uri="{FF2B5EF4-FFF2-40B4-BE49-F238E27FC236}">
                <a16:creationId xmlns:a16="http://schemas.microsoft.com/office/drawing/2014/main" id="{D473B76B-F02E-40D0-A634-857118EF591C}"/>
              </a:ext>
            </a:extLst>
          </p:cNvPr>
          <p:cNvCxnSpPr>
            <a:stCxn id="113" idx="2"/>
            <a:endCxn id="116" idx="0"/>
          </p:cNvCxnSpPr>
          <p:nvPr/>
        </p:nvCxnSpPr>
        <p:spPr>
          <a:xfrm>
            <a:off x="1773801" y="4586282"/>
            <a:ext cx="0" cy="270501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สี่เหลี่ยมผืนผ้า: มุมมน 69">
            <a:extLst>
              <a:ext uri="{FF2B5EF4-FFF2-40B4-BE49-F238E27FC236}">
                <a16:creationId xmlns:a16="http://schemas.microsoft.com/office/drawing/2014/main" id="{3C94EE30-023F-4136-82FC-8BA737BF845A}"/>
              </a:ext>
            </a:extLst>
          </p:cNvPr>
          <p:cNvSpPr/>
          <p:nvPr/>
        </p:nvSpPr>
        <p:spPr>
          <a:xfrm>
            <a:off x="4853946" y="571906"/>
            <a:ext cx="1008000" cy="22962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 dirty="0"/>
          </a:p>
        </p:txBody>
      </p:sp>
      <p:sp>
        <p:nvSpPr>
          <p:cNvPr id="71" name="สี่เหลี่ยมผืนผ้า 70">
            <a:extLst>
              <a:ext uri="{FF2B5EF4-FFF2-40B4-BE49-F238E27FC236}">
                <a16:creationId xmlns:a16="http://schemas.microsoft.com/office/drawing/2014/main" id="{7F7BD4CF-6671-4E2A-866C-335A2903D4E5}"/>
              </a:ext>
            </a:extLst>
          </p:cNvPr>
          <p:cNvSpPr/>
          <p:nvPr/>
        </p:nvSpPr>
        <p:spPr>
          <a:xfrm>
            <a:off x="4948467" y="568761"/>
            <a:ext cx="799800" cy="206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</a:t>
            </a:r>
          </a:p>
        </p:txBody>
      </p:sp>
      <p:sp>
        <p:nvSpPr>
          <p:cNvPr id="72" name="สี่เหลี่ยมผืนผ้า 71">
            <a:extLst>
              <a:ext uri="{FF2B5EF4-FFF2-40B4-BE49-F238E27FC236}">
                <a16:creationId xmlns:a16="http://schemas.microsoft.com/office/drawing/2014/main" id="{AA02DCB3-9CA0-4268-85F8-383E90E83347}"/>
              </a:ext>
            </a:extLst>
          </p:cNvPr>
          <p:cNvSpPr/>
          <p:nvPr/>
        </p:nvSpPr>
        <p:spPr>
          <a:xfrm>
            <a:off x="4673917" y="959501"/>
            <a:ext cx="1368058" cy="3960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3" name="สี่เหลี่ยมผืนผ้า 72">
            <a:extLst>
              <a:ext uri="{FF2B5EF4-FFF2-40B4-BE49-F238E27FC236}">
                <a16:creationId xmlns:a16="http://schemas.microsoft.com/office/drawing/2014/main" id="{D8475FAA-2373-4070-AB47-DD81BCF7F68B}"/>
              </a:ext>
            </a:extLst>
          </p:cNvPr>
          <p:cNvSpPr/>
          <p:nvPr/>
        </p:nvSpPr>
        <p:spPr>
          <a:xfrm>
            <a:off x="4631168" y="984286"/>
            <a:ext cx="1541371" cy="4085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ข้าราชการครู รอง ผอ.</a:t>
            </a:r>
            <a:r>
              <a:rPr lang="th-TH" sz="80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รร</a:t>
            </a: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/ผอ.</a:t>
            </a:r>
            <a:r>
              <a:rPr lang="th-TH" sz="80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รร</a:t>
            </a: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</a:t>
            </a:r>
          </a:p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รอง.ผอ.</a:t>
            </a:r>
            <a:r>
              <a:rPr lang="th-TH" sz="80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สพท</a:t>
            </a: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/ผอ.</a:t>
            </a:r>
            <a:r>
              <a:rPr lang="th-TH" sz="80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สพท</a:t>
            </a: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และศึกษานิเทศก์</a:t>
            </a:r>
          </a:p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เข้าสู่ระบบ</a:t>
            </a:r>
          </a:p>
        </p:txBody>
      </p:sp>
      <p:sp>
        <p:nvSpPr>
          <p:cNvPr id="3" name="ทรงกระบอก 2">
            <a:extLst>
              <a:ext uri="{FF2B5EF4-FFF2-40B4-BE49-F238E27FC236}">
                <a16:creationId xmlns:a16="http://schemas.microsoft.com/office/drawing/2014/main" id="{88AA3BDC-CDFE-43EA-BB41-04B7DF48C9C6}"/>
              </a:ext>
            </a:extLst>
          </p:cNvPr>
          <p:cNvSpPr/>
          <p:nvPr/>
        </p:nvSpPr>
        <p:spPr>
          <a:xfrm>
            <a:off x="7153709" y="554972"/>
            <a:ext cx="799798" cy="526785"/>
          </a:xfrm>
          <a:prstGeom prst="ca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0" name="ทรงกระบอก 49">
            <a:extLst>
              <a:ext uri="{FF2B5EF4-FFF2-40B4-BE49-F238E27FC236}">
                <a16:creationId xmlns:a16="http://schemas.microsoft.com/office/drawing/2014/main" id="{C3856AED-D77C-4874-9C4E-07A0EAA91BF5}"/>
              </a:ext>
            </a:extLst>
          </p:cNvPr>
          <p:cNvSpPr/>
          <p:nvPr/>
        </p:nvSpPr>
        <p:spPr>
          <a:xfrm>
            <a:off x="6096000" y="554972"/>
            <a:ext cx="799798" cy="526785"/>
          </a:xfrm>
          <a:prstGeom prst="ca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2" name="สี่เหลี่ยมผืนผ้า 51">
            <a:extLst>
              <a:ext uri="{FF2B5EF4-FFF2-40B4-BE49-F238E27FC236}">
                <a16:creationId xmlns:a16="http://schemas.microsoft.com/office/drawing/2014/main" id="{C48D7B0F-49AB-4893-BC25-40EBC434DC87}"/>
              </a:ext>
            </a:extLst>
          </p:cNvPr>
          <p:cNvSpPr/>
          <p:nvPr/>
        </p:nvSpPr>
        <p:spPr>
          <a:xfrm>
            <a:off x="7149350" y="735930"/>
            <a:ext cx="799798" cy="2797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ฐานข้อมูลลูกหนี้</a:t>
            </a:r>
            <a:b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เงินทุนหมุนเวียน</a:t>
            </a:r>
          </a:p>
        </p:txBody>
      </p:sp>
      <p:sp>
        <p:nvSpPr>
          <p:cNvPr id="57" name="สี่เหลี่ยมด้านขนาน 56">
            <a:extLst>
              <a:ext uri="{FF2B5EF4-FFF2-40B4-BE49-F238E27FC236}">
                <a16:creationId xmlns:a16="http://schemas.microsoft.com/office/drawing/2014/main" id="{8FB82E0A-09F1-4549-8AA3-0171FA9620E8}"/>
              </a:ext>
            </a:extLst>
          </p:cNvPr>
          <p:cNvSpPr/>
          <p:nvPr/>
        </p:nvSpPr>
        <p:spPr>
          <a:xfrm>
            <a:off x="4820760" y="1532073"/>
            <a:ext cx="1080000" cy="302299"/>
          </a:xfrm>
          <a:prstGeom prst="parallelogram">
            <a:avLst>
              <a:gd name="adj" fmla="val 53052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9" name="สี่เหลี่ยมผืนผ้า 58">
            <a:extLst>
              <a:ext uri="{FF2B5EF4-FFF2-40B4-BE49-F238E27FC236}">
                <a16:creationId xmlns:a16="http://schemas.microsoft.com/office/drawing/2014/main" id="{44FDD77A-0E7A-43AA-922F-DA2F7BAC8640}"/>
              </a:ext>
            </a:extLst>
          </p:cNvPr>
          <p:cNvSpPr/>
          <p:nvPr/>
        </p:nvSpPr>
        <p:spPr>
          <a:xfrm>
            <a:off x="4708516" y="1504703"/>
            <a:ext cx="1298859" cy="3379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กรอกข้อมูล</a:t>
            </a:r>
            <a:b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เลขบัตรประจำตัว </a:t>
            </a:r>
            <a:r>
              <a:rPr lang="th-TH" sz="80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ปชช</a:t>
            </a: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</a:p>
        </p:txBody>
      </p:sp>
      <p:sp>
        <p:nvSpPr>
          <p:cNvPr id="62" name="สี่เหลี่ยมผืนผ้า 61">
            <a:extLst>
              <a:ext uri="{FF2B5EF4-FFF2-40B4-BE49-F238E27FC236}">
                <a16:creationId xmlns:a16="http://schemas.microsoft.com/office/drawing/2014/main" id="{B1CE30B7-6B2C-445E-8F8C-799983A5EF7F}"/>
              </a:ext>
            </a:extLst>
          </p:cNvPr>
          <p:cNvSpPr/>
          <p:nvPr/>
        </p:nvSpPr>
        <p:spPr>
          <a:xfrm>
            <a:off x="6026696" y="733268"/>
            <a:ext cx="961905" cy="2797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ข้อมูลระบบ</a:t>
            </a:r>
            <a:b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ทะเบียนประวัติ (ก.ค.ศ.16)</a:t>
            </a:r>
          </a:p>
        </p:txBody>
      </p:sp>
      <p:cxnSp>
        <p:nvCxnSpPr>
          <p:cNvPr id="18" name="ลูกศรเชื่อมต่อแบบตรง 17">
            <a:extLst>
              <a:ext uri="{FF2B5EF4-FFF2-40B4-BE49-F238E27FC236}">
                <a16:creationId xmlns:a16="http://schemas.microsoft.com/office/drawing/2014/main" id="{80149BE6-D90B-4AA0-BE31-69134D064241}"/>
              </a:ext>
            </a:extLst>
          </p:cNvPr>
          <p:cNvCxnSpPr>
            <a:cxnSpLocks/>
            <a:stCxn id="70" idx="2"/>
            <a:endCxn id="72" idx="0"/>
          </p:cNvCxnSpPr>
          <p:nvPr/>
        </p:nvCxnSpPr>
        <p:spPr>
          <a:xfrm>
            <a:off x="5357946" y="801526"/>
            <a:ext cx="0" cy="157975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ลูกศรเชื่อมต่อแบบตรง 19">
            <a:extLst>
              <a:ext uri="{FF2B5EF4-FFF2-40B4-BE49-F238E27FC236}">
                <a16:creationId xmlns:a16="http://schemas.microsoft.com/office/drawing/2014/main" id="{9B9486DD-A635-4564-8BE5-1D4C69E445FA}"/>
              </a:ext>
            </a:extLst>
          </p:cNvPr>
          <p:cNvCxnSpPr>
            <a:cxnSpLocks/>
            <a:stCxn id="72" idx="2"/>
            <a:endCxn id="57" idx="0"/>
          </p:cNvCxnSpPr>
          <p:nvPr/>
        </p:nvCxnSpPr>
        <p:spPr>
          <a:xfrm>
            <a:off x="5357946" y="1355501"/>
            <a:ext cx="0" cy="176572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ทรงกระบอก 73">
            <a:extLst>
              <a:ext uri="{FF2B5EF4-FFF2-40B4-BE49-F238E27FC236}">
                <a16:creationId xmlns:a16="http://schemas.microsoft.com/office/drawing/2014/main" id="{E7040F41-FC32-4E00-8559-C114A78161F9}"/>
              </a:ext>
            </a:extLst>
          </p:cNvPr>
          <p:cNvSpPr/>
          <p:nvPr/>
        </p:nvSpPr>
        <p:spPr>
          <a:xfrm>
            <a:off x="8168243" y="559839"/>
            <a:ext cx="799798" cy="526785"/>
          </a:xfrm>
          <a:prstGeom prst="ca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5" name="สี่เหลี่ยมผืนผ้า 74">
            <a:extLst>
              <a:ext uri="{FF2B5EF4-FFF2-40B4-BE49-F238E27FC236}">
                <a16:creationId xmlns:a16="http://schemas.microsoft.com/office/drawing/2014/main" id="{C0045A7A-E6E5-472F-89A4-EA331C524BED}"/>
              </a:ext>
            </a:extLst>
          </p:cNvPr>
          <p:cNvSpPr/>
          <p:nvPr/>
        </p:nvSpPr>
        <p:spPr>
          <a:xfrm>
            <a:off x="8182934" y="740797"/>
            <a:ext cx="799798" cy="2797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ข้อมูลเงินเดือนคงเหลือจากกรมบัญชีกลาง</a:t>
            </a:r>
          </a:p>
        </p:txBody>
      </p:sp>
      <p:sp>
        <p:nvSpPr>
          <p:cNvPr id="76" name="ทรงกระบอก 75">
            <a:extLst>
              <a:ext uri="{FF2B5EF4-FFF2-40B4-BE49-F238E27FC236}">
                <a16:creationId xmlns:a16="http://schemas.microsoft.com/office/drawing/2014/main" id="{71C33D2D-BE0B-4B47-9D80-0CD9A2D4F11B}"/>
              </a:ext>
            </a:extLst>
          </p:cNvPr>
          <p:cNvSpPr/>
          <p:nvPr/>
        </p:nvSpPr>
        <p:spPr>
          <a:xfrm>
            <a:off x="9203369" y="547561"/>
            <a:ext cx="799798" cy="526785"/>
          </a:xfrm>
          <a:prstGeom prst="ca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7" name="สี่เหลี่ยมผืนผ้า 76">
            <a:extLst>
              <a:ext uri="{FF2B5EF4-FFF2-40B4-BE49-F238E27FC236}">
                <a16:creationId xmlns:a16="http://schemas.microsoft.com/office/drawing/2014/main" id="{39EF9717-946E-41C6-8BCD-496268604B06}"/>
              </a:ext>
            </a:extLst>
          </p:cNvPr>
          <p:cNvSpPr/>
          <p:nvPr/>
        </p:nvSpPr>
        <p:spPr>
          <a:xfrm>
            <a:off x="9093050" y="710812"/>
            <a:ext cx="1015651" cy="2797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ข้อมูลการตั้งค่า</a:t>
            </a:r>
            <a:b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ตามระเบียบหลักเกณฑ์</a:t>
            </a:r>
          </a:p>
        </p:txBody>
      </p:sp>
      <p:sp>
        <p:nvSpPr>
          <p:cNvPr id="79" name="รูปแบบอิสระ: รูปร่าง 78">
            <a:extLst>
              <a:ext uri="{FF2B5EF4-FFF2-40B4-BE49-F238E27FC236}">
                <a16:creationId xmlns:a16="http://schemas.microsoft.com/office/drawing/2014/main" id="{08D081FE-29F6-4E99-9141-3BF6D5D5E249}"/>
              </a:ext>
            </a:extLst>
          </p:cNvPr>
          <p:cNvSpPr/>
          <p:nvPr/>
        </p:nvSpPr>
        <p:spPr>
          <a:xfrm>
            <a:off x="4896168" y="2019433"/>
            <a:ext cx="923556" cy="252092"/>
          </a:xfrm>
          <a:custGeom>
            <a:avLst/>
            <a:gdLst>
              <a:gd name="connsiteX0" fmla="*/ 167509 w 1144169"/>
              <a:gd name="connsiteY0" fmla="*/ 0 h 362198"/>
              <a:gd name="connsiteX1" fmla="*/ 1004850 w 1144169"/>
              <a:gd name="connsiteY1" fmla="*/ 0 h 362198"/>
              <a:gd name="connsiteX2" fmla="*/ 1004845 w 1144169"/>
              <a:gd name="connsiteY2" fmla="*/ 1 h 362198"/>
              <a:gd name="connsiteX3" fmla="*/ 1011210 w 1144169"/>
              <a:gd name="connsiteY3" fmla="*/ 1 h 362198"/>
              <a:gd name="connsiteX4" fmla="*/ 1010431 w 1144169"/>
              <a:gd name="connsiteY4" fmla="*/ 139 h 362198"/>
              <a:gd name="connsiteX5" fmla="*/ 1144169 w 1144169"/>
              <a:gd name="connsiteY5" fmla="*/ 139 h 362198"/>
              <a:gd name="connsiteX6" fmla="*/ 1144169 w 1144169"/>
              <a:gd name="connsiteY6" fmla="*/ 362198 h 362198"/>
              <a:gd name="connsiteX7" fmla="*/ 754318 w 1144169"/>
              <a:gd name="connsiteY7" fmla="*/ 362198 h 362198"/>
              <a:gd name="connsiteX8" fmla="*/ 754318 w 1144169"/>
              <a:gd name="connsiteY8" fmla="*/ 362059 h 362198"/>
              <a:gd name="connsiteX9" fmla="*/ 173869 w 1144169"/>
              <a:gd name="connsiteY9" fmla="*/ 362059 h 362198"/>
              <a:gd name="connsiteX10" fmla="*/ 173859 w 1144169"/>
              <a:gd name="connsiteY10" fmla="*/ 362058 h 362198"/>
              <a:gd name="connsiteX11" fmla="*/ 167509 w 1144169"/>
              <a:gd name="connsiteY11" fmla="*/ 362058 h 362198"/>
              <a:gd name="connsiteX12" fmla="*/ 0 w 1144169"/>
              <a:gd name="connsiteY12" fmla="*/ 181029 h 362198"/>
              <a:gd name="connsiteX13" fmla="*/ 167509 w 1144169"/>
              <a:gd name="connsiteY13" fmla="*/ 0 h 362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169" h="362198">
                <a:moveTo>
                  <a:pt x="167509" y="0"/>
                </a:moveTo>
                <a:lnTo>
                  <a:pt x="1004850" y="0"/>
                </a:lnTo>
                <a:lnTo>
                  <a:pt x="1004845" y="1"/>
                </a:lnTo>
                <a:lnTo>
                  <a:pt x="1011210" y="1"/>
                </a:lnTo>
                <a:lnTo>
                  <a:pt x="1010431" y="139"/>
                </a:lnTo>
                <a:lnTo>
                  <a:pt x="1144169" y="139"/>
                </a:lnTo>
                <a:lnTo>
                  <a:pt x="1144169" y="362198"/>
                </a:lnTo>
                <a:lnTo>
                  <a:pt x="754318" y="362198"/>
                </a:lnTo>
                <a:lnTo>
                  <a:pt x="754318" y="362059"/>
                </a:lnTo>
                <a:lnTo>
                  <a:pt x="173869" y="362059"/>
                </a:lnTo>
                <a:lnTo>
                  <a:pt x="173859" y="362058"/>
                </a:lnTo>
                <a:lnTo>
                  <a:pt x="167509" y="362058"/>
                </a:lnTo>
                <a:cubicBezTo>
                  <a:pt x="74962" y="362058"/>
                  <a:pt x="0" y="280993"/>
                  <a:pt x="0" y="181029"/>
                </a:cubicBezTo>
                <a:cubicBezTo>
                  <a:pt x="0" y="81065"/>
                  <a:pt x="74962" y="0"/>
                  <a:pt x="167509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th-TH" dirty="0"/>
          </a:p>
        </p:txBody>
      </p:sp>
      <p:sp>
        <p:nvSpPr>
          <p:cNvPr id="80" name="สี่เหลี่ยมผืนผ้า 79">
            <a:extLst>
              <a:ext uri="{FF2B5EF4-FFF2-40B4-BE49-F238E27FC236}">
                <a16:creationId xmlns:a16="http://schemas.microsoft.com/office/drawing/2014/main" id="{438BBE36-A6AE-4B49-856E-819419D26B4F}"/>
              </a:ext>
            </a:extLst>
          </p:cNvPr>
          <p:cNvSpPr/>
          <p:nvPr/>
        </p:nvSpPr>
        <p:spPr>
          <a:xfrm>
            <a:off x="4961351" y="2057037"/>
            <a:ext cx="799798" cy="1883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แสดงข้อมูลผู้กู้ยืม</a:t>
            </a:r>
          </a:p>
        </p:txBody>
      </p:sp>
      <p:sp>
        <p:nvSpPr>
          <p:cNvPr id="81" name="สี่เหลี่ยมด้านขนาน 80">
            <a:extLst>
              <a:ext uri="{FF2B5EF4-FFF2-40B4-BE49-F238E27FC236}">
                <a16:creationId xmlns:a16="http://schemas.microsoft.com/office/drawing/2014/main" id="{4789D2E8-2E2A-4BDF-BF84-325EEC9C5397}"/>
              </a:ext>
            </a:extLst>
          </p:cNvPr>
          <p:cNvSpPr/>
          <p:nvPr/>
        </p:nvSpPr>
        <p:spPr>
          <a:xfrm>
            <a:off x="4036272" y="3187541"/>
            <a:ext cx="1059722" cy="285603"/>
          </a:xfrm>
          <a:prstGeom prst="parallelogram">
            <a:avLst>
              <a:gd name="adj" fmla="val 53052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2" name="สี่เหลี่ยมผืนผ้า 81">
            <a:extLst>
              <a:ext uri="{FF2B5EF4-FFF2-40B4-BE49-F238E27FC236}">
                <a16:creationId xmlns:a16="http://schemas.microsoft.com/office/drawing/2014/main" id="{BEA2A326-6388-40D7-9439-CB2C493587AE}"/>
              </a:ext>
            </a:extLst>
          </p:cNvPr>
          <p:cNvSpPr/>
          <p:nvPr/>
        </p:nvSpPr>
        <p:spPr>
          <a:xfrm>
            <a:off x="5037513" y="3941186"/>
            <a:ext cx="731872" cy="3379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กรอกข้อมูล </a:t>
            </a:r>
          </a:p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ตามแบบ </a:t>
            </a:r>
            <a:r>
              <a:rPr lang="th-TH" sz="80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ทป</a:t>
            </a: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.1</a:t>
            </a:r>
          </a:p>
        </p:txBody>
      </p:sp>
      <p:sp>
        <p:nvSpPr>
          <p:cNvPr id="83" name="แผนผังลําดับงาน: การตัดสินใจ 82">
            <a:extLst>
              <a:ext uri="{FF2B5EF4-FFF2-40B4-BE49-F238E27FC236}">
                <a16:creationId xmlns:a16="http://schemas.microsoft.com/office/drawing/2014/main" id="{BA0A5E75-0DF5-4B03-A9DB-E9BF139971BE}"/>
              </a:ext>
            </a:extLst>
          </p:cNvPr>
          <p:cNvSpPr/>
          <p:nvPr/>
        </p:nvSpPr>
        <p:spPr>
          <a:xfrm>
            <a:off x="7711705" y="1665949"/>
            <a:ext cx="913075" cy="611760"/>
          </a:xfrm>
          <a:prstGeom prst="flowChartDecision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/>
          </a:p>
        </p:txBody>
      </p:sp>
      <p:sp>
        <p:nvSpPr>
          <p:cNvPr id="84" name="สี่เหลี่ยมผืนผ้า 83">
            <a:extLst>
              <a:ext uri="{FF2B5EF4-FFF2-40B4-BE49-F238E27FC236}">
                <a16:creationId xmlns:a16="http://schemas.microsoft.com/office/drawing/2014/main" id="{99CEA963-C445-4229-B539-14C3D2035E17}"/>
              </a:ext>
            </a:extLst>
          </p:cNvPr>
          <p:cNvSpPr/>
          <p:nvPr/>
        </p:nvSpPr>
        <p:spPr>
          <a:xfrm>
            <a:off x="7841969" y="1881773"/>
            <a:ext cx="681930" cy="1721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ระบบประมวลผล</a:t>
            </a:r>
            <a:b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ตามหลักเกณฑ์</a:t>
            </a:r>
          </a:p>
        </p:txBody>
      </p:sp>
      <p:sp>
        <p:nvSpPr>
          <p:cNvPr id="87" name="สี่เหลี่ยมผืนผ้า 86">
            <a:extLst>
              <a:ext uri="{FF2B5EF4-FFF2-40B4-BE49-F238E27FC236}">
                <a16:creationId xmlns:a16="http://schemas.microsoft.com/office/drawing/2014/main" id="{6811E230-E755-4C96-8F07-06AF2C082B1E}"/>
              </a:ext>
            </a:extLst>
          </p:cNvPr>
          <p:cNvSpPr/>
          <p:nvPr/>
        </p:nvSpPr>
        <p:spPr>
          <a:xfrm>
            <a:off x="9999601" y="2460256"/>
            <a:ext cx="1050375" cy="2173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ระบบตรวจสอบ</a:t>
            </a:r>
          </a:p>
        </p:txBody>
      </p:sp>
      <p:grpSp>
        <p:nvGrpSpPr>
          <p:cNvPr id="88" name="กลุ่ม 87">
            <a:extLst>
              <a:ext uri="{FF2B5EF4-FFF2-40B4-BE49-F238E27FC236}">
                <a16:creationId xmlns:a16="http://schemas.microsoft.com/office/drawing/2014/main" id="{277E3CFB-FD12-4F9F-95EF-69F54B691529}"/>
              </a:ext>
            </a:extLst>
          </p:cNvPr>
          <p:cNvGrpSpPr/>
          <p:nvPr/>
        </p:nvGrpSpPr>
        <p:grpSpPr>
          <a:xfrm>
            <a:off x="10325355" y="1435548"/>
            <a:ext cx="1893116" cy="969023"/>
            <a:chOff x="-680842" y="582580"/>
            <a:chExt cx="1611692" cy="1472951"/>
          </a:xfrm>
        </p:grpSpPr>
        <p:sp>
          <p:nvSpPr>
            <p:cNvPr id="89" name="สี่เหลี่ยมผืนผ้า: มุมมน 88">
              <a:extLst>
                <a:ext uri="{FF2B5EF4-FFF2-40B4-BE49-F238E27FC236}">
                  <a16:creationId xmlns:a16="http://schemas.microsoft.com/office/drawing/2014/main" id="{444EF774-7577-4934-8FDC-21F4BC61B4FD}"/>
                </a:ext>
              </a:extLst>
            </p:cNvPr>
            <p:cNvSpPr/>
            <p:nvPr/>
          </p:nvSpPr>
          <p:spPr>
            <a:xfrm>
              <a:off x="-664554" y="582580"/>
              <a:ext cx="1506879" cy="1451429"/>
            </a:xfrm>
            <a:prstGeom prst="roundRect">
              <a:avLst>
                <a:gd name="adj" fmla="val 12943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0" name="สี่เหลี่ยมผืนผ้า 89">
              <a:extLst>
                <a:ext uri="{FF2B5EF4-FFF2-40B4-BE49-F238E27FC236}">
                  <a16:creationId xmlns:a16="http://schemas.microsoft.com/office/drawing/2014/main" id="{E3B9F74A-2211-4AC0-B6E8-DED412D2D56D}"/>
                </a:ext>
              </a:extLst>
            </p:cNvPr>
            <p:cNvSpPr/>
            <p:nvPr/>
          </p:nvSpPr>
          <p:spPr>
            <a:xfrm>
              <a:off x="-680842" y="606937"/>
              <a:ext cx="1611692" cy="14485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tabLst>
                  <a:tab pos="88900" algn="l"/>
                  <a:tab pos="269875" algn="l"/>
                  <a:tab pos="449263" algn="l"/>
                  <a:tab pos="539750" algn="l"/>
                  <a:tab pos="628650" algn="l"/>
                  <a:tab pos="809625" algn="l"/>
                  <a:tab pos="900113" algn="l"/>
                  <a:tab pos="989013" algn="l"/>
                  <a:tab pos="1169988" algn="l"/>
                  <a:tab pos="1260475" algn="l"/>
                  <a:tab pos="1349375" algn="l"/>
                  <a:tab pos="1530350" algn="l"/>
                  <a:tab pos="1619250" algn="l"/>
                  <a:tab pos="1709738" algn="l"/>
                  <a:tab pos="1889125" algn="l"/>
                  <a:tab pos="1979613" algn="l"/>
                  <a:tab pos="2070100" algn="l"/>
                  <a:tab pos="2249488" algn="l"/>
                  <a:tab pos="2339975" algn="l"/>
                  <a:tab pos="2428875" algn="l"/>
                </a:tabLst>
              </a:pPr>
              <a:r>
                <a:rPr lang="th-TH" sz="800" dirty="0">
                  <a:solidFill>
                    <a:schemeClr val="tx1"/>
                  </a:solidFill>
                  <a:effectLst/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1.	อายุการบรรจุเข้ารับราชการของผู้ยื่นคำขอกู้ยืม</a:t>
              </a:r>
            </a:p>
            <a:p>
              <a:pPr>
                <a:tabLst>
                  <a:tab pos="88900" algn="l"/>
                  <a:tab pos="269875" algn="l"/>
                  <a:tab pos="449263" algn="l"/>
                  <a:tab pos="539750" algn="l"/>
                  <a:tab pos="628650" algn="l"/>
                  <a:tab pos="809625" algn="l"/>
                  <a:tab pos="900113" algn="l"/>
                  <a:tab pos="989013" algn="l"/>
                  <a:tab pos="1169988" algn="l"/>
                  <a:tab pos="1260475" algn="l"/>
                  <a:tab pos="1349375" algn="l"/>
                  <a:tab pos="1530350" algn="l"/>
                  <a:tab pos="1619250" algn="l"/>
                  <a:tab pos="1709738" algn="l"/>
                  <a:tab pos="1889125" algn="l"/>
                  <a:tab pos="1979613" algn="l"/>
                  <a:tab pos="2070100" algn="l"/>
                  <a:tab pos="2249488" algn="l"/>
                  <a:tab pos="2339975" algn="l"/>
                  <a:tab pos="2428875" algn="l"/>
                </a:tabLst>
              </a:pPr>
              <a:r>
                <a:rPr lang="th-TH" sz="800" dirty="0">
                  <a:solidFill>
                    <a:schemeClr val="tx1"/>
                  </a:solidFill>
                  <a:effectLst/>
                  <a:latin typeface="TH SarabunPSK" panose="020B0500040200020003" pitchFamily="34" charset="-34"/>
                  <a:ea typeface="Calibri" panose="020F0502020204030204" pitchFamily="34" charset="0"/>
                  <a:cs typeface="TH SarabunPSK" panose="020B0500040200020003" pitchFamily="34" charset="-34"/>
                </a:rPr>
                <a:t>2.	</a:t>
              </a:r>
              <a:r>
                <a:rPr lang="th-TH" sz="800" dirty="0">
                  <a:solidFill>
                    <a:schemeClr val="tx1"/>
                  </a:solidFill>
                  <a:effectLst/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อายุราชการคงเหลือของผู้ยื่นคำขอกู้ยืม และผู้ค้ำประกัน</a:t>
              </a:r>
              <a:endParaRPr lang="en-US" sz="800" dirty="0"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endParaRPr>
            </a:p>
            <a:p>
              <a:pPr>
                <a:tabLst>
                  <a:tab pos="88900" algn="l"/>
                  <a:tab pos="269875" algn="l"/>
                  <a:tab pos="449263" algn="l"/>
                  <a:tab pos="539750" algn="l"/>
                  <a:tab pos="628650" algn="l"/>
                  <a:tab pos="809625" algn="l"/>
                  <a:tab pos="900113" algn="l"/>
                  <a:tab pos="989013" algn="l"/>
                  <a:tab pos="1169988" algn="l"/>
                  <a:tab pos="1260475" algn="l"/>
                  <a:tab pos="1349375" algn="l"/>
                  <a:tab pos="1530350" algn="l"/>
                  <a:tab pos="1619250" algn="l"/>
                  <a:tab pos="1709738" algn="l"/>
                  <a:tab pos="1889125" algn="l"/>
                  <a:tab pos="1979613" algn="l"/>
                  <a:tab pos="2070100" algn="l"/>
                  <a:tab pos="2249488" algn="l"/>
                  <a:tab pos="2339975" algn="l"/>
                  <a:tab pos="2428875" algn="l"/>
                </a:tabLst>
              </a:pPr>
              <a:r>
                <a:rPr lang="th-TH" sz="800" dirty="0">
                  <a:solidFill>
                    <a:schemeClr val="tx1"/>
                  </a:solidFill>
                  <a:effectLst/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3</a:t>
              </a:r>
              <a:r>
                <a:rPr lang="th-TH" sz="800" dirty="0">
                  <a:solidFill>
                    <a:schemeClr val="tx1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.</a:t>
              </a:r>
              <a:r>
                <a:rPr lang="th-TH" sz="800" dirty="0">
                  <a:solidFill>
                    <a:schemeClr val="tx1"/>
                  </a:solidFill>
                  <a:effectLst/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	ระยะเวลาการผ่อนชำระคืน ไม่เกินอายุราชการคงเหลือ</a:t>
              </a:r>
            </a:p>
            <a:p>
              <a:pPr>
                <a:tabLst>
                  <a:tab pos="88900" algn="l"/>
                  <a:tab pos="269875" algn="l"/>
                  <a:tab pos="449263" algn="l"/>
                  <a:tab pos="539750" algn="l"/>
                  <a:tab pos="628650" algn="l"/>
                  <a:tab pos="809625" algn="l"/>
                  <a:tab pos="900113" algn="l"/>
                  <a:tab pos="989013" algn="l"/>
                  <a:tab pos="1169988" algn="l"/>
                  <a:tab pos="1260475" algn="l"/>
                  <a:tab pos="1349375" algn="l"/>
                  <a:tab pos="1530350" algn="l"/>
                  <a:tab pos="1619250" algn="l"/>
                  <a:tab pos="1709738" algn="l"/>
                  <a:tab pos="1889125" algn="l"/>
                  <a:tab pos="1979613" algn="l"/>
                  <a:tab pos="2070100" algn="l"/>
                  <a:tab pos="2249488" algn="l"/>
                  <a:tab pos="2339975" algn="l"/>
                  <a:tab pos="2428875" algn="l"/>
                </a:tabLst>
              </a:pPr>
              <a:r>
                <a:rPr lang="th-TH" sz="800" dirty="0">
                  <a:solidFill>
                    <a:schemeClr val="tx1"/>
                  </a:solidFill>
                  <a:effectLst/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	น้อยที่สุดของผู้ยื่นคำขอกู้ยืม หรือผู้ค้ำประกัน </a:t>
              </a:r>
              <a:endParaRPr lang="en-US" sz="800" dirty="0"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endParaRPr>
            </a:p>
            <a:p>
              <a:pPr>
                <a:tabLst>
                  <a:tab pos="88900" algn="l"/>
                  <a:tab pos="269875" algn="l"/>
                  <a:tab pos="449263" algn="l"/>
                  <a:tab pos="539750" algn="l"/>
                  <a:tab pos="628650" algn="l"/>
                  <a:tab pos="809625" algn="l"/>
                  <a:tab pos="900113" algn="l"/>
                  <a:tab pos="989013" algn="l"/>
                  <a:tab pos="1169988" algn="l"/>
                  <a:tab pos="1260475" algn="l"/>
                  <a:tab pos="1349375" algn="l"/>
                  <a:tab pos="1530350" algn="l"/>
                  <a:tab pos="1619250" algn="l"/>
                  <a:tab pos="1709738" algn="l"/>
                  <a:tab pos="1889125" algn="l"/>
                  <a:tab pos="1979613" algn="l"/>
                  <a:tab pos="2070100" algn="l"/>
                  <a:tab pos="2249488" algn="l"/>
                  <a:tab pos="2339975" algn="l"/>
                  <a:tab pos="2428875" algn="l"/>
                </a:tabLst>
              </a:pPr>
              <a:r>
                <a:rPr lang="th-TH" sz="800" dirty="0">
                  <a:solidFill>
                    <a:schemeClr val="tx1"/>
                  </a:solidFill>
                  <a:effectLst/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4.	เงินงวดการผ่อนชำระคืน</a:t>
              </a:r>
              <a:endParaRPr lang="en-US" sz="800" dirty="0"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endParaRPr>
            </a:p>
            <a:p>
              <a:pPr>
                <a:tabLst>
                  <a:tab pos="88900" algn="l"/>
                  <a:tab pos="269875" algn="l"/>
                  <a:tab pos="449263" algn="l"/>
                  <a:tab pos="539750" algn="l"/>
                  <a:tab pos="628650" algn="l"/>
                  <a:tab pos="809625" algn="l"/>
                  <a:tab pos="900113" algn="l"/>
                  <a:tab pos="989013" algn="l"/>
                  <a:tab pos="1169988" algn="l"/>
                  <a:tab pos="1260475" algn="l"/>
                  <a:tab pos="1349375" algn="l"/>
                  <a:tab pos="1530350" algn="l"/>
                  <a:tab pos="1619250" algn="l"/>
                  <a:tab pos="1709738" algn="l"/>
                  <a:tab pos="1889125" algn="l"/>
                  <a:tab pos="1979613" algn="l"/>
                  <a:tab pos="2070100" algn="l"/>
                  <a:tab pos="2249488" algn="l"/>
                  <a:tab pos="2339975" algn="l"/>
                  <a:tab pos="2428875" algn="l"/>
                </a:tabLst>
              </a:pPr>
              <a:r>
                <a:rPr lang="th-TH" sz="800" spc="-20" dirty="0">
                  <a:solidFill>
                    <a:schemeClr val="tx1"/>
                  </a:solidFill>
                  <a:effectLst/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5.	งวดการผ่อนชำระ</a:t>
              </a:r>
            </a:p>
            <a:p>
              <a:pPr>
                <a:spcAft>
                  <a:spcPts val="800"/>
                </a:spcAft>
                <a:tabLst>
                  <a:tab pos="88900" algn="l"/>
                  <a:tab pos="269875" algn="l"/>
                  <a:tab pos="449263" algn="l"/>
                  <a:tab pos="539750" algn="l"/>
                  <a:tab pos="628650" algn="l"/>
                  <a:tab pos="809625" algn="l"/>
                  <a:tab pos="900113" algn="l"/>
                  <a:tab pos="989013" algn="l"/>
                  <a:tab pos="1169988" algn="l"/>
                  <a:tab pos="1260475" algn="l"/>
                  <a:tab pos="1349375" algn="l"/>
                  <a:tab pos="1530350" algn="l"/>
                  <a:tab pos="1619250" algn="l"/>
                  <a:tab pos="1709738" algn="l"/>
                  <a:tab pos="1889125" algn="l"/>
                  <a:tab pos="1979613" algn="l"/>
                  <a:tab pos="2070100" algn="l"/>
                  <a:tab pos="2249488" algn="l"/>
                  <a:tab pos="2339975" algn="l"/>
                  <a:tab pos="2428875" algn="l"/>
                </a:tabLst>
              </a:pPr>
              <a:r>
                <a:rPr lang="th-TH" sz="800" dirty="0">
                  <a:solidFill>
                    <a:schemeClr val="tx1"/>
                  </a:solidFill>
                  <a:effectLst/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6.	เงินเดือนและเงินได้รายเดือนคงเหลือสุทธิ หลังหักชำระหนี้</a:t>
              </a:r>
              <a:endParaRPr lang="th-TH" sz="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91" name="สี่เหลี่ยมผืนผ้า 90">
            <a:extLst>
              <a:ext uri="{FF2B5EF4-FFF2-40B4-BE49-F238E27FC236}">
                <a16:creationId xmlns:a16="http://schemas.microsoft.com/office/drawing/2014/main" id="{331D2AB7-A1DE-4744-BC1C-566E0ADC3E46}"/>
              </a:ext>
            </a:extLst>
          </p:cNvPr>
          <p:cNvSpPr/>
          <p:nvPr/>
        </p:nvSpPr>
        <p:spPr>
          <a:xfrm>
            <a:off x="10091546" y="1293678"/>
            <a:ext cx="866486" cy="1373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ระบบคำนวณ</a:t>
            </a:r>
          </a:p>
        </p:txBody>
      </p:sp>
      <p:grpSp>
        <p:nvGrpSpPr>
          <p:cNvPr id="92" name="กลุ่ม 91">
            <a:extLst>
              <a:ext uri="{FF2B5EF4-FFF2-40B4-BE49-F238E27FC236}">
                <a16:creationId xmlns:a16="http://schemas.microsoft.com/office/drawing/2014/main" id="{6364073D-1B6B-4A87-8723-16C428B693F0}"/>
              </a:ext>
            </a:extLst>
          </p:cNvPr>
          <p:cNvGrpSpPr/>
          <p:nvPr/>
        </p:nvGrpSpPr>
        <p:grpSpPr>
          <a:xfrm>
            <a:off x="10285907" y="2642500"/>
            <a:ext cx="1803614" cy="851321"/>
            <a:chOff x="1345740" y="4786041"/>
            <a:chExt cx="1803614" cy="851321"/>
          </a:xfrm>
        </p:grpSpPr>
        <p:sp>
          <p:nvSpPr>
            <p:cNvPr id="93" name="สี่เหลี่ยมผืนผ้า: มุมมน 92">
              <a:extLst>
                <a:ext uri="{FF2B5EF4-FFF2-40B4-BE49-F238E27FC236}">
                  <a16:creationId xmlns:a16="http://schemas.microsoft.com/office/drawing/2014/main" id="{AD46032E-A2C9-4D1D-99B2-4720FB7B13BB}"/>
                </a:ext>
              </a:extLst>
            </p:cNvPr>
            <p:cNvSpPr/>
            <p:nvPr/>
          </p:nvSpPr>
          <p:spPr>
            <a:xfrm>
              <a:off x="1404776" y="4786041"/>
              <a:ext cx="1744578" cy="851321"/>
            </a:xfrm>
            <a:prstGeom prst="roundRect">
              <a:avLst>
                <a:gd name="adj" fmla="val 12943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4" name="สี่เหลี่ยมผืนผ้า 93">
              <a:extLst>
                <a:ext uri="{FF2B5EF4-FFF2-40B4-BE49-F238E27FC236}">
                  <a16:creationId xmlns:a16="http://schemas.microsoft.com/office/drawing/2014/main" id="{2D6C8E00-D3D5-4448-8BD1-970F3AB92DFB}"/>
                </a:ext>
              </a:extLst>
            </p:cNvPr>
            <p:cNvSpPr/>
            <p:nvPr/>
          </p:nvSpPr>
          <p:spPr>
            <a:xfrm>
              <a:off x="1345740" y="4841726"/>
              <a:ext cx="1754069" cy="63440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tabLst>
                  <a:tab pos="90488" algn="l"/>
                  <a:tab pos="269875" algn="l"/>
                  <a:tab pos="449263" algn="l"/>
                  <a:tab pos="539750" algn="l"/>
                  <a:tab pos="628650" algn="l"/>
                  <a:tab pos="809625" algn="l"/>
                  <a:tab pos="900113" algn="l"/>
                  <a:tab pos="989013" algn="l"/>
                  <a:tab pos="1169988" algn="l"/>
                  <a:tab pos="1260475" algn="l"/>
                  <a:tab pos="1349375" algn="l"/>
                  <a:tab pos="1530350" algn="l"/>
                  <a:tab pos="1619250" algn="l"/>
                  <a:tab pos="1709738" algn="l"/>
                  <a:tab pos="1889125" algn="l"/>
                  <a:tab pos="1979613" algn="l"/>
                  <a:tab pos="2070100" algn="l"/>
                  <a:tab pos="2249488" algn="l"/>
                  <a:tab pos="2339975" algn="l"/>
                  <a:tab pos="2428875" algn="l"/>
                </a:tabLst>
              </a:pPr>
              <a:r>
                <a:rPr lang="th-TH" sz="8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1.	รับราชการเป็นข้าราชการครูและบุคลากร</a:t>
              </a:r>
              <a:r>
                <a:rPr lang="th-TH" sz="800" dirty="0">
                  <a:solidFill>
                    <a:srgbClr val="000000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ฯ </a:t>
              </a:r>
              <a:r>
                <a:rPr lang="th-TH" sz="8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ในสังกัด ศธ. </a:t>
              </a:r>
            </a:p>
            <a:p>
              <a:pPr>
                <a:tabLst>
                  <a:tab pos="90488" algn="l"/>
                  <a:tab pos="269875" algn="l"/>
                  <a:tab pos="449263" algn="l"/>
                  <a:tab pos="539750" algn="l"/>
                  <a:tab pos="628650" algn="l"/>
                  <a:tab pos="809625" algn="l"/>
                  <a:tab pos="900113" algn="l"/>
                  <a:tab pos="989013" algn="l"/>
                  <a:tab pos="1169988" algn="l"/>
                  <a:tab pos="1260475" algn="l"/>
                  <a:tab pos="1349375" algn="l"/>
                  <a:tab pos="1530350" algn="l"/>
                  <a:tab pos="1619250" algn="l"/>
                  <a:tab pos="1709738" algn="l"/>
                  <a:tab pos="1889125" algn="l"/>
                  <a:tab pos="1979613" algn="l"/>
                  <a:tab pos="2070100" algn="l"/>
                  <a:tab pos="2249488" algn="l"/>
                  <a:tab pos="2339975" algn="l"/>
                  <a:tab pos="2428875" algn="l"/>
                </a:tabLst>
              </a:pPr>
              <a:r>
                <a:rPr lang="th-TH" sz="8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2. 	เคย</a:t>
              </a:r>
              <a:r>
                <a:rPr lang="th-TH" sz="8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กู้ยืมเป็นลูกหนี้เงินทุนหมุนเวียนฯ </a:t>
              </a:r>
            </a:p>
            <a:p>
              <a:pPr>
                <a:tabLst>
                  <a:tab pos="90488" algn="l"/>
                  <a:tab pos="269875" algn="l"/>
                  <a:tab pos="449263" algn="l"/>
                  <a:tab pos="539750" algn="l"/>
                  <a:tab pos="628650" algn="l"/>
                  <a:tab pos="809625" algn="l"/>
                  <a:tab pos="900113" algn="l"/>
                  <a:tab pos="989013" algn="l"/>
                  <a:tab pos="1169988" algn="l"/>
                  <a:tab pos="1260475" algn="l"/>
                  <a:tab pos="1349375" algn="l"/>
                  <a:tab pos="1530350" algn="l"/>
                  <a:tab pos="1619250" algn="l"/>
                  <a:tab pos="1709738" algn="l"/>
                  <a:tab pos="1889125" algn="l"/>
                  <a:tab pos="1979613" algn="l"/>
                  <a:tab pos="2070100" algn="l"/>
                  <a:tab pos="2249488" algn="l"/>
                  <a:tab pos="2339975" algn="l"/>
                  <a:tab pos="2428875" algn="l"/>
                </a:tabLst>
              </a:pPr>
              <a:r>
                <a:rPr lang="th-TH" sz="8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3. 	การค้ำประกัน (อัตราเงินเดือน / จำนวนผู้ค้ำ</a:t>
              </a:r>
            </a:p>
            <a:p>
              <a:pPr>
                <a:tabLst>
                  <a:tab pos="90488" algn="l"/>
                  <a:tab pos="269875" algn="l"/>
                  <a:tab pos="449263" algn="l"/>
                  <a:tab pos="539750" algn="l"/>
                  <a:tab pos="628650" algn="l"/>
                  <a:tab pos="809625" algn="l"/>
                  <a:tab pos="900113" algn="l"/>
                  <a:tab pos="989013" algn="l"/>
                  <a:tab pos="1169988" algn="l"/>
                  <a:tab pos="1260475" algn="l"/>
                  <a:tab pos="1349375" algn="l"/>
                  <a:tab pos="1530350" algn="l"/>
                  <a:tab pos="1619250" algn="l"/>
                  <a:tab pos="1709738" algn="l"/>
                  <a:tab pos="1889125" algn="l"/>
                  <a:tab pos="1979613" algn="l"/>
                  <a:tab pos="2070100" algn="l"/>
                  <a:tab pos="2249488" algn="l"/>
                  <a:tab pos="2339975" algn="l"/>
                  <a:tab pos="2428875" algn="l"/>
                </a:tabLst>
              </a:pPr>
              <a:r>
                <a:rPr lang="th-TH" sz="800" dirty="0">
                  <a:solidFill>
                    <a:srgbClr val="000000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4. 	การค้ำประกันต้องไม่เกินกว่า 3 คน</a:t>
              </a:r>
            </a:p>
            <a:p>
              <a:pPr>
                <a:tabLst>
                  <a:tab pos="90488" algn="l"/>
                  <a:tab pos="269875" algn="l"/>
                  <a:tab pos="449263" algn="l"/>
                  <a:tab pos="539750" algn="l"/>
                  <a:tab pos="628650" algn="l"/>
                  <a:tab pos="809625" algn="l"/>
                  <a:tab pos="900113" algn="l"/>
                  <a:tab pos="989013" algn="l"/>
                  <a:tab pos="1169988" algn="l"/>
                  <a:tab pos="1260475" algn="l"/>
                  <a:tab pos="1349375" algn="l"/>
                  <a:tab pos="1530350" algn="l"/>
                  <a:tab pos="1619250" algn="l"/>
                  <a:tab pos="1709738" algn="l"/>
                  <a:tab pos="1889125" algn="l"/>
                  <a:tab pos="1979613" algn="l"/>
                  <a:tab pos="2070100" algn="l"/>
                  <a:tab pos="2249488" algn="l"/>
                  <a:tab pos="2339975" algn="l"/>
                  <a:tab pos="2428875" algn="l"/>
                </a:tabLst>
              </a:pPr>
              <a:r>
                <a:rPr lang="th-TH" sz="800" dirty="0">
                  <a:solidFill>
                    <a:srgbClr val="000000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5. 	ผลการคำนวณ </a:t>
              </a:r>
              <a:r>
                <a:rPr lang="th-TH" sz="800" u="sng" dirty="0">
                  <a:solidFill>
                    <a:srgbClr val="000000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ไม่เกินการตั้งค่าตามเกณฑ์</a:t>
              </a:r>
            </a:p>
            <a:p>
              <a:pPr>
                <a:tabLst>
                  <a:tab pos="90488" algn="l"/>
                  <a:tab pos="269875" algn="l"/>
                  <a:tab pos="449263" algn="l"/>
                  <a:tab pos="539750" algn="l"/>
                  <a:tab pos="628650" algn="l"/>
                  <a:tab pos="809625" algn="l"/>
                  <a:tab pos="900113" algn="l"/>
                  <a:tab pos="989013" algn="l"/>
                  <a:tab pos="1169988" algn="l"/>
                  <a:tab pos="1260475" algn="l"/>
                  <a:tab pos="1349375" algn="l"/>
                  <a:tab pos="1530350" algn="l"/>
                  <a:tab pos="1619250" algn="l"/>
                  <a:tab pos="1709738" algn="l"/>
                  <a:tab pos="1889125" algn="l"/>
                  <a:tab pos="1979613" algn="l"/>
                  <a:tab pos="2070100" algn="l"/>
                  <a:tab pos="2249488" algn="l"/>
                  <a:tab pos="2339975" algn="l"/>
                  <a:tab pos="2428875" algn="l"/>
                </a:tabLst>
              </a:pPr>
              <a:r>
                <a:rPr lang="en-US" sz="800" u="sng" dirty="0">
                  <a:solidFill>
                    <a:srgbClr val="000000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6.  </a:t>
              </a:r>
              <a:r>
                <a:rPr lang="th-TH" sz="800" u="sng" dirty="0">
                  <a:solidFill>
                    <a:srgbClr val="000000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แสดงหมายเหตุการงดกู้หรือไม่ให้กู้</a:t>
              </a:r>
            </a:p>
            <a:p>
              <a:pPr>
                <a:tabLst>
                  <a:tab pos="90488" algn="l"/>
                  <a:tab pos="269875" algn="l"/>
                  <a:tab pos="449263" algn="l"/>
                  <a:tab pos="539750" algn="l"/>
                  <a:tab pos="628650" algn="l"/>
                  <a:tab pos="809625" algn="l"/>
                  <a:tab pos="900113" algn="l"/>
                  <a:tab pos="989013" algn="l"/>
                  <a:tab pos="1169988" algn="l"/>
                  <a:tab pos="1260475" algn="l"/>
                  <a:tab pos="1349375" algn="l"/>
                  <a:tab pos="1530350" algn="l"/>
                  <a:tab pos="1619250" algn="l"/>
                  <a:tab pos="1709738" algn="l"/>
                  <a:tab pos="1889125" algn="l"/>
                  <a:tab pos="1979613" algn="l"/>
                  <a:tab pos="2070100" algn="l"/>
                  <a:tab pos="2249488" algn="l"/>
                  <a:tab pos="2339975" algn="l"/>
                  <a:tab pos="2428875" algn="l"/>
                </a:tabLst>
              </a:pPr>
              <a:r>
                <a:rPr lang="th-TH" sz="800" u="sng" dirty="0">
                  <a:solidFill>
                    <a:srgbClr val="000000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7.	</a:t>
              </a:r>
            </a:p>
            <a:p>
              <a:pPr algn="thaiDist">
                <a:spcAft>
                  <a:spcPts val="800"/>
                </a:spcAft>
                <a:tabLst>
                  <a:tab pos="180340" algn="l"/>
                  <a:tab pos="269875" algn="l"/>
                  <a:tab pos="450215" algn="l"/>
                  <a:tab pos="540385" algn="l"/>
                  <a:tab pos="629920" algn="l"/>
                  <a:tab pos="810260" algn="l"/>
                  <a:tab pos="900430" algn="l"/>
                  <a:tab pos="989965" algn="l"/>
                  <a:tab pos="1170305" algn="l"/>
                  <a:tab pos="1260475" algn="l"/>
                  <a:tab pos="1350010" algn="l"/>
                  <a:tab pos="1530350" algn="l"/>
                  <a:tab pos="1620520" algn="l"/>
                  <a:tab pos="1710055" algn="l"/>
                  <a:tab pos="1890395" algn="l"/>
                  <a:tab pos="1980565" algn="l"/>
                  <a:tab pos="2070100" algn="l"/>
                  <a:tab pos="2250440" algn="l"/>
                  <a:tab pos="2340610" algn="l"/>
                  <a:tab pos="2430145" algn="l"/>
                </a:tabLst>
              </a:pPr>
              <a:endParaRPr lang="th-TH" sz="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03" name="รูปแบบอิสระ: รูปร่าง 102">
            <a:extLst>
              <a:ext uri="{FF2B5EF4-FFF2-40B4-BE49-F238E27FC236}">
                <a16:creationId xmlns:a16="http://schemas.microsoft.com/office/drawing/2014/main" id="{244F766B-AD83-45E2-910D-AACC00C21DEE}"/>
              </a:ext>
            </a:extLst>
          </p:cNvPr>
          <p:cNvSpPr/>
          <p:nvPr/>
        </p:nvSpPr>
        <p:spPr>
          <a:xfrm>
            <a:off x="7680972" y="2465147"/>
            <a:ext cx="923556" cy="252092"/>
          </a:xfrm>
          <a:custGeom>
            <a:avLst/>
            <a:gdLst>
              <a:gd name="connsiteX0" fmla="*/ 167509 w 1144169"/>
              <a:gd name="connsiteY0" fmla="*/ 0 h 362198"/>
              <a:gd name="connsiteX1" fmla="*/ 1004850 w 1144169"/>
              <a:gd name="connsiteY1" fmla="*/ 0 h 362198"/>
              <a:gd name="connsiteX2" fmla="*/ 1004845 w 1144169"/>
              <a:gd name="connsiteY2" fmla="*/ 1 h 362198"/>
              <a:gd name="connsiteX3" fmla="*/ 1011210 w 1144169"/>
              <a:gd name="connsiteY3" fmla="*/ 1 h 362198"/>
              <a:gd name="connsiteX4" fmla="*/ 1010431 w 1144169"/>
              <a:gd name="connsiteY4" fmla="*/ 139 h 362198"/>
              <a:gd name="connsiteX5" fmla="*/ 1144169 w 1144169"/>
              <a:gd name="connsiteY5" fmla="*/ 139 h 362198"/>
              <a:gd name="connsiteX6" fmla="*/ 1144169 w 1144169"/>
              <a:gd name="connsiteY6" fmla="*/ 362198 h 362198"/>
              <a:gd name="connsiteX7" fmla="*/ 754318 w 1144169"/>
              <a:gd name="connsiteY7" fmla="*/ 362198 h 362198"/>
              <a:gd name="connsiteX8" fmla="*/ 754318 w 1144169"/>
              <a:gd name="connsiteY8" fmla="*/ 362059 h 362198"/>
              <a:gd name="connsiteX9" fmla="*/ 173869 w 1144169"/>
              <a:gd name="connsiteY9" fmla="*/ 362059 h 362198"/>
              <a:gd name="connsiteX10" fmla="*/ 173859 w 1144169"/>
              <a:gd name="connsiteY10" fmla="*/ 362058 h 362198"/>
              <a:gd name="connsiteX11" fmla="*/ 167509 w 1144169"/>
              <a:gd name="connsiteY11" fmla="*/ 362058 h 362198"/>
              <a:gd name="connsiteX12" fmla="*/ 0 w 1144169"/>
              <a:gd name="connsiteY12" fmla="*/ 181029 h 362198"/>
              <a:gd name="connsiteX13" fmla="*/ 167509 w 1144169"/>
              <a:gd name="connsiteY13" fmla="*/ 0 h 362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169" h="362198">
                <a:moveTo>
                  <a:pt x="167509" y="0"/>
                </a:moveTo>
                <a:lnTo>
                  <a:pt x="1004850" y="0"/>
                </a:lnTo>
                <a:lnTo>
                  <a:pt x="1004845" y="1"/>
                </a:lnTo>
                <a:lnTo>
                  <a:pt x="1011210" y="1"/>
                </a:lnTo>
                <a:lnTo>
                  <a:pt x="1010431" y="139"/>
                </a:lnTo>
                <a:lnTo>
                  <a:pt x="1144169" y="139"/>
                </a:lnTo>
                <a:lnTo>
                  <a:pt x="1144169" y="362198"/>
                </a:lnTo>
                <a:lnTo>
                  <a:pt x="754318" y="362198"/>
                </a:lnTo>
                <a:lnTo>
                  <a:pt x="754318" y="362059"/>
                </a:lnTo>
                <a:lnTo>
                  <a:pt x="173869" y="362059"/>
                </a:lnTo>
                <a:lnTo>
                  <a:pt x="173859" y="362058"/>
                </a:lnTo>
                <a:lnTo>
                  <a:pt x="167509" y="362058"/>
                </a:lnTo>
                <a:cubicBezTo>
                  <a:pt x="74962" y="362058"/>
                  <a:pt x="0" y="280993"/>
                  <a:pt x="0" y="181029"/>
                </a:cubicBezTo>
                <a:cubicBezTo>
                  <a:pt x="0" y="81065"/>
                  <a:pt x="74962" y="0"/>
                  <a:pt x="167509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th-TH" dirty="0"/>
          </a:p>
        </p:txBody>
      </p:sp>
      <p:sp>
        <p:nvSpPr>
          <p:cNvPr id="107" name="สี่เหลี่ยมผืนผ้า 106">
            <a:extLst>
              <a:ext uri="{FF2B5EF4-FFF2-40B4-BE49-F238E27FC236}">
                <a16:creationId xmlns:a16="http://schemas.microsoft.com/office/drawing/2014/main" id="{F2C10DAA-9A46-4DAE-BF1B-FC08911D6635}"/>
              </a:ext>
            </a:extLst>
          </p:cNvPr>
          <p:cNvSpPr/>
          <p:nvPr/>
        </p:nvSpPr>
        <p:spPr>
          <a:xfrm>
            <a:off x="7701224" y="2462382"/>
            <a:ext cx="923556" cy="2856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แสดงผลการประมวลผล</a:t>
            </a:r>
          </a:p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การกู้ยืม</a:t>
            </a:r>
          </a:p>
        </p:txBody>
      </p:sp>
      <p:cxnSp>
        <p:nvCxnSpPr>
          <p:cNvPr id="65" name="ตัวเชื่อมต่อ: หักมุม 64">
            <a:extLst>
              <a:ext uri="{FF2B5EF4-FFF2-40B4-BE49-F238E27FC236}">
                <a16:creationId xmlns:a16="http://schemas.microsoft.com/office/drawing/2014/main" id="{79A44A8D-17E3-47CE-898A-48BBC56D30EB}"/>
              </a:ext>
            </a:extLst>
          </p:cNvPr>
          <p:cNvCxnSpPr>
            <a:cxnSpLocks/>
          </p:cNvCxnSpPr>
          <p:nvPr/>
        </p:nvCxnSpPr>
        <p:spPr>
          <a:xfrm flipV="1">
            <a:off x="8634535" y="1604350"/>
            <a:ext cx="1692820" cy="366575"/>
          </a:xfrm>
          <a:prstGeom prst="bentConnector3">
            <a:avLst>
              <a:gd name="adj1" fmla="val 50281"/>
            </a:avLst>
          </a:prstGeom>
          <a:ln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ตัวเชื่อมต่อ: หักมุม 66">
            <a:extLst>
              <a:ext uri="{FF2B5EF4-FFF2-40B4-BE49-F238E27FC236}">
                <a16:creationId xmlns:a16="http://schemas.microsoft.com/office/drawing/2014/main" id="{F84DCCD2-6A27-4392-8E99-F80ED47DAD88}"/>
              </a:ext>
            </a:extLst>
          </p:cNvPr>
          <p:cNvCxnSpPr>
            <a:cxnSpLocks/>
            <a:stCxn id="83" idx="3"/>
          </p:cNvCxnSpPr>
          <p:nvPr/>
        </p:nvCxnSpPr>
        <p:spPr>
          <a:xfrm>
            <a:off x="8624780" y="1971829"/>
            <a:ext cx="1722644" cy="1099001"/>
          </a:xfrm>
          <a:prstGeom prst="bentConnector3">
            <a:avLst>
              <a:gd name="adj1" fmla="val 50000"/>
            </a:avLst>
          </a:prstGeom>
          <a:ln>
            <a:prstDash val="dash"/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ลูกศรเชื่อมต่อแบบตรง 107">
            <a:extLst>
              <a:ext uri="{FF2B5EF4-FFF2-40B4-BE49-F238E27FC236}">
                <a16:creationId xmlns:a16="http://schemas.microsoft.com/office/drawing/2014/main" id="{C14D90AF-C0D2-4014-83E8-FAE95BA5CF7D}"/>
              </a:ext>
            </a:extLst>
          </p:cNvPr>
          <p:cNvCxnSpPr/>
          <p:nvPr/>
        </p:nvCxnSpPr>
        <p:spPr>
          <a:xfrm>
            <a:off x="5357946" y="1831032"/>
            <a:ext cx="0" cy="180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ลูกศรเชื่อมต่อแบบตรง 108">
            <a:extLst>
              <a:ext uri="{FF2B5EF4-FFF2-40B4-BE49-F238E27FC236}">
                <a16:creationId xmlns:a16="http://schemas.microsoft.com/office/drawing/2014/main" id="{3B9651B3-B196-4CAF-A7B5-6D73D3F6B8AB}"/>
              </a:ext>
            </a:extLst>
          </p:cNvPr>
          <p:cNvCxnSpPr/>
          <p:nvPr/>
        </p:nvCxnSpPr>
        <p:spPr>
          <a:xfrm>
            <a:off x="5359718" y="2272942"/>
            <a:ext cx="0" cy="180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แผนผังลําดับงาน: การตัดสินใจ 110">
            <a:extLst>
              <a:ext uri="{FF2B5EF4-FFF2-40B4-BE49-F238E27FC236}">
                <a16:creationId xmlns:a16="http://schemas.microsoft.com/office/drawing/2014/main" id="{A31E21D2-DA89-4C8F-AEEC-6369B7A9D4A3}"/>
              </a:ext>
            </a:extLst>
          </p:cNvPr>
          <p:cNvSpPr/>
          <p:nvPr/>
        </p:nvSpPr>
        <p:spPr>
          <a:xfrm>
            <a:off x="7721460" y="2896586"/>
            <a:ext cx="913075" cy="611760"/>
          </a:xfrm>
          <a:prstGeom prst="flowChartDecision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/>
          </a:p>
        </p:txBody>
      </p:sp>
      <p:sp>
        <p:nvSpPr>
          <p:cNvPr id="115" name="สี่เหลี่ยมผืนผ้า 114">
            <a:extLst>
              <a:ext uri="{FF2B5EF4-FFF2-40B4-BE49-F238E27FC236}">
                <a16:creationId xmlns:a16="http://schemas.microsoft.com/office/drawing/2014/main" id="{64D589B1-5AB7-4BE7-A20C-C13272CF3A74}"/>
              </a:ext>
            </a:extLst>
          </p:cNvPr>
          <p:cNvSpPr/>
          <p:nvPr/>
        </p:nvSpPr>
        <p:spPr>
          <a:xfrm>
            <a:off x="7851248" y="3097937"/>
            <a:ext cx="681930" cy="1721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ผู้กู้ยืมตรวจสอบข้อมูล</a:t>
            </a:r>
          </a:p>
        </p:txBody>
      </p:sp>
      <p:cxnSp>
        <p:nvCxnSpPr>
          <p:cNvPr id="119" name="ลูกศรเชื่อมต่อแบบตรง 118">
            <a:extLst>
              <a:ext uri="{FF2B5EF4-FFF2-40B4-BE49-F238E27FC236}">
                <a16:creationId xmlns:a16="http://schemas.microsoft.com/office/drawing/2014/main" id="{A254C740-E0F2-4E4E-B89D-A88B22D36381}"/>
              </a:ext>
            </a:extLst>
          </p:cNvPr>
          <p:cNvCxnSpPr>
            <a:cxnSpLocks/>
            <a:endCxn id="83" idx="0"/>
          </p:cNvCxnSpPr>
          <p:nvPr/>
        </p:nvCxnSpPr>
        <p:spPr>
          <a:xfrm>
            <a:off x="8168242" y="1460350"/>
            <a:ext cx="1" cy="205599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ลูกศร: ขวา 119">
            <a:extLst>
              <a:ext uri="{FF2B5EF4-FFF2-40B4-BE49-F238E27FC236}">
                <a16:creationId xmlns:a16="http://schemas.microsoft.com/office/drawing/2014/main" id="{F92C9EBE-EA9E-4B07-8D3C-225FAB387819}"/>
              </a:ext>
            </a:extLst>
          </p:cNvPr>
          <p:cNvSpPr/>
          <p:nvPr/>
        </p:nvSpPr>
        <p:spPr>
          <a:xfrm>
            <a:off x="8003937" y="747839"/>
            <a:ext cx="110319" cy="1410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1" name="ลูกศร: ขวา 120">
            <a:extLst>
              <a:ext uri="{FF2B5EF4-FFF2-40B4-BE49-F238E27FC236}">
                <a16:creationId xmlns:a16="http://schemas.microsoft.com/office/drawing/2014/main" id="{BCB0FA5B-97CF-406F-99FA-A64C102117BD}"/>
              </a:ext>
            </a:extLst>
          </p:cNvPr>
          <p:cNvSpPr/>
          <p:nvPr/>
        </p:nvSpPr>
        <p:spPr>
          <a:xfrm>
            <a:off x="9037891" y="718223"/>
            <a:ext cx="110319" cy="1410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5" name="สี่เหลี่ยมผืนผ้า 124">
            <a:extLst>
              <a:ext uri="{FF2B5EF4-FFF2-40B4-BE49-F238E27FC236}">
                <a16:creationId xmlns:a16="http://schemas.microsoft.com/office/drawing/2014/main" id="{982A419B-B83A-4194-AC8A-44D98A575FF1}"/>
              </a:ext>
            </a:extLst>
          </p:cNvPr>
          <p:cNvSpPr/>
          <p:nvPr/>
        </p:nvSpPr>
        <p:spPr>
          <a:xfrm>
            <a:off x="7239072" y="2971602"/>
            <a:ext cx="572349" cy="3305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ไม่ผ่านเกณฑ์ </a:t>
            </a:r>
          </a:p>
        </p:txBody>
      </p:sp>
      <p:sp>
        <p:nvSpPr>
          <p:cNvPr id="127" name="สี่เหลี่ยมผืนผ้า 126">
            <a:extLst>
              <a:ext uri="{FF2B5EF4-FFF2-40B4-BE49-F238E27FC236}">
                <a16:creationId xmlns:a16="http://schemas.microsoft.com/office/drawing/2014/main" id="{409AA5F4-B943-489B-B9A4-E43E8BC442A0}"/>
              </a:ext>
            </a:extLst>
          </p:cNvPr>
          <p:cNvSpPr/>
          <p:nvPr/>
        </p:nvSpPr>
        <p:spPr>
          <a:xfrm>
            <a:off x="8655570" y="3421959"/>
            <a:ext cx="941110" cy="318813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8" name="สี่เหลี่ยมผืนผ้า 127">
            <a:extLst>
              <a:ext uri="{FF2B5EF4-FFF2-40B4-BE49-F238E27FC236}">
                <a16:creationId xmlns:a16="http://schemas.microsoft.com/office/drawing/2014/main" id="{17D86E2C-AD24-4EAD-9F51-3338A4257710}"/>
              </a:ext>
            </a:extLst>
          </p:cNvPr>
          <p:cNvSpPr/>
          <p:nvPr/>
        </p:nvSpPr>
        <p:spPr>
          <a:xfrm>
            <a:off x="8684245" y="3423806"/>
            <a:ext cx="953563" cy="3188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Upload file </a:t>
            </a: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เอกสารเกี่ยวกับการกู้ยืม</a:t>
            </a:r>
          </a:p>
        </p:txBody>
      </p:sp>
      <p:sp>
        <p:nvSpPr>
          <p:cNvPr id="129" name="แผนผังลําดับงาน: การตัดสินใจ 128">
            <a:extLst>
              <a:ext uri="{FF2B5EF4-FFF2-40B4-BE49-F238E27FC236}">
                <a16:creationId xmlns:a16="http://schemas.microsoft.com/office/drawing/2014/main" id="{CBD3DA26-3858-4F1A-9385-5A647EAE95FF}"/>
              </a:ext>
            </a:extLst>
          </p:cNvPr>
          <p:cNvSpPr/>
          <p:nvPr/>
        </p:nvSpPr>
        <p:spPr>
          <a:xfrm>
            <a:off x="8715440" y="3930028"/>
            <a:ext cx="913075" cy="611760"/>
          </a:xfrm>
          <a:prstGeom prst="flowChartDecision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/>
          </a:p>
        </p:txBody>
      </p:sp>
      <p:sp>
        <p:nvSpPr>
          <p:cNvPr id="130" name="สี่เหลี่ยมผืนผ้า 129">
            <a:extLst>
              <a:ext uri="{FF2B5EF4-FFF2-40B4-BE49-F238E27FC236}">
                <a16:creationId xmlns:a16="http://schemas.microsoft.com/office/drawing/2014/main" id="{D662A557-0BF5-4086-9B44-43CB7E9A12B9}"/>
              </a:ext>
            </a:extLst>
          </p:cNvPr>
          <p:cNvSpPr/>
          <p:nvPr/>
        </p:nvSpPr>
        <p:spPr>
          <a:xfrm>
            <a:off x="8680841" y="4058784"/>
            <a:ext cx="941109" cy="4962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ระบบตรวจสอบ</a:t>
            </a:r>
          </a:p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en-US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Upload file </a:t>
            </a: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เอกสารเกี่ยวกับการกู้ยืม</a:t>
            </a:r>
          </a:p>
          <a:p>
            <a:pPr algn="ctr"/>
            <a:r>
              <a:rPr lang="en-US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sz="8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136" name="ตัวเชื่อมต่อ: หักมุม 135">
            <a:extLst>
              <a:ext uri="{FF2B5EF4-FFF2-40B4-BE49-F238E27FC236}">
                <a16:creationId xmlns:a16="http://schemas.microsoft.com/office/drawing/2014/main" id="{45832C39-83EA-45DF-878A-CFDB5BD0C543}"/>
              </a:ext>
            </a:extLst>
          </p:cNvPr>
          <p:cNvCxnSpPr>
            <a:cxnSpLocks/>
          </p:cNvCxnSpPr>
          <p:nvPr/>
        </p:nvCxnSpPr>
        <p:spPr>
          <a:xfrm>
            <a:off x="8649862" y="3205136"/>
            <a:ext cx="476782" cy="216000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ตัวเชื่อมต่อ: หักมุม 142">
            <a:extLst>
              <a:ext uri="{FF2B5EF4-FFF2-40B4-BE49-F238E27FC236}">
                <a16:creationId xmlns:a16="http://schemas.microsoft.com/office/drawing/2014/main" id="{148D20FD-BD45-4DAD-B025-A04609C841EF}"/>
              </a:ext>
            </a:extLst>
          </p:cNvPr>
          <p:cNvCxnSpPr>
            <a:cxnSpLocks/>
            <a:stCxn id="129" idx="1"/>
            <a:endCxn id="127" idx="1"/>
          </p:cNvCxnSpPr>
          <p:nvPr/>
        </p:nvCxnSpPr>
        <p:spPr>
          <a:xfrm rot="10800000">
            <a:off x="8655570" y="3581366"/>
            <a:ext cx="59870" cy="654542"/>
          </a:xfrm>
          <a:prstGeom prst="bentConnector3">
            <a:avLst>
              <a:gd name="adj1" fmla="val 831836"/>
            </a:avLst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สี่เหลี่ยมผืนผ้า 143">
            <a:extLst>
              <a:ext uri="{FF2B5EF4-FFF2-40B4-BE49-F238E27FC236}">
                <a16:creationId xmlns:a16="http://schemas.microsoft.com/office/drawing/2014/main" id="{51B7B149-7461-48C9-9FBF-9B657823A5E9}"/>
              </a:ext>
            </a:extLst>
          </p:cNvPr>
          <p:cNvSpPr/>
          <p:nvPr/>
        </p:nvSpPr>
        <p:spPr>
          <a:xfrm>
            <a:off x="8553430" y="3030351"/>
            <a:ext cx="579405" cy="1721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ผ่านเกณฑ์</a:t>
            </a:r>
          </a:p>
        </p:txBody>
      </p:sp>
      <p:sp>
        <p:nvSpPr>
          <p:cNvPr id="145" name="สี่เหลี่ยมผืนผ้า 144">
            <a:extLst>
              <a:ext uri="{FF2B5EF4-FFF2-40B4-BE49-F238E27FC236}">
                <a16:creationId xmlns:a16="http://schemas.microsoft.com/office/drawing/2014/main" id="{AF03469B-77FC-4A05-8D6E-6AF082733260}"/>
              </a:ext>
            </a:extLst>
          </p:cNvPr>
          <p:cNvSpPr/>
          <p:nvPr/>
        </p:nvSpPr>
        <p:spPr>
          <a:xfrm>
            <a:off x="8193005" y="4074426"/>
            <a:ext cx="579405" cy="1721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ไม่ครบถ้วน</a:t>
            </a:r>
          </a:p>
        </p:txBody>
      </p:sp>
      <p:sp>
        <p:nvSpPr>
          <p:cNvPr id="153" name="สี่เหลี่ยมด้านขนาน 152">
            <a:extLst>
              <a:ext uri="{FF2B5EF4-FFF2-40B4-BE49-F238E27FC236}">
                <a16:creationId xmlns:a16="http://schemas.microsoft.com/office/drawing/2014/main" id="{5ECF3E13-D0DB-499B-9396-2ADD4A715365}"/>
              </a:ext>
            </a:extLst>
          </p:cNvPr>
          <p:cNvSpPr/>
          <p:nvPr/>
        </p:nvSpPr>
        <p:spPr>
          <a:xfrm>
            <a:off x="10042211" y="4096879"/>
            <a:ext cx="1329365" cy="302299"/>
          </a:xfrm>
          <a:prstGeom prst="parallelogram">
            <a:avLst>
              <a:gd name="adj" fmla="val 53052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4" name="สี่เหลี่ยมผืนผ้า 153">
            <a:extLst>
              <a:ext uri="{FF2B5EF4-FFF2-40B4-BE49-F238E27FC236}">
                <a16:creationId xmlns:a16="http://schemas.microsoft.com/office/drawing/2014/main" id="{AB06E33A-16CF-42BF-88DE-8F1F27412AC2}"/>
              </a:ext>
            </a:extLst>
          </p:cNvPr>
          <p:cNvSpPr/>
          <p:nvPr/>
        </p:nvSpPr>
        <p:spPr>
          <a:xfrm>
            <a:off x="10116447" y="4120486"/>
            <a:ext cx="1266698" cy="2749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ระบบแจ้งเตือนให้ตอบแบบสอบถาม</a:t>
            </a:r>
            <a:b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ผ่าน</a:t>
            </a:r>
            <a:r>
              <a:rPr lang="en-US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google from</a:t>
            </a:r>
            <a:endParaRPr lang="th-TH" sz="8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7" name="แผนผังลําดับงาน: การตัดสินใจ 156">
            <a:extLst>
              <a:ext uri="{FF2B5EF4-FFF2-40B4-BE49-F238E27FC236}">
                <a16:creationId xmlns:a16="http://schemas.microsoft.com/office/drawing/2014/main" id="{2144921B-9FAE-4013-BA00-BF995236FE4C}"/>
              </a:ext>
            </a:extLst>
          </p:cNvPr>
          <p:cNvSpPr/>
          <p:nvPr/>
        </p:nvSpPr>
        <p:spPr>
          <a:xfrm>
            <a:off x="10163627" y="4594868"/>
            <a:ext cx="913075" cy="611760"/>
          </a:xfrm>
          <a:prstGeom prst="flowChartDecision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/>
          </a:p>
        </p:txBody>
      </p:sp>
      <p:sp>
        <p:nvSpPr>
          <p:cNvPr id="158" name="สี่เหลี่ยมผืนผ้า 157">
            <a:extLst>
              <a:ext uri="{FF2B5EF4-FFF2-40B4-BE49-F238E27FC236}">
                <a16:creationId xmlns:a16="http://schemas.microsoft.com/office/drawing/2014/main" id="{03D08B14-4D61-4467-A545-7958EA2518D6}"/>
              </a:ext>
            </a:extLst>
          </p:cNvPr>
          <p:cNvSpPr/>
          <p:nvPr/>
        </p:nvSpPr>
        <p:spPr>
          <a:xfrm>
            <a:off x="10179005" y="4814506"/>
            <a:ext cx="941109" cy="2009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ระบบตรวจสอบ</a:t>
            </a:r>
          </a:p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การตอบแบบสอบถาม</a:t>
            </a:r>
          </a:p>
          <a:p>
            <a:pPr algn="ctr"/>
            <a:r>
              <a:rPr lang="en-US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sz="8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2" name="สี่เหลี่ยมผืนผ้า 161">
            <a:extLst>
              <a:ext uri="{FF2B5EF4-FFF2-40B4-BE49-F238E27FC236}">
                <a16:creationId xmlns:a16="http://schemas.microsoft.com/office/drawing/2014/main" id="{C04B73CF-7095-496F-AA08-B05F0FF00938}"/>
              </a:ext>
            </a:extLst>
          </p:cNvPr>
          <p:cNvSpPr/>
          <p:nvPr/>
        </p:nvSpPr>
        <p:spPr>
          <a:xfrm>
            <a:off x="9533759" y="4099718"/>
            <a:ext cx="579405" cy="1721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ครบถ้วน</a:t>
            </a:r>
          </a:p>
        </p:txBody>
      </p:sp>
      <p:sp>
        <p:nvSpPr>
          <p:cNvPr id="163" name="สี่เหลี่ยมผืนผ้า 162">
            <a:extLst>
              <a:ext uri="{FF2B5EF4-FFF2-40B4-BE49-F238E27FC236}">
                <a16:creationId xmlns:a16="http://schemas.microsoft.com/office/drawing/2014/main" id="{A0BDF4EE-8946-424A-9E7A-B79C98AA1A26}"/>
              </a:ext>
            </a:extLst>
          </p:cNvPr>
          <p:cNvSpPr/>
          <p:nvPr/>
        </p:nvSpPr>
        <p:spPr>
          <a:xfrm>
            <a:off x="10129825" y="5345455"/>
            <a:ext cx="1033116" cy="262416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4" name="สี่เหลี่ยมผืนผ้า 163">
            <a:extLst>
              <a:ext uri="{FF2B5EF4-FFF2-40B4-BE49-F238E27FC236}">
                <a16:creationId xmlns:a16="http://schemas.microsoft.com/office/drawing/2014/main" id="{A34A75D7-7283-48F3-8E6A-8A0E557AD2C9}"/>
              </a:ext>
            </a:extLst>
          </p:cNvPr>
          <p:cNvSpPr/>
          <p:nvPr/>
        </p:nvSpPr>
        <p:spPr>
          <a:xfrm>
            <a:off x="10245426" y="5392162"/>
            <a:ext cx="814510" cy="1945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 / ดาวโหลด / </a:t>
            </a:r>
            <a:r>
              <a:rPr lang="th-TH" sz="80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พิพม์</a:t>
            </a: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เอกสาร</a:t>
            </a:r>
          </a:p>
        </p:txBody>
      </p:sp>
      <p:sp>
        <p:nvSpPr>
          <p:cNvPr id="165" name="สี่เหลี่ยมผืนผ้า: มุมมน 164">
            <a:extLst>
              <a:ext uri="{FF2B5EF4-FFF2-40B4-BE49-F238E27FC236}">
                <a16:creationId xmlns:a16="http://schemas.microsoft.com/office/drawing/2014/main" id="{75987B5E-FBFC-4DB0-984F-ED8BC304B848}"/>
              </a:ext>
            </a:extLst>
          </p:cNvPr>
          <p:cNvSpPr/>
          <p:nvPr/>
        </p:nvSpPr>
        <p:spPr>
          <a:xfrm>
            <a:off x="10163627" y="5893580"/>
            <a:ext cx="1033116" cy="22962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 dirty="0"/>
          </a:p>
        </p:txBody>
      </p:sp>
      <p:sp>
        <p:nvSpPr>
          <p:cNvPr id="166" name="สี่เหลี่ยมผืนผ้า 165">
            <a:extLst>
              <a:ext uri="{FF2B5EF4-FFF2-40B4-BE49-F238E27FC236}">
                <a16:creationId xmlns:a16="http://schemas.microsoft.com/office/drawing/2014/main" id="{78E4A55C-CE23-4116-A762-0DB2901304F0}"/>
              </a:ext>
            </a:extLst>
          </p:cNvPr>
          <p:cNvSpPr/>
          <p:nvPr/>
        </p:nvSpPr>
        <p:spPr>
          <a:xfrm>
            <a:off x="10306993" y="5909042"/>
            <a:ext cx="799800" cy="206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จบการทำงาน</a:t>
            </a:r>
          </a:p>
        </p:txBody>
      </p:sp>
      <p:cxnSp>
        <p:nvCxnSpPr>
          <p:cNvPr id="172" name="ตัวเชื่อมต่อ: หักมุม 171">
            <a:extLst>
              <a:ext uri="{FF2B5EF4-FFF2-40B4-BE49-F238E27FC236}">
                <a16:creationId xmlns:a16="http://schemas.microsoft.com/office/drawing/2014/main" id="{01C0BF54-CBB6-4048-99D8-F4CDF006AB80}"/>
              </a:ext>
            </a:extLst>
          </p:cNvPr>
          <p:cNvCxnSpPr>
            <a:cxnSpLocks/>
            <a:endCxn id="50" idx="3"/>
          </p:cNvCxnSpPr>
          <p:nvPr/>
        </p:nvCxnSpPr>
        <p:spPr>
          <a:xfrm rot="5400000" flipH="1" flipV="1">
            <a:off x="5618459" y="1284515"/>
            <a:ext cx="1080198" cy="674682"/>
          </a:xfrm>
          <a:prstGeom prst="bentConnector3">
            <a:avLst>
              <a:gd name="adj1" fmla="val -1143"/>
            </a:avLst>
          </a:prstGeom>
          <a:ln w="1270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สี่เหลี่ยมผืนผ้า 173">
            <a:extLst>
              <a:ext uri="{FF2B5EF4-FFF2-40B4-BE49-F238E27FC236}">
                <a16:creationId xmlns:a16="http://schemas.microsoft.com/office/drawing/2014/main" id="{BE49AD03-30C5-4AD8-A77E-1CC033CD93EE}"/>
              </a:ext>
            </a:extLst>
          </p:cNvPr>
          <p:cNvSpPr/>
          <p:nvPr/>
        </p:nvSpPr>
        <p:spPr>
          <a:xfrm>
            <a:off x="5754256" y="2025295"/>
            <a:ext cx="922252" cy="1721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เชื่อมโยงข้อมูล</a:t>
            </a:r>
          </a:p>
        </p:txBody>
      </p:sp>
      <p:cxnSp>
        <p:nvCxnSpPr>
          <p:cNvPr id="179" name="ลูกศรเชื่อมต่อแบบตรง 178">
            <a:extLst>
              <a:ext uri="{FF2B5EF4-FFF2-40B4-BE49-F238E27FC236}">
                <a16:creationId xmlns:a16="http://schemas.microsoft.com/office/drawing/2014/main" id="{33845C00-09CD-4B6F-80DC-56943A6BC871}"/>
              </a:ext>
            </a:extLst>
          </p:cNvPr>
          <p:cNvCxnSpPr/>
          <p:nvPr/>
        </p:nvCxnSpPr>
        <p:spPr>
          <a:xfrm>
            <a:off x="10620164" y="5206628"/>
            <a:ext cx="0" cy="144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ลูกศรเชื่อมต่อแบบตรง 179">
            <a:extLst>
              <a:ext uri="{FF2B5EF4-FFF2-40B4-BE49-F238E27FC236}">
                <a16:creationId xmlns:a16="http://schemas.microsoft.com/office/drawing/2014/main" id="{C2A45421-A49B-42D7-9C49-D4C5AF069FE6}"/>
              </a:ext>
            </a:extLst>
          </p:cNvPr>
          <p:cNvCxnSpPr/>
          <p:nvPr/>
        </p:nvCxnSpPr>
        <p:spPr>
          <a:xfrm>
            <a:off x="10619291" y="5620594"/>
            <a:ext cx="0" cy="252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สี่เหลี่ยมผืนผ้า 180">
            <a:extLst>
              <a:ext uri="{FF2B5EF4-FFF2-40B4-BE49-F238E27FC236}">
                <a16:creationId xmlns:a16="http://schemas.microsoft.com/office/drawing/2014/main" id="{956FEC6D-1DBE-47A2-BF23-B4E5D91F91BD}"/>
              </a:ext>
            </a:extLst>
          </p:cNvPr>
          <p:cNvSpPr/>
          <p:nvPr/>
        </p:nvSpPr>
        <p:spPr>
          <a:xfrm>
            <a:off x="8553430" y="5611309"/>
            <a:ext cx="1266699" cy="30657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183" name="ลูกศรเชื่อมต่อแบบตรง 182">
            <a:extLst>
              <a:ext uri="{FF2B5EF4-FFF2-40B4-BE49-F238E27FC236}">
                <a16:creationId xmlns:a16="http://schemas.microsoft.com/office/drawing/2014/main" id="{992D622A-854E-4747-BC06-C5FFDB581510}"/>
              </a:ext>
            </a:extLst>
          </p:cNvPr>
          <p:cNvCxnSpPr>
            <a:cxnSpLocks/>
          </p:cNvCxnSpPr>
          <p:nvPr/>
        </p:nvCxnSpPr>
        <p:spPr>
          <a:xfrm flipH="1">
            <a:off x="9820129" y="5730543"/>
            <a:ext cx="792000" cy="0"/>
          </a:xfrm>
          <a:prstGeom prst="straightConnector1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สี่เหลี่ยมผืนผ้า 184">
            <a:extLst>
              <a:ext uri="{FF2B5EF4-FFF2-40B4-BE49-F238E27FC236}">
                <a16:creationId xmlns:a16="http://schemas.microsoft.com/office/drawing/2014/main" id="{78073B17-2219-4B2F-8BAA-784CF6E12756}"/>
              </a:ext>
            </a:extLst>
          </p:cNvPr>
          <p:cNvSpPr/>
          <p:nvPr/>
        </p:nvSpPr>
        <p:spPr>
          <a:xfrm>
            <a:off x="8686005" y="5662560"/>
            <a:ext cx="1124679" cy="2173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ระบบแจ้งเตือน และแสดงผลการดำเนินการยื่นคำขอกู้ยืม</a:t>
            </a:r>
          </a:p>
        </p:txBody>
      </p:sp>
      <p:sp>
        <p:nvSpPr>
          <p:cNvPr id="122" name="ทรงกระบอก 121">
            <a:extLst>
              <a:ext uri="{FF2B5EF4-FFF2-40B4-BE49-F238E27FC236}">
                <a16:creationId xmlns:a16="http://schemas.microsoft.com/office/drawing/2014/main" id="{2293504A-1534-45AF-B9F7-97B74D17AA00}"/>
              </a:ext>
            </a:extLst>
          </p:cNvPr>
          <p:cNvSpPr/>
          <p:nvPr/>
        </p:nvSpPr>
        <p:spPr>
          <a:xfrm>
            <a:off x="2993443" y="718223"/>
            <a:ext cx="799798" cy="526785"/>
          </a:xfrm>
          <a:prstGeom prst="ca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4" name="สี่เหลี่ยมผืนผ้า 123">
            <a:extLst>
              <a:ext uri="{FF2B5EF4-FFF2-40B4-BE49-F238E27FC236}">
                <a16:creationId xmlns:a16="http://schemas.microsoft.com/office/drawing/2014/main" id="{2D0A1038-91BA-4334-987B-D6456059CD28}"/>
              </a:ext>
            </a:extLst>
          </p:cNvPr>
          <p:cNvSpPr/>
          <p:nvPr/>
        </p:nvSpPr>
        <p:spPr>
          <a:xfrm>
            <a:off x="2908313" y="896519"/>
            <a:ext cx="961905" cy="2797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ข้อมูลระบบ</a:t>
            </a:r>
            <a:b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ทะเบียนประวัติ (ก.ค.ศ.16)</a:t>
            </a:r>
          </a:p>
        </p:txBody>
      </p:sp>
      <p:cxnSp>
        <p:nvCxnSpPr>
          <p:cNvPr id="126" name="ตัวเชื่อมต่อ: หักมุม 125">
            <a:extLst>
              <a:ext uri="{FF2B5EF4-FFF2-40B4-BE49-F238E27FC236}">
                <a16:creationId xmlns:a16="http://schemas.microsoft.com/office/drawing/2014/main" id="{6558D3D2-8760-4A75-B511-1B7F3DB1007D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2440111" y="1932262"/>
            <a:ext cx="1756068" cy="381561"/>
          </a:xfrm>
          <a:prstGeom prst="bentConnector3">
            <a:avLst>
              <a:gd name="adj1" fmla="val 99"/>
            </a:avLst>
          </a:prstGeom>
          <a:ln w="1270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แผนผังลําดับงาน: การตัดสินใจ 130">
            <a:extLst>
              <a:ext uri="{FF2B5EF4-FFF2-40B4-BE49-F238E27FC236}">
                <a16:creationId xmlns:a16="http://schemas.microsoft.com/office/drawing/2014/main" id="{C2743191-B1E9-4C02-8EBF-05C6078A606E}"/>
              </a:ext>
            </a:extLst>
          </p:cNvPr>
          <p:cNvSpPr/>
          <p:nvPr/>
        </p:nvSpPr>
        <p:spPr>
          <a:xfrm>
            <a:off x="4906649" y="2461397"/>
            <a:ext cx="913075" cy="611760"/>
          </a:xfrm>
          <a:prstGeom prst="flowChartDecision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/>
          </a:p>
        </p:txBody>
      </p:sp>
      <p:sp>
        <p:nvSpPr>
          <p:cNvPr id="132" name="สี่เหลี่ยมผืนผ้า 131">
            <a:extLst>
              <a:ext uri="{FF2B5EF4-FFF2-40B4-BE49-F238E27FC236}">
                <a16:creationId xmlns:a16="http://schemas.microsoft.com/office/drawing/2014/main" id="{339569DE-5488-424C-9406-414E57AF23D7}"/>
              </a:ext>
            </a:extLst>
          </p:cNvPr>
          <p:cNvSpPr/>
          <p:nvPr/>
        </p:nvSpPr>
        <p:spPr>
          <a:xfrm>
            <a:off x="5007402" y="2676620"/>
            <a:ext cx="681930" cy="1721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ตรวจสอบ</a:t>
            </a:r>
          </a:p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ความถูกต้อง</a:t>
            </a:r>
          </a:p>
        </p:txBody>
      </p:sp>
      <p:sp>
        <p:nvSpPr>
          <p:cNvPr id="133" name="สี่เหลี่ยมผืนผ้า 132">
            <a:extLst>
              <a:ext uri="{FF2B5EF4-FFF2-40B4-BE49-F238E27FC236}">
                <a16:creationId xmlns:a16="http://schemas.microsoft.com/office/drawing/2014/main" id="{31887EEF-1856-4B5A-AE1D-74DEAD8D6EAC}"/>
              </a:ext>
            </a:extLst>
          </p:cNvPr>
          <p:cNvSpPr/>
          <p:nvPr/>
        </p:nvSpPr>
        <p:spPr>
          <a:xfrm>
            <a:off x="4224262" y="3179226"/>
            <a:ext cx="638758" cy="3379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แก้ไขข้อมูล</a:t>
            </a:r>
          </a:p>
        </p:txBody>
      </p:sp>
      <p:sp>
        <p:nvSpPr>
          <p:cNvPr id="134" name="สี่เหลี่ยมด้านขนาน 133">
            <a:extLst>
              <a:ext uri="{FF2B5EF4-FFF2-40B4-BE49-F238E27FC236}">
                <a16:creationId xmlns:a16="http://schemas.microsoft.com/office/drawing/2014/main" id="{A00FF402-EE85-4194-921A-0A8ED37F083E}"/>
              </a:ext>
            </a:extLst>
          </p:cNvPr>
          <p:cNvSpPr/>
          <p:nvPr/>
        </p:nvSpPr>
        <p:spPr>
          <a:xfrm>
            <a:off x="4860788" y="3954078"/>
            <a:ext cx="1074965" cy="285603"/>
          </a:xfrm>
          <a:prstGeom prst="parallelogram">
            <a:avLst>
              <a:gd name="adj" fmla="val 53052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28" name="ตัวเชื่อมต่อ: หักมุม 27">
            <a:extLst>
              <a:ext uri="{FF2B5EF4-FFF2-40B4-BE49-F238E27FC236}">
                <a16:creationId xmlns:a16="http://schemas.microsoft.com/office/drawing/2014/main" id="{D10F8D77-C59C-4514-8470-9EDE94812041}"/>
              </a:ext>
            </a:extLst>
          </p:cNvPr>
          <p:cNvCxnSpPr>
            <a:stCxn id="131" idx="1"/>
            <a:endCxn id="133" idx="0"/>
          </p:cNvCxnSpPr>
          <p:nvPr/>
        </p:nvCxnSpPr>
        <p:spPr>
          <a:xfrm rot="10800000" flipV="1">
            <a:off x="4543641" y="2767276"/>
            <a:ext cx="363008" cy="411949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สี่เหลี่ยมผืนผ้า 134">
            <a:extLst>
              <a:ext uri="{FF2B5EF4-FFF2-40B4-BE49-F238E27FC236}">
                <a16:creationId xmlns:a16="http://schemas.microsoft.com/office/drawing/2014/main" id="{B21F216F-25AE-48A3-88E8-08463A7EE54C}"/>
              </a:ext>
            </a:extLst>
          </p:cNvPr>
          <p:cNvSpPr/>
          <p:nvPr/>
        </p:nvSpPr>
        <p:spPr>
          <a:xfrm>
            <a:off x="5526384" y="2626089"/>
            <a:ext cx="922252" cy="1721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สมบูรณ์</a:t>
            </a:r>
          </a:p>
        </p:txBody>
      </p:sp>
      <p:sp>
        <p:nvSpPr>
          <p:cNvPr id="137" name="สี่เหลี่ยมผืนผ้า 136">
            <a:extLst>
              <a:ext uri="{FF2B5EF4-FFF2-40B4-BE49-F238E27FC236}">
                <a16:creationId xmlns:a16="http://schemas.microsoft.com/office/drawing/2014/main" id="{9DFFF024-C63E-483C-A6B5-77E3537E10B8}"/>
              </a:ext>
            </a:extLst>
          </p:cNvPr>
          <p:cNvSpPr/>
          <p:nvPr/>
        </p:nvSpPr>
        <p:spPr>
          <a:xfrm>
            <a:off x="4252754" y="2624027"/>
            <a:ext cx="922252" cy="1721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ไม่สมบูรณ์</a:t>
            </a:r>
          </a:p>
        </p:txBody>
      </p:sp>
      <p:sp>
        <p:nvSpPr>
          <p:cNvPr id="138" name="วงรี 137">
            <a:extLst>
              <a:ext uri="{FF2B5EF4-FFF2-40B4-BE49-F238E27FC236}">
                <a16:creationId xmlns:a16="http://schemas.microsoft.com/office/drawing/2014/main" id="{893FDDBA-9A21-49F2-9764-19705F9BD09D}"/>
              </a:ext>
            </a:extLst>
          </p:cNvPr>
          <p:cNvSpPr/>
          <p:nvPr/>
        </p:nvSpPr>
        <p:spPr>
          <a:xfrm>
            <a:off x="5295547" y="3555106"/>
            <a:ext cx="202788" cy="202788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32" name="ตัวเชื่อมต่อ: หักมุม 31">
            <a:extLst>
              <a:ext uri="{FF2B5EF4-FFF2-40B4-BE49-F238E27FC236}">
                <a16:creationId xmlns:a16="http://schemas.microsoft.com/office/drawing/2014/main" id="{85D93F8E-AE17-4308-ADF4-A6AFC524405C}"/>
              </a:ext>
            </a:extLst>
          </p:cNvPr>
          <p:cNvCxnSpPr>
            <a:stCxn id="131" idx="3"/>
            <a:endCxn id="138" idx="5"/>
          </p:cNvCxnSpPr>
          <p:nvPr/>
        </p:nvCxnSpPr>
        <p:spPr>
          <a:xfrm flipH="1">
            <a:off x="5498335" y="2767277"/>
            <a:ext cx="321389" cy="889223"/>
          </a:xfrm>
          <a:prstGeom prst="bentConnector3">
            <a:avLst>
              <a:gd name="adj1" fmla="val -136330"/>
            </a:avLst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ตัวเชื่อมต่อ: หักมุม 34">
            <a:extLst>
              <a:ext uri="{FF2B5EF4-FFF2-40B4-BE49-F238E27FC236}">
                <a16:creationId xmlns:a16="http://schemas.microsoft.com/office/drawing/2014/main" id="{2D5C6DC0-47BF-463E-872D-DD419ACD806B}"/>
              </a:ext>
            </a:extLst>
          </p:cNvPr>
          <p:cNvCxnSpPr>
            <a:stCxn id="81" idx="4"/>
            <a:endCxn id="138" idx="2"/>
          </p:cNvCxnSpPr>
          <p:nvPr/>
        </p:nvCxnSpPr>
        <p:spPr>
          <a:xfrm rot="16200000" flipH="1">
            <a:off x="4839162" y="3200115"/>
            <a:ext cx="183356" cy="729414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ลูกศรเชื่อมต่อแบบตรง 37">
            <a:extLst>
              <a:ext uri="{FF2B5EF4-FFF2-40B4-BE49-F238E27FC236}">
                <a16:creationId xmlns:a16="http://schemas.microsoft.com/office/drawing/2014/main" id="{F0D6412E-7687-4193-87E3-7CD946B8D0BD}"/>
              </a:ext>
            </a:extLst>
          </p:cNvPr>
          <p:cNvCxnSpPr>
            <a:stCxn id="138" idx="4"/>
            <a:endCxn id="134" idx="0"/>
          </p:cNvCxnSpPr>
          <p:nvPr/>
        </p:nvCxnSpPr>
        <p:spPr>
          <a:xfrm>
            <a:off x="5396941" y="3757894"/>
            <a:ext cx="1330" cy="196184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วงรี 145">
            <a:extLst>
              <a:ext uri="{FF2B5EF4-FFF2-40B4-BE49-F238E27FC236}">
                <a16:creationId xmlns:a16="http://schemas.microsoft.com/office/drawing/2014/main" id="{6F38E5DE-7DEE-4340-8B68-D24D5AE083C3}"/>
              </a:ext>
            </a:extLst>
          </p:cNvPr>
          <p:cNvSpPr/>
          <p:nvPr/>
        </p:nvSpPr>
        <p:spPr>
          <a:xfrm>
            <a:off x="8066848" y="1260384"/>
            <a:ext cx="202788" cy="202788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44" name="ตัวเชื่อมต่อ: หักมุม 43">
            <a:extLst>
              <a:ext uri="{FF2B5EF4-FFF2-40B4-BE49-F238E27FC236}">
                <a16:creationId xmlns:a16="http://schemas.microsoft.com/office/drawing/2014/main" id="{047E9BE6-5BCE-4C6A-A8C3-B56AD316D7AB}"/>
              </a:ext>
            </a:extLst>
          </p:cNvPr>
          <p:cNvCxnSpPr>
            <a:cxnSpLocks/>
            <a:stCxn id="134" idx="3"/>
            <a:endCxn id="146" idx="2"/>
          </p:cNvCxnSpPr>
          <p:nvPr/>
        </p:nvCxnSpPr>
        <p:spPr>
          <a:xfrm rot="5400000" flipH="1" flipV="1">
            <a:off x="5255727" y="1428561"/>
            <a:ext cx="2877903" cy="2744337"/>
          </a:xfrm>
          <a:prstGeom prst="bentConnector4">
            <a:avLst>
              <a:gd name="adj1" fmla="val -7943"/>
              <a:gd name="adj2" fmla="val 45670"/>
            </a:avLst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ลูกศรเชื่อมต่อแบบตรง 94">
            <a:extLst>
              <a:ext uri="{FF2B5EF4-FFF2-40B4-BE49-F238E27FC236}">
                <a16:creationId xmlns:a16="http://schemas.microsoft.com/office/drawing/2014/main" id="{5BCB9F2D-EA96-41EA-BD80-6D969658F7E4}"/>
              </a:ext>
            </a:extLst>
          </p:cNvPr>
          <p:cNvCxnSpPr>
            <a:stCxn id="83" idx="2"/>
            <a:endCxn id="107" idx="0"/>
          </p:cNvCxnSpPr>
          <p:nvPr/>
        </p:nvCxnSpPr>
        <p:spPr>
          <a:xfrm flipH="1">
            <a:off x="8163002" y="2277709"/>
            <a:ext cx="0" cy="184673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ลูกศรเชื่อมต่อแบบตรง 99">
            <a:extLst>
              <a:ext uri="{FF2B5EF4-FFF2-40B4-BE49-F238E27FC236}">
                <a16:creationId xmlns:a16="http://schemas.microsoft.com/office/drawing/2014/main" id="{FD616D19-8EA7-47BF-9316-230957B2EAD9}"/>
              </a:ext>
            </a:extLst>
          </p:cNvPr>
          <p:cNvCxnSpPr>
            <a:cxnSpLocks/>
          </p:cNvCxnSpPr>
          <p:nvPr/>
        </p:nvCxnSpPr>
        <p:spPr>
          <a:xfrm>
            <a:off x="8178015" y="2720004"/>
            <a:ext cx="0" cy="175241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สี่เหลี่ยมด้านขนาน 166">
            <a:extLst>
              <a:ext uri="{FF2B5EF4-FFF2-40B4-BE49-F238E27FC236}">
                <a16:creationId xmlns:a16="http://schemas.microsoft.com/office/drawing/2014/main" id="{B6445723-055A-4854-BD19-86DB705BCD7A}"/>
              </a:ext>
            </a:extLst>
          </p:cNvPr>
          <p:cNvSpPr/>
          <p:nvPr/>
        </p:nvSpPr>
        <p:spPr>
          <a:xfrm>
            <a:off x="6816803" y="3405831"/>
            <a:ext cx="835095" cy="285603"/>
          </a:xfrm>
          <a:prstGeom prst="parallelogram">
            <a:avLst>
              <a:gd name="adj" fmla="val 53052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8" name="สี่เหลี่ยมผืนผ้า 167">
            <a:extLst>
              <a:ext uri="{FF2B5EF4-FFF2-40B4-BE49-F238E27FC236}">
                <a16:creationId xmlns:a16="http://schemas.microsoft.com/office/drawing/2014/main" id="{2BC0546D-7098-41A6-92D7-1D4D1D204365}"/>
              </a:ext>
            </a:extLst>
          </p:cNvPr>
          <p:cNvSpPr/>
          <p:nvPr/>
        </p:nvSpPr>
        <p:spPr>
          <a:xfrm>
            <a:off x="6895798" y="3399554"/>
            <a:ext cx="638758" cy="3379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แก้ไขข้อมูล</a:t>
            </a:r>
          </a:p>
        </p:txBody>
      </p:sp>
      <p:cxnSp>
        <p:nvCxnSpPr>
          <p:cNvPr id="148" name="ตัวเชื่อมต่อ: หักมุม 147">
            <a:extLst>
              <a:ext uri="{FF2B5EF4-FFF2-40B4-BE49-F238E27FC236}">
                <a16:creationId xmlns:a16="http://schemas.microsoft.com/office/drawing/2014/main" id="{13783761-5D22-4A12-A0A1-B2F881B5FEF4}"/>
              </a:ext>
            </a:extLst>
          </p:cNvPr>
          <p:cNvCxnSpPr>
            <a:stCxn id="111" idx="1"/>
            <a:endCxn id="168" idx="0"/>
          </p:cNvCxnSpPr>
          <p:nvPr/>
        </p:nvCxnSpPr>
        <p:spPr>
          <a:xfrm rot="10800000" flipV="1">
            <a:off x="7215178" y="3202466"/>
            <a:ext cx="506283" cy="197088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ตัวเชื่อมต่อ: หักมุม 151">
            <a:extLst>
              <a:ext uri="{FF2B5EF4-FFF2-40B4-BE49-F238E27FC236}">
                <a16:creationId xmlns:a16="http://schemas.microsoft.com/office/drawing/2014/main" id="{B3F5CC37-5224-4D60-89CA-2C5D4B1466CC}"/>
              </a:ext>
            </a:extLst>
          </p:cNvPr>
          <p:cNvCxnSpPr>
            <a:stCxn id="167" idx="5"/>
            <a:endCxn id="83" idx="1"/>
          </p:cNvCxnSpPr>
          <p:nvPr/>
        </p:nvCxnSpPr>
        <p:spPr>
          <a:xfrm rot="10800000" flipH="1">
            <a:off x="6892561" y="1971829"/>
            <a:ext cx="819143" cy="1576804"/>
          </a:xfrm>
          <a:prstGeom prst="bentConnector3">
            <a:avLst>
              <a:gd name="adj1" fmla="val -15644"/>
            </a:avLst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ลูกศรเชื่อมต่อแบบตรง 172">
            <a:extLst>
              <a:ext uri="{FF2B5EF4-FFF2-40B4-BE49-F238E27FC236}">
                <a16:creationId xmlns:a16="http://schemas.microsoft.com/office/drawing/2014/main" id="{E7ED6A04-965A-49A3-8948-279774BBB4CF}"/>
              </a:ext>
            </a:extLst>
          </p:cNvPr>
          <p:cNvCxnSpPr>
            <a:stCxn id="128" idx="2"/>
            <a:endCxn id="129" idx="0"/>
          </p:cNvCxnSpPr>
          <p:nvPr/>
        </p:nvCxnSpPr>
        <p:spPr>
          <a:xfrm>
            <a:off x="9161027" y="3742619"/>
            <a:ext cx="0" cy="187409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ลูกศรเชื่อมต่อแบบตรง 176">
            <a:extLst>
              <a:ext uri="{FF2B5EF4-FFF2-40B4-BE49-F238E27FC236}">
                <a16:creationId xmlns:a16="http://schemas.microsoft.com/office/drawing/2014/main" id="{81EAE17B-7BC8-499F-A4A6-CC61CDF17095}"/>
              </a:ext>
            </a:extLst>
          </p:cNvPr>
          <p:cNvCxnSpPr>
            <a:stCxn id="129" idx="3"/>
            <a:endCxn id="154" idx="1"/>
          </p:cNvCxnSpPr>
          <p:nvPr/>
        </p:nvCxnSpPr>
        <p:spPr>
          <a:xfrm>
            <a:off x="9628515" y="4235908"/>
            <a:ext cx="487932" cy="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ลูกศรเชื่อมต่อแบบตรง 181">
            <a:extLst>
              <a:ext uri="{FF2B5EF4-FFF2-40B4-BE49-F238E27FC236}">
                <a16:creationId xmlns:a16="http://schemas.microsoft.com/office/drawing/2014/main" id="{75520FA7-2E8E-4635-8E76-BB53F6A609F6}"/>
              </a:ext>
            </a:extLst>
          </p:cNvPr>
          <p:cNvCxnSpPr>
            <a:stCxn id="153" idx="3"/>
            <a:endCxn id="157" idx="0"/>
          </p:cNvCxnSpPr>
          <p:nvPr/>
        </p:nvCxnSpPr>
        <p:spPr>
          <a:xfrm flipH="1">
            <a:off x="10620165" y="4399178"/>
            <a:ext cx="0" cy="19569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สี่เหลี่ยมผืนผ้า 185">
            <a:extLst>
              <a:ext uri="{FF2B5EF4-FFF2-40B4-BE49-F238E27FC236}">
                <a16:creationId xmlns:a16="http://schemas.microsoft.com/office/drawing/2014/main" id="{A336A331-3373-414F-8126-6FAB6B8FC792}"/>
              </a:ext>
            </a:extLst>
          </p:cNvPr>
          <p:cNvSpPr/>
          <p:nvPr/>
        </p:nvSpPr>
        <p:spPr>
          <a:xfrm>
            <a:off x="10605242" y="5173340"/>
            <a:ext cx="579405" cy="1721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ครบถ้วน</a:t>
            </a:r>
          </a:p>
        </p:txBody>
      </p:sp>
      <p:cxnSp>
        <p:nvCxnSpPr>
          <p:cNvPr id="192" name="ตัวเชื่อมต่อ: หักมุม 191">
            <a:extLst>
              <a:ext uri="{FF2B5EF4-FFF2-40B4-BE49-F238E27FC236}">
                <a16:creationId xmlns:a16="http://schemas.microsoft.com/office/drawing/2014/main" id="{388A7CE6-35E9-47D1-A9DE-EE9D3916096A}"/>
              </a:ext>
            </a:extLst>
          </p:cNvPr>
          <p:cNvCxnSpPr>
            <a:stCxn id="157" idx="3"/>
            <a:endCxn id="153" idx="2"/>
          </p:cNvCxnSpPr>
          <p:nvPr/>
        </p:nvCxnSpPr>
        <p:spPr>
          <a:xfrm flipV="1">
            <a:off x="11076702" y="4248029"/>
            <a:ext cx="214686" cy="652719"/>
          </a:xfrm>
          <a:prstGeom prst="bentConnector3">
            <a:avLst>
              <a:gd name="adj1" fmla="val 243832"/>
            </a:avLst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สี่เหลี่ยมผืนผ้า 192">
            <a:extLst>
              <a:ext uri="{FF2B5EF4-FFF2-40B4-BE49-F238E27FC236}">
                <a16:creationId xmlns:a16="http://schemas.microsoft.com/office/drawing/2014/main" id="{B700878E-9273-4203-A88B-DE4BE3143B30}"/>
              </a:ext>
            </a:extLst>
          </p:cNvPr>
          <p:cNvSpPr/>
          <p:nvPr/>
        </p:nvSpPr>
        <p:spPr>
          <a:xfrm>
            <a:off x="11001685" y="4739195"/>
            <a:ext cx="579405" cy="1721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ไม่ครบถ้วน</a:t>
            </a:r>
          </a:p>
        </p:txBody>
      </p:sp>
    </p:spTree>
    <p:extLst>
      <p:ext uri="{BB962C8B-B14F-4D97-AF65-F5344CB8AC3E}">
        <p14:creationId xmlns:p14="http://schemas.microsoft.com/office/powerpoint/2010/main" val="2396584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สี่เหลี่ยมผืนผ้า: มุมมน 42">
            <a:extLst>
              <a:ext uri="{FF2B5EF4-FFF2-40B4-BE49-F238E27FC236}">
                <a16:creationId xmlns:a16="http://schemas.microsoft.com/office/drawing/2014/main" id="{FFAFD728-A1AD-4D86-86F9-4D3C026E0229}"/>
              </a:ext>
            </a:extLst>
          </p:cNvPr>
          <p:cNvSpPr/>
          <p:nvPr/>
        </p:nvSpPr>
        <p:spPr>
          <a:xfrm>
            <a:off x="1264851" y="844726"/>
            <a:ext cx="1033116" cy="22962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 dirty="0"/>
          </a:p>
        </p:txBody>
      </p:sp>
      <p:sp>
        <p:nvSpPr>
          <p:cNvPr id="47" name="สี่เหลี่ยมผืนผ้า 46">
            <a:extLst>
              <a:ext uri="{FF2B5EF4-FFF2-40B4-BE49-F238E27FC236}">
                <a16:creationId xmlns:a16="http://schemas.microsoft.com/office/drawing/2014/main" id="{99C3D808-07B0-4E2D-9AAC-1B8FF9E5A4B7}"/>
              </a:ext>
            </a:extLst>
          </p:cNvPr>
          <p:cNvSpPr/>
          <p:nvPr/>
        </p:nvSpPr>
        <p:spPr>
          <a:xfrm>
            <a:off x="1378832" y="874318"/>
            <a:ext cx="799800" cy="206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</a:t>
            </a:r>
          </a:p>
        </p:txBody>
      </p: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A668E275-6F98-4A99-AED2-65517A5C0486}"/>
              </a:ext>
            </a:extLst>
          </p:cNvPr>
          <p:cNvSpPr/>
          <p:nvPr/>
        </p:nvSpPr>
        <p:spPr>
          <a:xfrm>
            <a:off x="1094705" y="1369759"/>
            <a:ext cx="1368058" cy="430997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2" name="สี่เหลี่ยมผืนผ้า 101">
            <a:extLst>
              <a:ext uri="{FF2B5EF4-FFF2-40B4-BE49-F238E27FC236}">
                <a16:creationId xmlns:a16="http://schemas.microsoft.com/office/drawing/2014/main" id="{F8C274D3-8A72-4A0D-912D-32B938E4170D}"/>
              </a:ext>
            </a:extLst>
          </p:cNvPr>
          <p:cNvSpPr/>
          <p:nvPr/>
        </p:nvSpPr>
        <p:spPr>
          <a:xfrm>
            <a:off x="993590" y="1349144"/>
            <a:ext cx="1541371" cy="510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เจ้าหน้าที่ส่วนราชการ/เขตพื้นที่การศึกษา</a:t>
            </a:r>
          </a:p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รอง.ผอ.</a:t>
            </a:r>
            <a:r>
              <a:rPr lang="th-TH" sz="80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สพท</a:t>
            </a: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/ผอ.</a:t>
            </a:r>
            <a:r>
              <a:rPr lang="th-TH" sz="80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สพท</a:t>
            </a: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และศึกษานิเทศก์</a:t>
            </a:r>
          </a:p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ลงทะเบียนเพื่อรับ </a:t>
            </a:r>
            <a:r>
              <a:rPr lang="en-US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Username </a:t>
            </a: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Password</a:t>
            </a:r>
            <a:endParaRPr lang="th-TH" sz="8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4" name="แผนผังลําดับงาน: การตัดสินใจ 103">
            <a:extLst>
              <a:ext uri="{FF2B5EF4-FFF2-40B4-BE49-F238E27FC236}">
                <a16:creationId xmlns:a16="http://schemas.microsoft.com/office/drawing/2014/main" id="{49D40B55-978F-4814-B5DB-2DD87DD5A18B}"/>
              </a:ext>
            </a:extLst>
          </p:cNvPr>
          <p:cNvSpPr/>
          <p:nvPr/>
        </p:nvSpPr>
        <p:spPr>
          <a:xfrm>
            <a:off x="1322195" y="2142903"/>
            <a:ext cx="913075" cy="611760"/>
          </a:xfrm>
          <a:prstGeom prst="flowChartDecision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/>
          </a:p>
        </p:txBody>
      </p:sp>
      <p:sp>
        <p:nvSpPr>
          <p:cNvPr id="105" name="สี่เหลี่ยมผืนผ้า 104">
            <a:extLst>
              <a:ext uri="{FF2B5EF4-FFF2-40B4-BE49-F238E27FC236}">
                <a16:creationId xmlns:a16="http://schemas.microsoft.com/office/drawing/2014/main" id="{2701E7E3-3882-4890-9F16-5BBC7C057373}"/>
              </a:ext>
            </a:extLst>
          </p:cNvPr>
          <p:cNvSpPr/>
          <p:nvPr/>
        </p:nvSpPr>
        <p:spPr>
          <a:xfrm>
            <a:off x="1437767" y="2362725"/>
            <a:ext cx="681930" cy="1721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ระบบลงทะเบียน</a:t>
            </a:r>
          </a:p>
        </p:txBody>
      </p:sp>
      <p:sp>
        <p:nvSpPr>
          <p:cNvPr id="106" name="สี่เหลี่ยมผืนผ้า 105">
            <a:extLst>
              <a:ext uri="{FF2B5EF4-FFF2-40B4-BE49-F238E27FC236}">
                <a16:creationId xmlns:a16="http://schemas.microsoft.com/office/drawing/2014/main" id="{F216B1B2-13BF-4C01-8778-22F409A31B65}"/>
              </a:ext>
            </a:extLst>
          </p:cNvPr>
          <p:cNvSpPr/>
          <p:nvPr/>
        </p:nvSpPr>
        <p:spPr>
          <a:xfrm>
            <a:off x="1799721" y="2122113"/>
            <a:ext cx="1541371" cy="510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กรณีมีรหัสอยู่แล้ว</a:t>
            </a:r>
          </a:p>
        </p:txBody>
      </p:sp>
      <p:sp>
        <p:nvSpPr>
          <p:cNvPr id="110" name="สี่เหลี่ยมผืนผ้า 109">
            <a:extLst>
              <a:ext uri="{FF2B5EF4-FFF2-40B4-BE49-F238E27FC236}">
                <a16:creationId xmlns:a16="http://schemas.microsoft.com/office/drawing/2014/main" id="{73BE8B26-E191-49C1-A9F5-590F6FB2FE1B}"/>
              </a:ext>
            </a:extLst>
          </p:cNvPr>
          <p:cNvSpPr/>
          <p:nvPr/>
        </p:nvSpPr>
        <p:spPr>
          <a:xfrm>
            <a:off x="461991" y="3539880"/>
            <a:ext cx="941110" cy="430997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2" name="สี่เหลี่ยมผืนผ้า 111">
            <a:extLst>
              <a:ext uri="{FF2B5EF4-FFF2-40B4-BE49-F238E27FC236}">
                <a16:creationId xmlns:a16="http://schemas.microsoft.com/office/drawing/2014/main" id="{02CC363C-BF67-4A81-BF07-8A4CAD91AC30}"/>
              </a:ext>
            </a:extLst>
          </p:cNvPr>
          <p:cNvSpPr/>
          <p:nvPr/>
        </p:nvSpPr>
        <p:spPr>
          <a:xfrm>
            <a:off x="461864" y="3581444"/>
            <a:ext cx="953563" cy="340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รับ </a:t>
            </a:r>
            <a:r>
              <a:rPr lang="en-US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Username </a:t>
            </a: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Password</a:t>
            </a:r>
            <a:br>
              <a:rPr lang="en-US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เป็นรหัส </a:t>
            </a:r>
            <a:r>
              <a:rPr lang="en-US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OTP </a:t>
            </a: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ทาง </a:t>
            </a:r>
            <a:r>
              <a:rPr lang="en-US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Email)</a:t>
            </a:r>
            <a:endParaRPr lang="th-TH" sz="8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3" name="สี่เหลี่ยมผืนผ้า 112">
            <a:extLst>
              <a:ext uri="{FF2B5EF4-FFF2-40B4-BE49-F238E27FC236}">
                <a16:creationId xmlns:a16="http://schemas.microsoft.com/office/drawing/2014/main" id="{AED8702F-4593-480B-B4C9-D0D34470A304}"/>
              </a:ext>
            </a:extLst>
          </p:cNvPr>
          <p:cNvSpPr/>
          <p:nvPr/>
        </p:nvSpPr>
        <p:spPr>
          <a:xfrm>
            <a:off x="1089772" y="4232250"/>
            <a:ext cx="1368058" cy="354032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4" name="สี่เหลี่ยมผืนผ้า 113">
            <a:extLst>
              <a:ext uri="{FF2B5EF4-FFF2-40B4-BE49-F238E27FC236}">
                <a16:creationId xmlns:a16="http://schemas.microsoft.com/office/drawing/2014/main" id="{15650F49-5723-42FC-878C-7AB7CF3B9176}"/>
              </a:ext>
            </a:extLst>
          </p:cNvPr>
          <p:cNvSpPr/>
          <p:nvPr/>
        </p:nvSpPr>
        <p:spPr>
          <a:xfrm>
            <a:off x="1132647" y="4281592"/>
            <a:ext cx="1257595" cy="2553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เข้าสู่ระบบ</a:t>
            </a:r>
          </a:p>
        </p:txBody>
      </p:sp>
      <p:sp>
        <p:nvSpPr>
          <p:cNvPr id="116" name="สี่เหลี่ยมผืนผ้า: มุมมน 115">
            <a:extLst>
              <a:ext uri="{FF2B5EF4-FFF2-40B4-BE49-F238E27FC236}">
                <a16:creationId xmlns:a16="http://schemas.microsoft.com/office/drawing/2014/main" id="{4BD297CF-108D-450B-A829-ED956CCAD8EA}"/>
              </a:ext>
            </a:extLst>
          </p:cNvPr>
          <p:cNvSpPr/>
          <p:nvPr/>
        </p:nvSpPr>
        <p:spPr>
          <a:xfrm>
            <a:off x="1263477" y="4856783"/>
            <a:ext cx="1033116" cy="22962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 dirty="0"/>
          </a:p>
        </p:txBody>
      </p:sp>
      <p:sp>
        <p:nvSpPr>
          <p:cNvPr id="117" name="สี่เหลี่ยมผืนผ้า 116">
            <a:extLst>
              <a:ext uri="{FF2B5EF4-FFF2-40B4-BE49-F238E27FC236}">
                <a16:creationId xmlns:a16="http://schemas.microsoft.com/office/drawing/2014/main" id="{AF7D800C-508D-4967-818A-0612F4DCDE7C}"/>
              </a:ext>
            </a:extLst>
          </p:cNvPr>
          <p:cNvSpPr/>
          <p:nvPr/>
        </p:nvSpPr>
        <p:spPr>
          <a:xfrm>
            <a:off x="1377458" y="4868280"/>
            <a:ext cx="799800" cy="206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จบการทำงาน</a:t>
            </a:r>
          </a:p>
        </p:txBody>
      </p:sp>
      <p:cxnSp>
        <p:nvCxnSpPr>
          <p:cNvPr id="5" name="ลูกศรเชื่อมต่อแบบตรง 4">
            <a:extLst>
              <a:ext uri="{FF2B5EF4-FFF2-40B4-BE49-F238E27FC236}">
                <a16:creationId xmlns:a16="http://schemas.microsoft.com/office/drawing/2014/main" id="{BBDB1B6D-A0C5-4F5C-B586-AC40CCB0B576}"/>
              </a:ext>
            </a:extLst>
          </p:cNvPr>
          <p:cNvCxnSpPr>
            <a:cxnSpLocks/>
            <a:stCxn id="43" idx="2"/>
            <a:endCxn id="2" idx="0"/>
          </p:cNvCxnSpPr>
          <p:nvPr/>
        </p:nvCxnSpPr>
        <p:spPr>
          <a:xfrm flipH="1">
            <a:off x="1778734" y="1074346"/>
            <a:ext cx="0" cy="295413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ลูกศรเชื่อมต่อแบบตรง 25">
            <a:extLst>
              <a:ext uri="{FF2B5EF4-FFF2-40B4-BE49-F238E27FC236}">
                <a16:creationId xmlns:a16="http://schemas.microsoft.com/office/drawing/2014/main" id="{AC3A9C16-147E-4496-A3E5-7ECA154FB41D}"/>
              </a:ext>
            </a:extLst>
          </p:cNvPr>
          <p:cNvCxnSpPr>
            <a:stCxn id="2" idx="2"/>
            <a:endCxn id="104" idx="0"/>
          </p:cNvCxnSpPr>
          <p:nvPr/>
        </p:nvCxnSpPr>
        <p:spPr>
          <a:xfrm flipH="1">
            <a:off x="1778733" y="1800756"/>
            <a:ext cx="1" cy="342147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สี่เหลี่ยมผืนผ้า 117">
            <a:extLst>
              <a:ext uri="{FF2B5EF4-FFF2-40B4-BE49-F238E27FC236}">
                <a16:creationId xmlns:a16="http://schemas.microsoft.com/office/drawing/2014/main" id="{40BE086D-ED8B-4966-A6B5-E41755E6893D}"/>
              </a:ext>
            </a:extLst>
          </p:cNvPr>
          <p:cNvSpPr/>
          <p:nvPr/>
        </p:nvSpPr>
        <p:spPr>
          <a:xfrm>
            <a:off x="298061" y="2110936"/>
            <a:ext cx="1541371" cy="510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กรณีไม่มีรหัส</a:t>
            </a:r>
          </a:p>
        </p:txBody>
      </p:sp>
      <p:cxnSp>
        <p:nvCxnSpPr>
          <p:cNvPr id="4" name="ตัวเชื่อมต่อตรง 3">
            <a:extLst>
              <a:ext uri="{FF2B5EF4-FFF2-40B4-BE49-F238E27FC236}">
                <a16:creationId xmlns:a16="http://schemas.microsoft.com/office/drawing/2014/main" id="{2A356DA1-A3BD-4EC9-9B79-D9D7458C2907}"/>
              </a:ext>
            </a:extLst>
          </p:cNvPr>
          <p:cNvCxnSpPr/>
          <p:nvPr/>
        </p:nvCxnSpPr>
        <p:spPr>
          <a:xfrm>
            <a:off x="3341092" y="-480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วงรี 6">
            <a:extLst>
              <a:ext uri="{FF2B5EF4-FFF2-40B4-BE49-F238E27FC236}">
                <a16:creationId xmlns:a16="http://schemas.microsoft.com/office/drawing/2014/main" id="{054580E1-2661-4D2A-B8D0-3CD2BE3F9E62}"/>
              </a:ext>
            </a:extLst>
          </p:cNvPr>
          <p:cNvSpPr/>
          <p:nvPr/>
        </p:nvSpPr>
        <p:spPr>
          <a:xfrm>
            <a:off x="392546" y="219538"/>
            <a:ext cx="329662" cy="3296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</a:p>
        </p:txBody>
      </p:sp>
      <p:sp>
        <p:nvSpPr>
          <p:cNvPr id="27" name="วงรี 26">
            <a:extLst>
              <a:ext uri="{FF2B5EF4-FFF2-40B4-BE49-F238E27FC236}">
                <a16:creationId xmlns:a16="http://schemas.microsoft.com/office/drawing/2014/main" id="{CAD6159B-D450-4A7F-8921-B6DE1173C020}"/>
              </a:ext>
            </a:extLst>
          </p:cNvPr>
          <p:cNvSpPr/>
          <p:nvPr/>
        </p:nvSpPr>
        <p:spPr>
          <a:xfrm>
            <a:off x="3564529" y="220409"/>
            <a:ext cx="329662" cy="3296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</a:p>
        </p:txBody>
      </p:sp>
      <p:sp>
        <p:nvSpPr>
          <p:cNvPr id="8" name="สี่เหลี่ยมด้านขนาน 7">
            <a:extLst>
              <a:ext uri="{FF2B5EF4-FFF2-40B4-BE49-F238E27FC236}">
                <a16:creationId xmlns:a16="http://schemas.microsoft.com/office/drawing/2014/main" id="{E4762BF1-F60C-4C2B-8072-5F9BA937B8B5}"/>
              </a:ext>
            </a:extLst>
          </p:cNvPr>
          <p:cNvSpPr/>
          <p:nvPr/>
        </p:nvSpPr>
        <p:spPr>
          <a:xfrm>
            <a:off x="392546" y="2807447"/>
            <a:ext cx="1080000" cy="302299"/>
          </a:xfrm>
          <a:prstGeom prst="parallelogram">
            <a:avLst>
              <a:gd name="adj" fmla="val 53052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9" name="สี่เหลี่ยมด้านขนาน 28">
            <a:extLst>
              <a:ext uri="{FF2B5EF4-FFF2-40B4-BE49-F238E27FC236}">
                <a16:creationId xmlns:a16="http://schemas.microsoft.com/office/drawing/2014/main" id="{D41B6519-8B3A-4934-8AEA-63DCF93603C9}"/>
              </a:ext>
            </a:extLst>
          </p:cNvPr>
          <p:cNvSpPr/>
          <p:nvPr/>
        </p:nvSpPr>
        <p:spPr>
          <a:xfrm>
            <a:off x="2127011" y="2816831"/>
            <a:ext cx="1080000" cy="302299"/>
          </a:xfrm>
          <a:prstGeom prst="parallelogram">
            <a:avLst>
              <a:gd name="adj" fmla="val 53052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11" name="ตัวเชื่อมต่อ: หักมุม 10">
            <a:extLst>
              <a:ext uri="{FF2B5EF4-FFF2-40B4-BE49-F238E27FC236}">
                <a16:creationId xmlns:a16="http://schemas.microsoft.com/office/drawing/2014/main" id="{2394644D-EAB7-46F4-B730-2DF0AC53AE23}"/>
              </a:ext>
            </a:extLst>
          </p:cNvPr>
          <p:cNvCxnSpPr>
            <a:stCxn id="104" idx="3"/>
            <a:endCxn id="29" idx="1"/>
          </p:cNvCxnSpPr>
          <p:nvPr/>
        </p:nvCxnSpPr>
        <p:spPr>
          <a:xfrm>
            <a:off x="2235270" y="2448783"/>
            <a:ext cx="511929" cy="368048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สี่เหลี่ยมผืนผ้า 45">
            <a:extLst>
              <a:ext uri="{FF2B5EF4-FFF2-40B4-BE49-F238E27FC236}">
                <a16:creationId xmlns:a16="http://schemas.microsoft.com/office/drawing/2014/main" id="{EE082FB6-DEFC-4497-A991-EF2F6B21D548}"/>
              </a:ext>
            </a:extLst>
          </p:cNvPr>
          <p:cNvSpPr/>
          <p:nvPr/>
        </p:nvSpPr>
        <p:spPr>
          <a:xfrm>
            <a:off x="438709" y="203576"/>
            <a:ext cx="1827591" cy="398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การลงทะเบียนยืนยันตัวตน</a:t>
            </a:r>
          </a:p>
        </p:txBody>
      </p:sp>
      <p:sp>
        <p:nvSpPr>
          <p:cNvPr id="48" name="สี่เหลี่ยมผืนผ้า 47">
            <a:extLst>
              <a:ext uri="{FF2B5EF4-FFF2-40B4-BE49-F238E27FC236}">
                <a16:creationId xmlns:a16="http://schemas.microsoft.com/office/drawing/2014/main" id="{3CC145F6-F81F-4B9E-93AC-8D68BC7C6DE1}"/>
              </a:ext>
            </a:extLst>
          </p:cNvPr>
          <p:cNvSpPr/>
          <p:nvPr/>
        </p:nvSpPr>
        <p:spPr>
          <a:xfrm>
            <a:off x="423895" y="2875789"/>
            <a:ext cx="953563" cy="164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กรอกข้อมูลส่วนบุคคล</a:t>
            </a:r>
          </a:p>
        </p:txBody>
      </p:sp>
      <p:sp>
        <p:nvSpPr>
          <p:cNvPr id="53" name="สี่เหลี่ยมผืนผ้า 52">
            <a:extLst>
              <a:ext uri="{FF2B5EF4-FFF2-40B4-BE49-F238E27FC236}">
                <a16:creationId xmlns:a16="http://schemas.microsoft.com/office/drawing/2014/main" id="{903A3B27-94C8-4508-AE29-DD7C3997BD1F}"/>
              </a:ext>
            </a:extLst>
          </p:cNvPr>
          <p:cNvSpPr/>
          <p:nvPr/>
        </p:nvSpPr>
        <p:spPr>
          <a:xfrm>
            <a:off x="2168982" y="2820741"/>
            <a:ext cx="1054414" cy="3022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เชื่อมโยงระบบทะเบียนประวัติ (ก.ค.ศ.16)</a:t>
            </a:r>
          </a:p>
        </p:txBody>
      </p:sp>
      <p:cxnSp>
        <p:nvCxnSpPr>
          <p:cNvPr id="37" name="ตัวเชื่อมต่อ: หักมุม 36">
            <a:extLst>
              <a:ext uri="{FF2B5EF4-FFF2-40B4-BE49-F238E27FC236}">
                <a16:creationId xmlns:a16="http://schemas.microsoft.com/office/drawing/2014/main" id="{819155EB-0184-4439-9BED-3F10D65EDD66}"/>
              </a:ext>
            </a:extLst>
          </p:cNvPr>
          <p:cNvCxnSpPr>
            <a:stCxn id="104" idx="1"/>
            <a:endCxn id="8" idx="0"/>
          </p:cNvCxnSpPr>
          <p:nvPr/>
        </p:nvCxnSpPr>
        <p:spPr>
          <a:xfrm rot="10800000" flipV="1">
            <a:off x="932547" y="2448783"/>
            <a:ext cx="389649" cy="358664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ลูกศรเชื่อมต่อแบบตรง 38">
            <a:extLst>
              <a:ext uri="{FF2B5EF4-FFF2-40B4-BE49-F238E27FC236}">
                <a16:creationId xmlns:a16="http://schemas.microsoft.com/office/drawing/2014/main" id="{35987991-14E3-4B1E-85EB-D93FFD1DA7CA}"/>
              </a:ext>
            </a:extLst>
          </p:cNvPr>
          <p:cNvCxnSpPr>
            <a:cxnSpLocks/>
            <a:stCxn id="8" idx="4"/>
            <a:endCxn id="110" idx="0"/>
          </p:cNvCxnSpPr>
          <p:nvPr/>
        </p:nvCxnSpPr>
        <p:spPr>
          <a:xfrm>
            <a:off x="932546" y="3109746"/>
            <a:ext cx="0" cy="430134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วงรี 41">
            <a:extLst>
              <a:ext uri="{FF2B5EF4-FFF2-40B4-BE49-F238E27FC236}">
                <a16:creationId xmlns:a16="http://schemas.microsoft.com/office/drawing/2014/main" id="{BAA13719-B386-4FD7-B395-D1E66B574ED2}"/>
              </a:ext>
            </a:extLst>
          </p:cNvPr>
          <p:cNvSpPr/>
          <p:nvPr/>
        </p:nvSpPr>
        <p:spPr>
          <a:xfrm>
            <a:off x="1675382" y="3658885"/>
            <a:ext cx="202788" cy="202788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45" name="ตัวเชื่อมต่อ: หักมุม 44">
            <a:extLst>
              <a:ext uri="{FF2B5EF4-FFF2-40B4-BE49-F238E27FC236}">
                <a16:creationId xmlns:a16="http://schemas.microsoft.com/office/drawing/2014/main" id="{4EC13B87-4D2A-431C-970F-2353F204F345}"/>
              </a:ext>
            </a:extLst>
          </p:cNvPr>
          <p:cNvCxnSpPr>
            <a:cxnSpLocks/>
            <a:stCxn id="29" idx="4"/>
            <a:endCxn id="42" idx="6"/>
          </p:cNvCxnSpPr>
          <p:nvPr/>
        </p:nvCxnSpPr>
        <p:spPr>
          <a:xfrm rot="5400000">
            <a:off x="1952017" y="3045284"/>
            <a:ext cx="641149" cy="788841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ลูกศรเชื่อมต่อแบบตรง 53">
            <a:extLst>
              <a:ext uri="{FF2B5EF4-FFF2-40B4-BE49-F238E27FC236}">
                <a16:creationId xmlns:a16="http://schemas.microsoft.com/office/drawing/2014/main" id="{38222B47-63EE-42A8-9541-9CF965BC5D73}"/>
              </a:ext>
            </a:extLst>
          </p:cNvPr>
          <p:cNvCxnSpPr>
            <a:stCxn id="110" idx="3"/>
            <a:endCxn id="42" idx="2"/>
          </p:cNvCxnSpPr>
          <p:nvPr/>
        </p:nvCxnSpPr>
        <p:spPr>
          <a:xfrm>
            <a:off x="1403101" y="3755379"/>
            <a:ext cx="272281" cy="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ลูกศรเชื่อมต่อแบบตรง 55">
            <a:extLst>
              <a:ext uri="{FF2B5EF4-FFF2-40B4-BE49-F238E27FC236}">
                <a16:creationId xmlns:a16="http://schemas.microsoft.com/office/drawing/2014/main" id="{868EE662-5748-4E7B-9B4C-E321C6A3C343}"/>
              </a:ext>
            </a:extLst>
          </p:cNvPr>
          <p:cNvCxnSpPr>
            <a:stCxn id="42" idx="4"/>
            <a:endCxn id="113" idx="0"/>
          </p:cNvCxnSpPr>
          <p:nvPr/>
        </p:nvCxnSpPr>
        <p:spPr>
          <a:xfrm flipH="1">
            <a:off x="1773801" y="3861673"/>
            <a:ext cx="0" cy="370577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ลูกศรเชื่อมต่อแบบตรง 57">
            <a:extLst>
              <a:ext uri="{FF2B5EF4-FFF2-40B4-BE49-F238E27FC236}">
                <a16:creationId xmlns:a16="http://schemas.microsoft.com/office/drawing/2014/main" id="{D473B76B-F02E-40D0-A634-857118EF591C}"/>
              </a:ext>
            </a:extLst>
          </p:cNvPr>
          <p:cNvCxnSpPr>
            <a:stCxn id="113" idx="2"/>
            <a:endCxn id="116" idx="0"/>
          </p:cNvCxnSpPr>
          <p:nvPr/>
        </p:nvCxnSpPr>
        <p:spPr>
          <a:xfrm>
            <a:off x="1773801" y="4586282"/>
            <a:ext cx="0" cy="270501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สี่เหลี่ยมผืนผ้า: มุมมน 69">
            <a:extLst>
              <a:ext uri="{FF2B5EF4-FFF2-40B4-BE49-F238E27FC236}">
                <a16:creationId xmlns:a16="http://schemas.microsoft.com/office/drawing/2014/main" id="{3C94EE30-023F-4136-82FC-8BA737BF845A}"/>
              </a:ext>
            </a:extLst>
          </p:cNvPr>
          <p:cNvSpPr/>
          <p:nvPr/>
        </p:nvSpPr>
        <p:spPr>
          <a:xfrm>
            <a:off x="4697165" y="649498"/>
            <a:ext cx="1008000" cy="22962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 dirty="0"/>
          </a:p>
        </p:txBody>
      </p:sp>
      <p:sp>
        <p:nvSpPr>
          <p:cNvPr id="71" name="สี่เหลี่ยมผืนผ้า 70">
            <a:extLst>
              <a:ext uri="{FF2B5EF4-FFF2-40B4-BE49-F238E27FC236}">
                <a16:creationId xmlns:a16="http://schemas.microsoft.com/office/drawing/2014/main" id="{7F7BD4CF-6671-4E2A-866C-335A2903D4E5}"/>
              </a:ext>
            </a:extLst>
          </p:cNvPr>
          <p:cNvSpPr/>
          <p:nvPr/>
        </p:nvSpPr>
        <p:spPr>
          <a:xfrm>
            <a:off x="4804568" y="667692"/>
            <a:ext cx="799800" cy="206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</a:t>
            </a:r>
          </a:p>
        </p:txBody>
      </p:sp>
      <p:sp>
        <p:nvSpPr>
          <p:cNvPr id="72" name="สี่เหลี่ยมผืนผ้า 71">
            <a:extLst>
              <a:ext uri="{FF2B5EF4-FFF2-40B4-BE49-F238E27FC236}">
                <a16:creationId xmlns:a16="http://schemas.microsoft.com/office/drawing/2014/main" id="{AA02DCB3-9CA0-4268-85F8-383E90E83347}"/>
              </a:ext>
            </a:extLst>
          </p:cNvPr>
          <p:cNvSpPr/>
          <p:nvPr/>
        </p:nvSpPr>
        <p:spPr>
          <a:xfrm>
            <a:off x="4517136" y="1037093"/>
            <a:ext cx="1368058" cy="3960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3" name="สี่เหลี่ยมผืนผ้า 72">
            <a:extLst>
              <a:ext uri="{FF2B5EF4-FFF2-40B4-BE49-F238E27FC236}">
                <a16:creationId xmlns:a16="http://schemas.microsoft.com/office/drawing/2014/main" id="{D8475FAA-2373-4070-AB47-DD81BCF7F68B}"/>
              </a:ext>
            </a:extLst>
          </p:cNvPr>
          <p:cNvSpPr/>
          <p:nvPr/>
        </p:nvSpPr>
        <p:spPr>
          <a:xfrm>
            <a:off x="4829636" y="1076765"/>
            <a:ext cx="743056" cy="2627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เข้าสู่ระบบ</a:t>
            </a:r>
          </a:p>
        </p:txBody>
      </p:sp>
      <p:cxnSp>
        <p:nvCxnSpPr>
          <p:cNvPr id="18" name="ลูกศรเชื่อมต่อแบบตรง 17">
            <a:extLst>
              <a:ext uri="{FF2B5EF4-FFF2-40B4-BE49-F238E27FC236}">
                <a16:creationId xmlns:a16="http://schemas.microsoft.com/office/drawing/2014/main" id="{80149BE6-D90B-4AA0-BE31-69134D064241}"/>
              </a:ext>
            </a:extLst>
          </p:cNvPr>
          <p:cNvCxnSpPr>
            <a:cxnSpLocks/>
            <a:stCxn id="70" idx="2"/>
            <a:endCxn id="72" idx="0"/>
          </p:cNvCxnSpPr>
          <p:nvPr/>
        </p:nvCxnSpPr>
        <p:spPr>
          <a:xfrm>
            <a:off x="5201165" y="879118"/>
            <a:ext cx="0" cy="157975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สี่เหลี่ยมผืนผ้า 121">
            <a:extLst>
              <a:ext uri="{FF2B5EF4-FFF2-40B4-BE49-F238E27FC236}">
                <a16:creationId xmlns:a16="http://schemas.microsoft.com/office/drawing/2014/main" id="{CAAF2B47-72C5-4C06-AE9E-BADECD114575}"/>
              </a:ext>
            </a:extLst>
          </p:cNvPr>
          <p:cNvSpPr/>
          <p:nvPr/>
        </p:nvSpPr>
        <p:spPr>
          <a:xfrm>
            <a:off x="3723570" y="210222"/>
            <a:ext cx="2719587" cy="398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การตรวจสอบเอกสารเบื้องต้นของและให้ความเห็นของ </a:t>
            </a:r>
            <a:br>
              <a:rPr lang="th-TH" sz="1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ส่วนราชการ / เขตพื้นที่การศึกษา</a:t>
            </a:r>
          </a:p>
        </p:txBody>
      </p:sp>
      <p:sp>
        <p:nvSpPr>
          <p:cNvPr id="124" name="สี่เหลี่ยมผืนผ้า 123">
            <a:extLst>
              <a:ext uri="{FF2B5EF4-FFF2-40B4-BE49-F238E27FC236}">
                <a16:creationId xmlns:a16="http://schemas.microsoft.com/office/drawing/2014/main" id="{C5CA0A3D-B933-46E5-8446-A93D5C5C3213}"/>
              </a:ext>
            </a:extLst>
          </p:cNvPr>
          <p:cNvSpPr/>
          <p:nvPr/>
        </p:nvSpPr>
        <p:spPr>
          <a:xfrm>
            <a:off x="4524083" y="2197751"/>
            <a:ext cx="1368058" cy="375607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6" name="สี่เหลี่ยมผืนผ้า 125">
            <a:extLst>
              <a:ext uri="{FF2B5EF4-FFF2-40B4-BE49-F238E27FC236}">
                <a16:creationId xmlns:a16="http://schemas.microsoft.com/office/drawing/2014/main" id="{7F0BD609-16EE-4B31-9D93-A85A95215555}"/>
              </a:ext>
            </a:extLst>
          </p:cNvPr>
          <p:cNvSpPr/>
          <p:nvPr/>
        </p:nvSpPr>
        <p:spPr>
          <a:xfrm>
            <a:off x="4642912" y="2279679"/>
            <a:ext cx="1059441" cy="2049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เรียกดูเอกสารประกอบ</a:t>
            </a:r>
            <a:b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ของผู้กู้ยืม</a:t>
            </a:r>
          </a:p>
        </p:txBody>
      </p:sp>
      <p:sp>
        <p:nvSpPr>
          <p:cNvPr id="131" name="สี่เหลี่ยมผืนผ้า 130">
            <a:extLst>
              <a:ext uri="{FF2B5EF4-FFF2-40B4-BE49-F238E27FC236}">
                <a16:creationId xmlns:a16="http://schemas.microsoft.com/office/drawing/2014/main" id="{B7BC9B02-2D3F-4095-9A49-32E9753455B9}"/>
              </a:ext>
            </a:extLst>
          </p:cNvPr>
          <p:cNvSpPr/>
          <p:nvPr/>
        </p:nvSpPr>
        <p:spPr>
          <a:xfrm>
            <a:off x="5458157" y="3532003"/>
            <a:ext cx="1368058" cy="375607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2" name="สี่เหลี่ยมผืนผ้า 131">
            <a:extLst>
              <a:ext uri="{FF2B5EF4-FFF2-40B4-BE49-F238E27FC236}">
                <a16:creationId xmlns:a16="http://schemas.microsoft.com/office/drawing/2014/main" id="{7F8F5A05-B3CE-4846-8A6F-EEA13D790F5C}"/>
              </a:ext>
            </a:extLst>
          </p:cNvPr>
          <p:cNvSpPr/>
          <p:nvPr/>
        </p:nvSpPr>
        <p:spPr>
          <a:xfrm>
            <a:off x="5674532" y="3549706"/>
            <a:ext cx="935308" cy="3402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บันทึกผลการตรวจสอบเอกสารหลักฐาน/ความเห็น ผ่านระบบ</a:t>
            </a:r>
          </a:p>
        </p:txBody>
      </p:sp>
      <p:sp>
        <p:nvSpPr>
          <p:cNvPr id="133" name="แผนผังลําดับงาน: การตัดสินใจ 132">
            <a:extLst>
              <a:ext uri="{FF2B5EF4-FFF2-40B4-BE49-F238E27FC236}">
                <a16:creationId xmlns:a16="http://schemas.microsoft.com/office/drawing/2014/main" id="{FE489FBD-7F72-49CD-9BE7-03FF2B54CFCA}"/>
              </a:ext>
            </a:extLst>
          </p:cNvPr>
          <p:cNvSpPr/>
          <p:nvPr/>
        </p:nvSpPr>
        <p:spPr>
          <a:xfrm>
            <a:off x="4725112" y="2749648"/>
            <a:ext cx="913075" cy="611760"/>
          </a:xfrm>
          <a:prstGeom prst="flowChartDecision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/>
          </a:p>
        </p:txBody>
      </p:sp>
      <p:sp>
        <p:nvSpPr>
          <p:cNvPr id="134" name="สี่เหลี่ยมผืนผ้า 133">
            <a:extLst>
              <a:ext uri="{FF2B5EF4-FFF2-40B4-BE49-F238E27FC236}">
                <a16:creationId xmlns:a16="http://schemas.microsoft.com/office/drawing/2014/main" id="{61F8576B-6FB9-49DC-8532-7A10685E96CB}"/>
              </a:ext>
            </a:extLst>
          </p:cNvPr>
          <p:cNvSpPr/>
          <p:nvPr/>
        </p:nvSpPr>
        <p:spPr>
          <a:xfrm>
            <a:off x="4840684" y="2905177"/>
            <a:ext cx="681930" cy="322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ตรวจสอบเอกสารหลักฐาน</a:t>
            </a:r>
          </a:p>
        </p:txBody>
      </p:sp>
      <p:cxnSp>
        <p:nvCxnSpPr>
          <p:cNvPr id="135" name="ลูกศรเชื่อมต่อแบบตรง 134">
            <a:extLst>
              <a:ext uri="{FF2B5EF4-FFF2-40B4-BE49-F238E27FC236}">
                <a16:creationId xmlns:a16="http://schemas.microsoft.com/office/drawing/2014/main" id="{0957AE0D-5B9C-401C-8A30-E3415FB2E50C}"/>
              </a:ext>
            </a:extLst>
          </p:cNvPr>
          <p:cNvCxnSpPr>
            <a:cxnSpLocks/>
          </p:cNvCxnSpPr>
          <p:nvPr/>
        </p:nvCxnSpPr>
        <p:spPr>
          <a:xfrm>
            <a:off x="5201164" y="2573076"/>
            <a:ext cx="0" cy="176572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ตัวเชื่อมต่อ: หักมุม 9">
            <a:extLst>
              <a:ext uri="{FF2B5EF4-FFF2-40B4-BE49-F238E27FC236}">
                <a16:creationId xmlns:a16="http://schemas.microsoft.com/office/drawing/2014/main" id="{76CC3651-41D2-4D5C-A097-5EB26142142D}"/>
              </a:ext>
            </a:extLst>
          </p:cNvPr>
          <p:cNvCxnSpPr>
            <a:cxnSpLocks/>
          </p:cNvCxnSpPr>
          <p:nvPr/>
        </p:nvCxnSpPr>
        <p:spPr>
          <a:xfrm>
            <a:off x="5638186" y="3054145"/>
            <a:ext cx="504000" cy="468000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สี่เหลี่ยมผืนผ้า 139">
            <a:extLst>
              <a:ext uri="{FF2B5EF4-FFF2-40B4-BE49-F238E27FC236}">
                <a16:creationId xmlns:a16="http://schemas.microsoft.com/office/drawing/2014/main" id="{274E3D95-E853-4C94-821E-8AE5031A5A3F}"/>
              </a:ext>
            </a:extLst>
          </p:cNvPr>
          <p:cNvSpPr/>
          <p:nvPr/>
        </p:nvSpPr>
        <p:spPr>
          <a:xfrm>
            <a:off x="5510964" y="3001011"/>
            <a:ext cx="777504" cy="1306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ครบถ้วนถูกต้อง สมบูรณ์</a:t>
            </a:r>
          </a:p>
        </p:txBody>
      </p:sp>
      <p:sp>
        <p:nvSpPr>
          <p:cNvPr id="141" name="สี่เหลี่ยมผืนผ้า 140">
            <a:extLst>
              <a:ext uri="{FF2B5EF4-FFF2-40B4-BE49-F238E27FC236}">
                <a16:creationId xmlns:a16="http://schemas.microsoft.com/office/drawing/2014/main" id="{94063306-A2BE-4690-B261-AFEB2CB90D9F}"/>
              </a:ext>
            </a:extLst>
          </p:cNvPr>
          <p:cNvSpPr/>
          <p:nvPr/>
        </p:nvSpPr>
        <p:spPr>
          <a:xfrm>
            <a:off x="3441069" y="4722606"/>
            <a:ext cx="1270197" cy="375607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2" name="สี่เหลี่ยมผืนผ้า 141">
            <a:extLst>
              <a:ext uri="{FF2B5EF4-FFF2-40B4-BE49-F238E27FC236}">
                <a16:creationId xmlns:a16="http://schemas.microsoft.com/office/drawing/2014/main" id="{A5C1D361-59DD-4D4D-AC50-8AAD42A833AE}"/>
              </a:ext>
            </a:extLst>
          </p:cNvPr>
          <p:cNvSpPr/>
          <p:nvPr/>
        </p:nvSpPr>
        <p:spPr>
          <a:xfrm>
            <a:off x="3433813" y="4745208"/>
            <a:ext cx="1261712" cy="3402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แจ้งเตือนไปยัง</a:t>
            </a:r>
            <a:r>
              <a:rPr lang="en-US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Email</a:t>
            </a:r>
            <a:br>
              <a:rPr lang="en-US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ของผู้กู้ยืม และระบบยื่นคำขอกู้ยืม</a:t>
            </a:r>
          </a:p>
        </p:txBody>
      </p:sp>
      <p:cxnSp>
        <p:nvCxnSpPr>
          <p:cNvPr id="13" name="ตัวเชื่อมต่อ: หักมุม 12">
            <a:extLst>
              <a:ext uri="{FF2B5EF4-FFF2-40B4-BE49-F238E27FC236}">
                <a16:creationId xmlns:a16="http://schemas.microsoft.com/office/drawing/2014/main" id="{21612C70-E707-4D61-8186-FCF25721071C}"/>
              </a:ext>
            </a:extLst>
          </p:cNvPr>
          <p:cNvCxnSpPr>
            <a:cxnSpLocks/>
          </p:cNvCxnSpPr>
          <p:nvPr/>
        </p:nvCxnSpPr>
        <p:spPr>
          <a:xfrm rot="5400000">
            <a:off x="3540498" y="3547034"/>
            <a:ext cx="1669531" cy="686517"/>
          </a:xfrm>
          <a:prstGeom prst="bentConnector3">
            <a:avLst>
              <a:gd name="adj1" fmla="val 251"/>
            </a:avLst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สี่เหลี่ยมผืนผ้า 145">
            <a:extLst>
              <a:ext uri="{FF2B5EF4-FFF2-40B4-BE49-F238E27FC236}">
                <a16:creationId xmlns:a16="http://schemas.microsoft.com/office/drawing/2014/main" id="{623CAD1A-388D-4437-8DA3-1996CD7A146F}"/>
              </a:ext>
            </a:extLst>
          </p:cNvPr>
          <p:cNvSpPr/>
          <p:nvPr/>
        </p:nvSpPr>
        <p:spPr>
          <a:xfrm>
            <a:off x="4074831" y="2896671"/>
            <a:ext cx="777504" cy="3177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ไม่ครบถ้วนถูกต้อง สมบูรณ์</a:t>
            </a:r>
          </a:p>
        </p:txBody>
      </p:sp>
      <p:sp>
        <p:nvSpPr>
          <p:cNvPr id="149" name="สี่เหลี่ยมผืนผ้า: มุมมน 148">
            <a:extLst>
              <a:ext uri="{FF2B5EF4-FFF2-40B4-BE49-F238E27FC236}">
                <a16:creationId xmlns:a16="http://schemas.microsoft.com/office/drawing/2014/main" id="{0BB60D30-99C8-4E4B-8207-BF159958B52B}"/>
              </a:ext>
            </a:extLst>
          </p:cNvPr>
          <p:cNvSpPr/>
          <p:nvPr/>
        </p:nvSpPr>
        <p:spPr>
          <a:xfrm>
            <a:off x="5630172" y="4368317"/>
            <a:ext cx="1033116" cy="22962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 dirty="0"/>
          </a:p>
        </p:txBody>
      </p:sp>
      <p:sp>
        <p:nvSpPr>
          <p:cNvPr id="150" name="สี่เหลี่ยมผืนผ้า 149">
            <a:extLst>
              <a:ext uri="{FF2B5EF4-FFF2-40B4-BE49-F238E27FC236}">
                <a16:creationId xmlns:a16="http://schemas.microsoft.com/office/drawing/2014/main" id="{07075AA1-90E5-4446-A89E-3F5796D472B9}"/>
              </a:ext>
            </a:extLst>
          </p:cNvPr>
          <p:cNvSpPr/>
          <p:nvPr/>
        </p:nvSpPr>
        <p:spPr>
          <a:xfrm>
            <a:off x="5727862" y="4397551"/>
            <a:ext cx="799800" cy="206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จบการทำงาน</a:t>
            </a:r>
          </a:p>
        </p:txBody>
      </p:sp>
      <p:cxnSp>
        <p:nvCxnSpPr>
          <p:cNvPr id="19" name="ลูกศรเชื่อมต่อแบบตรง 18">
            <a:extLst>
              <a:ext uri="{FF2B5EF4-FFF2-40B4-BE49-F238E27FC236}">
                <a16:creationId xmlns:a16="http://schemas.microsoft.com/office/drawing/2014/main" id="{1397055F-EAEB-4BE9-B2EA-9292C4FB17BC}"/>
              </a:ext>
            </a:extLst>
          </p:cNvPr>
          <p:cNvCxnSpPr>
            <a:cxnSpLocks/>
            <a:endCxn id="149" idx="0"/>
          </p:cNvCxnSpPr>
          <p:nvPr/>
        </p:nvCxnSpPr>
        <p:spPr>
          <a:xfrm>
            <a:off x="6142186" y="3907610"/>
            <a:ext cx="4544" cy="460707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สี่เหลี่ยมผืนผ้า 151">
            <a:extLst>
              <a:ext uri="{FF2B5EF4-FFF2-40B4-BE49-F238E27FC236}">
                <a16:creationId xmlns:a16="http://schemas.microsoft.com/office/drawing/2014/main" id="{7C51DE77-C411-4834-8467-92766D908C09}"/>
              </a:ext>
            </a:extLst>
          </p:cNvPr>
          <p:cNvSpPr/>
          <p:nvPr/>
        </p:nvSpPr>
        <p:spPr>
          <a:xfrm>
            <a:off x="4258610" y="3977619"/>
            <a:ext cx="1109096" cy="30657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5" name="สี่เหลี่ยมผืนผ้า 154">
            <a:extLst>
              <a:ext uri="{FF2B5EF4-FFF2-40B4-BE49-F238E27FC236}">
                <a16:creationId xmlns:a16="http://schemas.microsoft.com/office/drawing/2014/main" id="{BAB61AA1-FCEF-44A9-8DAA-13880C99BD4A}"/>
              </a:ext>
            </a:extLst>
          </p:cNvPr>
          <p:cNvSpPr/>
          <p:nvPr/>
        </p:nvSpPr>
        <p:spPr>
          <a:xfrm>
            <a:off x="4228419" y="4032518"/>
            <a:ext cx="1124679" cy="2173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ระบบแจ้งเตือน ไปยังระบบอื่นๆ </a:t>
            </a:r>
          </a:p>
          <a:p>
            <a:pPr algn="ctr"/>
            <a:r>
              <a:rPr lang="th-TH" sz="8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ที่เกี่ยวข้อง</a:t>
            </a:r>
          </a:p>
        </p:txBody>
      </p:sp>
      <p:cxnSp>
        <p:nvCxnSpPr>
          <p:cNvPr id="22" name="ลูกศรเชื่อมต่อแบบตรง 21">
            <a:extLst>
              <a:ext uri="{FF2B5EF4-FFF2-40B4-BE49-F238E27FC236}">
                <a16:creationId xmlns:a16="http://schemas.microsoft.com/office/drawing/2014/main" id="{8FD8A94A-420F-4B4F-8A1D-F211BCD3C516}"/>
              </a:ext>
            </a:extLst>
          </p:cNvPr>
          <p:cNvCxnSpPr>
            <a:cxnSpLocks/>
            <a:endCxn id="152" idx="3"/>
          </p:cNvCxnSpPr>
          <p:nvPr/>
        </p:nvCxnSpPr>
        <p:spPr>
          <a:xfrm flipH="1">
            <a:off x="5367706" y="4116800"/>
            <a:ext cx="774480" cy="0"/>
          </a:xfrm>
          <a:prstGeom prst="straightConnector1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สี่เหลี่ยมผืนผ้า: มุมมน 155">
            <a:extLst>
              <a:ext uri="{FF2B5EF4-FFF2-40B4-BE49-F238E27FC236}">
                <a16:creationId xmlns:a16="http://schemas.microsoft.com/office/drawing/2014/main" id="{56FF74CA-5475-4309-9B81-71412F99792D}"/>
              </a:ext>
            </a:extLst>
          </p:cNvPr>
          <p:cNvSpPr/>
          <p:nvPr/>
        </p:nvSpPr>
        <p:spPr>
          <a:xfrm>
            <a:off x="8550595" y="644698"/>
            <a:ext cx="1008000" cy="22962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 dirty="0"/>
          </a:p>
        </p:txBody>
      </p:sp>
      <p:sp>
        <p:nvSpPr>
          <p:cNvPr id="161" name="สี่เหลี่ยมผืนผ้า 160">
            <a:extLst>
              <a:ext uri="{FF2B5EF4-FFF2-40B4-BE49-F238E27FC236}">
                <a16:creationId xmlns:a16="http://schemas.microsoft.com/office/drawing/2014/main" id="{2080B73B-15B0-413C-BB37-EE79D352C435}"/>
              </a:ext>
            </a:extLst>
          </p:cNvPr>
          <p:cNvSpPr/>
          <p:nvPr/>
        </p:nvSpPr>
        <p:spPr>
          <a:xfrm>
            <a:off x="8657998" y="662892"/>
            <a:ext cx="799800" cy="206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</a:t>
            </a:r>
          </a:p>
        </p:txBody>
      </p:sp>
      <p:sp>
        <p:nvSpPr>
          <p:cNvPr id="167" name="สี่เหลี่ยมผืนผ้า 166">
            <a:extLst>
              <a:ext uri="{FF2B5EF4-FFF2-40B4-BE49-F238E27FC236}">
                <a16:creationId xmlns:a16="http://schemas.microsoft.com/office/drawing/2014/main" id="{A0D6AF6B-1F79-4D14-9BB0-E3BBA43FF60D}"/>
              </a:ext>
            </a:extLst>
          </p:cNvPr>
          <p:cNvSpPr/>
          <p:nvPr/>
        </p:nvSpPr>
        <p:spPr>
          <a:xfrm>
            <a:off x="8370566" y="1032293"/>
            <a:ext cx="1368058" cy="3960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8" name="สี่เหลี่ยมผืนผ้า 167">
            <a:extLst>
              <a:ext uri="{FF2B5EF4-FFF2-40B4-BE49-F238E27FC236}">
                <a16:creationId xmlns:a16="http://schemas.microsoft.com/office/drawing/2014/main" id="{D33A4968-1967-434C-8D53-131228C2C7CE}"/>
              </a:ext>
            </a:extLst>
          </p:cNvPr>
          <p:cNvSpPr/>
          <p:nvPr/>
        </p:nvSpPr>
        <p:spPr>
          <a:xfrm>
            <a:off x="8683066" y="1071965"/>
            <a:ext cx="743056" cy="2627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เข้าสู่ระบบ</a:t>
            </a:r>
          </a:p>
        </p:txBody>
      </p:sp>
      <p:cxnSp>
        <p:nvCxnSpPr>
          <p:cNvPr id="169" name="ลูกศรเชื่อมต่อแบบตรง 168">
            <a:extLst>
              <a:ext uri="{FF2B5EF4-FFF2-40B4-BE49-F238E27FC236}">
                <a16:creationId xmlns:a16="http://schemas.microsoft.com/office/drawing/2014/main" id="{902250A2-6BD2-424C-B747-2E9064A215C0}"/>
              </a:ext>
            </a:extLst>
          </p:cNvPr>
          <p:cNvCxnSpPr>
            <a:cxnSpLocks/>
            <a:stCxn id="156" idx="2"/>
            <a:endCxn id="167" idx="0"/>
          </p:cNvCxnSpPr>
          <p:nvPr/>
        </p:nvCxnSpPr>
        <p:spPr>
          <a:xfrm>
            <a:off x="9054595" y="874318"/>
            <a:ext cx="0" cy="157975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ลูกศรเชื่อมต่อแบบตรง 169">
            <a:extLst>
              <a:ext uri="{FF2B5EF4-FFF2-40B4-BE49-F238E27FC236}">
                <a16:creationId xmlns:a16="http://schemas.microsoft.com/office/drawing/2014/main" id="{4F336BC3-C17A-4561-94A4-17DC091DC190}"/>
              </a:ext>
            </a:extLst>
          </p:cNvPr>
          <p:cNvCxnSpPr>
            <a:cxnSpLocks/>
            <a:stCxn id="167" idx="2"/>
          </p:cNvCxnSpPr>
          <p:nvPr/>
        </p:nvCxnSpPr>
        <p:spPr>
          <a:xfrm>
            <a:off x="9054595" y="1428293"/>
            <a:ext cx="0" cy="176572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สี่เหลี่ยมผืนผ้า 170">
            <a:extLst>
              <a:ext uri="{FF2B5EF4-FFF2-40B4-BE49-F238E27FC236}">
                <a16:creationId xmlns:a16="http://schemas.microsoft.com/office/drawing/2014/main" id="{9B1F60DB-FF35-46A6-A572-E72E1E7B7E2E}"/>
              </a:ext>
            </a:extLst>
          </p:cNvPr>
          <p:cNvSpPr/>
          <p:nvPr/>
        </p:nvSpPr>
        <p:spPr>
          <a:xfrm>
            <a:off x="8349923" y="2197469"/>
            <a:ext cx="1368058" cy="375607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3" name="สี่เหลี่ยมผืนผ้า 172">
            <a:extLst>
              <a:ext uri="{FF2B5EF4-FFF2-40B4-BE49-F238E27FC236}">
                <a16:creationId xmlns:a16="http://schemas.microsoft.com/office/drawing/2014/main" id="{66E6FBC7-C2D0-4489-9678-EFB8DF6B4441}"/>
              </a:ext>
            </a:extLst>
          </p:cNvPr>
          <p:cNvSpPr/>
          <p:nvPr/>
        </p:nvSpPr>
        <p:spPr>
          <a:xfrm>
            <a:off x="8523747" y="2274515"/>
            <a:ext cx="1059441" cy="2049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เรียกดูเอกสารประกอบ</a:t>
            </a:r>
            <a:b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ของผู้กู้ยืม</a:t>
            </a:r>
          </a:p>
        </p:txBody>
      </p:sp>
      <p:sp>
        <p:nvSpPr>
          <p:cNvPr id="175" name="สี่เหลี่ยมผืนผ้า 174">
            <a:extLst>
              <a:ext uri="{FF2B5EF4-FFF2-40B4-BE49-F238E27FC236}">
                <a16:creationId xmlns:a16="http://schemas.microsoft.com/office/drawing/2014/main" id="{10AAFEDB-9967-4F42-9DDD-B37AB8D41625}"/>
              </a:ext>
            </a:extLst>
          </p:cNvPr>
          <p:cNvSpPr/>
          <p:nvPr/>
        </p:nvSpPr>
        <p:spPr>
          <a:xfrm>
            <a:off x="9338097" y="3532003"/>
            <a:ext cx="1368058" cy="375607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6" name="สี่เหลี่ยมผืนผ้า 175">
            <a:extLst>
              <a:ext uri="{FF2B5EF4-FFF2-40B4-BE49-F238E27FC236}">
                <a16:creationId xmlns:a16="http://schemas.microsoft.com/office/drawing/2014/main" id="{849D815D-2721-42CF-B983-039B24003597}"/>
              </a:ext>
            </a:extLst>
          </p:cNvPr>
          <p:cNvSpPr/>
          <p:nvPr/>
        </p:nvSpPr>
        <p:spPr>
          <a:xfrm>
            <a:off x="9554472" y="3549706"/>
            <a:ext cx="935308" cy="3402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บันทึกผลการตรวจสอบเอกสารหลักฐาน/ความเห็น ผ่านระบบ</a:t>
            </a:r>
          </a:p>
        </p:txBody>
      </p:sp>
      <p:sp>
        <p:nvSpPr>
          <p:cNvPr id="177" name="แผนผังลําดับงาน: การตัดสินใจ 176">
            <a:extLst>
              <a:ext uri="{FF2B5EF4-FFF2-40B4-BE49-F238E27FC236}">
                <a16:creationId xmlns:a16="http://schemas.microsoft.com/office/drawing/2014/main" id="{391B0451-D9CE-4853-9F09-55F6884A0C28}"/>
              </a:ext>
            </a:extLst>
          </p:cNvPr>
          <p:cNvSpPr/>
          <p:nvPr/>
        </p:nvSpPr>
        <p:spPr>
          <a:xfrm>
            <a:off x="8605052" y="2749648"/>
            <a:ext cx="913075" cy="611760"/>
          </a:xfrm>
          <a:prstGeom prst="flowChartDecision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/>
          </a:p>
        </p:txBody>
      </p:sp>
      <p:sp>
        <p:nvSpPr>
          <p:cNvPr id="178" name="สี่เหลี่ยมผืนผ้า 177">
            <a:extLst>
              <a:ext uri="{FF2B5EF4-FFF2-40B4-BE49-F238E27FC236}">
                <a16:creationId xmlns:a16="http://schemas.microsoft.com/office/drawing/2014/main" id="{21CAD8E1-EC7E-42D2-9532-8AA386394A1C}"/>
              </a:ext>
            </a:extLst>
          </p:cNvPr>
          <p:cNvSpPr/>
          <p:nvPr/>
        </p:nvSpPr>
        <p:spPr>
          <a:xfrm>
            <a:off x="8720624" y="2905177"/>
            <a:ext cx="681930" cy="322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ตรวจสอบเอกสารหลักฐาน</a:t>
            </a:r>
          </a:p>
        </p:txBody>
      </p:sp>
      <p:cxnSp>
        <p:nvCxnSpPr>
          <p:cNvPr id="181" name="ลูกศรเชื่อมต่อแบบตรง 180">
            <a:extLst>
              <a:ext uri="{FF2B5EF4-FFF2-40B4-BE49-F238E27FC236}">
                <a16:creationId xmlns:a16="http://schemas.microsoft.com/office/drawing/2014/main" id="{364DC37E-D849-4D0D-904A-F6D7B8647D65}"/>
              </a:ext>
            </a:extLst>
          </p:cNvPr>
          <p:cNvCxnSpPr>
            <a:cxnSpLocks/>
          </p:cNvCxnSpPr>
          <p:nvPr/>
        </p:nvCxnSpPr>
        <p:spPr>
          <a:xfrm>
            <a:off x="9061590" y="2573076"/>
            <a:ext cx="0" cy="176572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ตัวเชื่อมต่อ: หักมุม 181">
            <a:extLst>
              <a:ext uri="{FF2B5EF4-FFF2-40B4-BE49-F238E27FC236}">
                <a16:creationId xmlns:a16="http://schemas.microsoft.com/office/drawing/2014/main" id="{147CA76C-5D51-4CBD-B1B7-18EFDE3454E3}"/>
              </a:ext>
            </a:extLst>
          </p:cNvPr>
          <p:cNvCxnSpPr>
            <a:cxnSpLocks/>
          </p:cNvCxnSpPr>
          <p:nvPr/>
        </p:nvCxnSpPr>
        <p:spPr>
          <a:xfrm>
            <a:off x="9518126" y="3054145"/>
            <a:ext cx="504000" cy="468000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สี่เหลี่ยมผืนผ้า 182">
            <a:extLst>
              <a:ext uri="{FF2B5EF4-FFF2-40B4-BE49-F238E27FC236}">
                <a16:creationId xmlns:a16="http://schemas.microsoft.com/office/drawing/2014/main" id="{397F7660-BA1F-4D24-9952-4666F1A12346}"/>
              </a:ext>
            </a:extLst>
          </p:cNvPr>
          <p:cNvSpPr/>
          <p:nvPr/>
        </p:nvSpPr>
        <p:spPr>
          <a:xfrm>
            <a:off x="9390904" y="3001011"/>
            <a:ext cx="777504" cy="1306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ครบถ้วนถูกต้อง สมบูรณ์</a:t>
            </a:r>
          </a:p>
        </p:txBody>
      </p:sp>
      <p:sp>
        <p:nvSpPr>
          <p:cNvPr id="184" name="สี่เหลี่ยมผืนผ้า 183">
            <a:extLst>
              <a:ext uri="{FF2B5EF4-FFF2-40B4-BE49-F238E27FC236}">
                <a16:creationId xmlns:a16="http://schemas.microsoft.com/office/drawing/2014/main" id="{F378EE46-8E3D-48A1-A041-199584739B6A}"/>
              </a:ext>
            </a:extLst>
          </p:cNvPr>
          <p:cNvSpPr/>
          <p:nvPr/>
        </p:nvSpPr>
        <p:spPr>
          <a:xfrm>
            <a:off x="8317572" y="3684671"/>
            <a:ext cx="841387" cy="375607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5" name="สี่เหลี่ยมผืนผ้า 184">
            <a:extLst>
              <a:ext uri="{FF2B5EF4-FFF2-40B4-BE49-F238E27FC236}">
                <a16:creationId xmlns:a16="http://schemas.microsoft.com/office/drawing/2014/main" id="{0C23C850-2518-424E-A8BA-D340DFE5C710}"/>
              </a:ext>
            </a:extLst>
          </p:cNvPr>
          <p:cNvSpPr/>
          <p:nvPr/>
        </p:nvSpPr>
        <p:spPr>
          <a:xfrm>
            <a:off x="8301737" y="3719805"/>
            <a:ext cx="899985" cy="3402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แจ้งเตือนไปยัง</a:t>
            </a:r>
            <a:r>
              <a:rPr lang="en-US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Email</a:t>
            </a:r>
            <a:br>
              <a:rPr lang="en-US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ของผู้กู้ยืม </a:t>
            </a:r>
          </a:p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และระบบยื่นคำขอกู้ยืม</a:t>
            </a:r>
          </a:p>
        </p:txBody>
      </p:sp>
      <p:cxnSp>
        <p:nvCxnSpPr>
          <p:cNvPr id="186" name="ตัวเชื่อมต่อ: หักมุม 185">
            <a:extLst>
              <a:ext uri="{FF2B5EF4-FFF2-40B4-BE49-F238E27FC236}">
                <a16:creationId xmlns:a16="http://schemas.microsoft.com/office/drawing/2014/main" id="{1153A78E-A0AE-4B96-82E7-86333608F7FB}"/>
              </a:ext>
            </a:extLst>
          </p:cNvPr>
          <p:cNvCxnSpPr>
            <a:cxnSpLocks/>
          </p:cNvCxnSpPr>
          <p:nvPr/>
        </p:nvCxnSpPr>
        <p:spPr>
          <a:xfrm rot="10800000" flipV="1">
            <a:off x="7745459" y="3048905"/>
            <a:ext cx="864000" cy="494176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สี่เหลี่ยมผืนผ้า 186">
            <a:extLst>
              <a:ext uri="{FF2B5EF4-FFF2-40B4-BE49-F238E27FC236}">
                <a16:creationId xmlns:a16="http://schemas.microsoft.com/office/drawing/2014/main" id="{A4717A91-B90E-4CC6-8889-F0F4783133DE}"/>
              </a:ext>
            </a:extLst>
          </p:cNvPr>
          <p:cNvSpPr/>
          <p:nvPr/>
        </p:nvSpPr>
        <p:spPr>
          <a:xfrm>
            <a:off x="7971593" y="2896671"/>
            <a:ext cx="777504" cy="3177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ไม่ครบถ้วนถูกต้อง สมบูรณ์</a:t>
            </a:r>
          </a:p>
        </p:txBody>
      </p:sp>
      <p:sp>
        <p:nvSpPr>
          <p:cNvPr id="188" name="สี่เหลี่ยมผืนผ้า: มุมมน 187">
            <a:extLst>
              <a:ext uri="{FF2B5EF4-FFF2-40B4-BE49-F238E27FC236}">
                <a16:creationId xmlns:a16="http://schemas.microsoft.com/office/drawing/2014/main" id="{536191D5-E671-4FBB-A97A-16541D6F29AD}"/>
              </a:ext>
            </a:extLst>
          </p:cNvPr>
          <p:cNvSpPr/>
          <p:nvPr/>
        </p:nvSpPr>
        <p:spPr>
          <a:xfrm>
            <a:off x="9481592" y="4742188"/>
            <a:ext cx="1033116" cy="22962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 dirty="0"/>
          </a:p>
        </p:txBody>
      </p:sp>
      <p:sp>
        <p:nvSpPr>
          <p:cNvPr id="189" name="สี่เหลี่ยมผืนผ้า 188">
            <a:extLst>
              <a:ext uri="{FF2B5EF4-FFF2-40B4-BE49-F238E27FC236}">
                <a16:creationId xmlns:a16="http://schemas.microsoft.com/office/drawing/2014/main" id="{5A3844CE-A8B9-4596-A02F-6A18B21A51F8}"/>
              </a:ext>
            </a:extLst>
          </p:cNvPr>
          <p:cNvSpPr/>
          <p:nvPr/>
        </p:nvSpPr>
        <p:spPr>
          <a:xfrm>
            <a:off x="9609002" y="4765138"/>
            <a:ext cx="880778" cy="206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ส่งต่อให้หัวหน้ากลุ่มงาน</a:t>
            </a:r>
          </a:p>
        </p:txBody>
      </p:sp>
      <p:cxnSp>
        <p:nvCxnSpPr>
          <p:cNvPr id="190" name="ลูกศรเชื่อมต่อแบบตรง 189">
            <a:extLst>
              <a:ext uri="{FF2B5EF4-FFF2-40B4-BE49-F238E27FC236}">
                <a16:creationId xmlns:a16="http://schemas.microsoft.com/office/drawing/2014/main" id="{374A9993-620F-411F-BDD4-30AFA86F6EA0}"/>
              </a:ext>
            </a:extLst>
          </p:cNvPr>
          <p:cNvCxnSpPr>
            <a:cxnSpLocks/>
          </p:cNvCxnSpPr>
          <p:nvPr/>
        </p:nvCxnSpPr>
        <p:spPr>
          <a:xfrm>
            <a:off x="10022126" y="3907610"/>
            <a:ext cx="0" cy="324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สี่เหลี่ยมผืนผ้า 190">
            <a:extLst>
              <a:ext uri="{FF2B5EF4-FFF2-40B4-BE49-F238E27FC236}">
                <a16:creationId xmlns:a16="http://schemas.microsoft.com/office/drawing/2014/main" id="{2D98ED81-8A4E-4E90-B019-66A840B095CD}"/>
              </a:ext>
            </a:extLst>
          </p:cNvPr>
          <p:cNvSpPr/>
          <p:nvPr/>
        </p:nvSpPr>
        <p:spPr>
          <a:xfrm>
            <a:off x="10846117" y="3895901"/>
            <a:ext cx="1266699" cy="30657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2" name="สี่เหลี่ยมผืนผ้า 191">
            <a:extLst>
              <a:ext uri="{FF2B5EF4-FFF2-40B4-BE49-F238E27FC236}">
                <a16:creationId xmlns:a16="http://schemas.microsoft.com/office/drawing/2014/main" id="{4E89F78A-DC04-4449-9ECF-62C3235F0FB3}"/>
              </a:ext>
            </a:extLst>
          </p:cNvPr>
          <p:cNvSpPr/>
          <p:nvPr/>
        </p:nvSpPr>
        <p:spPr>
          <a:xfrm>
            <a:off x="10933588" y="3960938"/>
            <a:ext cx="1124679" cy="2173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ระบบแจ้งเตือน ไปยังระบบอื่นๆ </a:t>
            </a:r>
          </a:p>
          <a:p>
            <a:pPr algn="ctr"/>
            <a:r>
              <a:rPr lang="th-TH" sz="8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ที่เกี่ยวข้อง</a:t>
            </a:r>
          </a:p>
        </p:txBody>
      </p:sp>
      <p:cxnSp>
        <p:nvCxnSpPr>
          <p:cNvPr id="193" name="ลูกศรเชื่อมต่อแบบตรง 192">
            <a:extLst>
              <a:ext uri="{FF2B5EF4-FFF2-40B4-BE49-F238E27FC236}">
                <a16:creationId xmlns:a16="http://schemas.microsoft.com/office/drawing/2014/main" id="{7FF80173-C178-4F2A-9BA9-6DDF5DFB4B6F}"/>
              </a:ext>
            </a:extLst>
          </p:cNvPr>
          <p:cNvCxnSpPr>
            <a:cxnSpLocks/>
          </p:cNvCxnSpPr>
          <p:nvPr/>
        </p:nvCxnSpPr>
        <p:spPr>
          <a:xfrm>
            <a:off x="10029763" y="4048025"/>
            <a:ext cx="792000" cy="0"/>
          </a:xfrm>
          <a:prstGeom prst="straightConnector1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ตัวเชื่อมต่อตรง 193">
            <a:extLst>
              <a:ext uri="{FF2B5EF4-FFF2-40B4-BE49-F238E27FC236}">
                <a16:creationId xmlns:a16="http://schemas.microsoft.com/office/drawing/2014/main" id="{4CA23116-B4D3-498B-AE8E-86E8A7C279BC}"/>
              </a:ext>
            </a:extLst>
          </p:cNvPr>
          <p:cNvCxnSpPr/>
          <p:nvPr/>
        </p:nvCxnSpPr>
        <p:spPr>
          <a:xfrm>
            <a:off x="7066918" y="-480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วงรี 194">
            <a:extLst>
              <a:ext uri="{FF2B5EF4-FFF2-40B4-BE49-F238E27FC236}">
                <a16:creationId xmlns:a16="http://schemas.microsoft.com/office/drawing/2014/main" id="{728E3859-AAA5-4221-9A56-2BDC9939031D}"/>
              </a:ext>
            </a:extLst>
          </p:cNvPr>
          <p:cNvSpPr/>
          <p:nvPr/>
        </p:nvSpPr>
        <p:spPr>
          <a:xfrm>
            <a:off x="7238560" y="219538"/>
            <a:ext cx="329662" cy="3296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</a:p>
        </p:txBody>
      </p:sp>
      <p:sp>
        <p:nvSpPr>
          <p:cNvPr id="196" name="สี่เหลี่ยมผืนผ้า 195">
            <a:extLst>
              <a:ext uri="{FF2B5EF4-FFF2-40B4-BE49-F238E27FC236}">
                <a16:creationId xmlns:a16="http://schemas.microsoft.com/office/drawing/2014/main" id="{F67D52B2-9F19-4765-913A-A3201E7F14EE}"/>
              </a:ext>
            </a:extLst>
          </p:cNvPr>
          <p:cNvSpPr/>
          <p:nvPr/>
        </p:nvSpPr>
        <p:spPr>
          <a:xfrm>
            <a:off x="7444465" y="151160"/>
            <a:ext cx="2719587" cy="398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การตรวจสอบเอกสารของเจ้าหน้าที่สำนักงาน </a:t>
            </a:r>
            <a:r>
              <a:rPr lang="th-TH" sz="120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ก.ค.ศ</a:t>
            </a:r>
            <a:r>
              <a:rPr lang="th-TH" sz="1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</a:p>
        </p:txBody>
      </p:sp>
      <p:sp>
        <p:nvSpPr>
          <p:cNvPr id="200" name="สี่เหลี่ยมผืนผ้า 199">
            <a:extLst>
              <a:ext uri="{FF2B5EF4-FFF2-40B4-BE49-F238E27FC236}">
                <a16:creationId xmlns:a16="http://schemas.microsoft.com/office/drawing/2014/main" id="{3C5AE60E-7BB7-492F-9099-8347ECBFC24B}"/>
              </a:ext>
            </a:extLst>
          </p:cNvPr>
          <p:cNvSpPr/>
          <p:nvPr/>
        </p:nvSpPr>
        <p:spPr>
          <a:xfrm>
            <a:off x="9375554" y="4241123"/>
            <a:ext cx="1266699" cy="30657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01" name="สี่เหลี่ยมผืนผ้า 200">
            <a:extLst>
              <a:ext uri="{FF2B5EF4-FFF2-40B4-BE49-F238E27FC236}">
                <a16:creationId xmlns:a16="http://schemas.microsoft.com/office/drawing/2014/main" id="{C60C5B97-DE10-4095-AFE6-81F510870782}"/>
              </a:ext>
            </a:extLst>
          </p:cNvPr>
          <p:cNvSpPr/>
          <p:nvPr/>
        </p:nvSpPr>
        <p:spPr>
          <a:xfrm>
            <a:off x="9446563" y="4285736"/>
            <a:ext cx="1124679" cy="2173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ดาวโหลด/พิมพ์เอกสาร</a:t>
            </a:r>
          </a:p>
        </p:txBody>
      </p:sp>
      <p:cxnSp>
        <p:nvCxnSpPr>
          <p:cNvPr id="202" name="ลูกศรเชื่อมต่อแบบตรง 201">
            <a:extLst>
              <a:ext uri="{FF2B5EF4-FFF2-40B4-BE49-F238E27FC236}">
                <a16:creationId xmlns:a16="http://schemas.microsoft.com/office/drawing/2014/main" id="{9DAD3510-DEB7-4F59-89C2-C6062F7AF881}"/>
              </a:ext>
            </a:extLst>
          </p:cNvPr>
          <p:cNvCxnSpPr>
            <a:cxnSpLocks/>
          </p:cNvCxnSpPr>
          <p:nvPr/>
        </p:nvCxnSpPr>
        <p:spPr>
          <a:xfrm>
            <a:off x="10022698" y="4543088"/>
            <a:ext cx="0" cy="180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สี่เหลี่ยมผืนผ้า 90">
            <a:extLst>
              <a:ext uri="{FF2B5EF4-FFF2-40B4-BE49-F238E27FC236}">
                <a16:creationId xmlns:a16="http://schemas.microsoft.com/office/drawing/2014/main" id="{61FDEC04-FD53-41DD-A763-88A44E9D2C8C}"/>
              </a:ext>
            </a:extLst>
          </p:cNvPr>
          <p:cNvSpPr/>
          <p:nvPr/>
        </p:nvSpPr>
        <p:spPr>
          <a:xfrm>
            <a:off x="7142944" y="1343159"/>
            <a:ext cx="1086674" cy="30657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92" name="ลูกศรเชื่อมต่อแบบตรง 91">
            <a:extLst>
              <a:ext uri="{FF2B5EF4-FFF2-40B4-BE49-F238E27FC236}">
                <a16:creationId xmlns:a16="http://schemas.microsoft.com/office/drawing/2014/main" id="{5934895E-57D0-4F81-8D4C-7A9CC0ECC170}"/>
              </a:ext>
            </a:extLst>
          </p:cNvPr>
          <p:cNvCxnSpPr>
            <a:cxnSpLocks/>
          </p:cNvCxnSpPr>
          <p:nvPr/>
        </p:nvCxnSpPr>
        <p:spPr>
          <a:xfrm>
            <a:off x="8229618" y="1496953"/>
            <a:ext cx="792000" cy="0"/>
          </a:xfrm>
          <a:prstGeom prst="straightConnector1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สี่เหลี่ยมผืนผ้า 92">
            <a:extLst>
              <a:ext uri="{FF2B5EF4-FFF2-40B4-BE49-F238E27FC236}">
                <a16:creationId xmlns:a16="http://schemas.microsoft.com/office/drawing/2014/main" id="{FA129E85-92E8-4666-BB3D-C8706C46058E}"/>
              </a:ext>
            </a:extLst>
          </p:cNvPr>
          <p:cNvSpPr/>
          <p:nvPr/>
        </p:nvSpPr>
        <p:spPr>
          <a:xfrm>
            <a:off x="7203862" y="1392615"/>
            <a:ext cx="964838" cy="2173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ระบบแจ้งเตือน มีผู้ยื่นคำข้อกู้ยืม(รายใหม่)</a:t>
            </a:r>
          </a:p>
        </p:txBody>
      </p:sp>
      <p:sp>
        <p:nvSpPr>
          <p:cNvPr id="94" name="สี่เหลี่ยมผืนผ้า 93">
            <a:extLst>
              <a:ext uri="{FF2B5EF4-FFF2-40B4-BE49-F238E27FC236}">
                <a16:creationId xmlns:a16="http://schemas.microsoft.com/office/drawing/2014/main" id="{B3EA2D99-4B5D-405D-BD54-1BAF4C948914}"/>
              </a:ext>
            </a:extLst>
          </p:cNvPr>
          <p:cNvSpPr/>
          <p:nvPr/>
        </p:nvSpPr>
        <p:spPr>
          <a:xfrm>
            <a:off x="8370823" y="1608607"/>
            <a:ext cx="1368058" cy="3960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95" name="ลูกศรเชื่อมต่อแบบตรง 94">
            <a:extLst>
              <a:ext uri="{FF2B5EF4-FFF2-40B4-BE49-F238E27FC236}">
                <a16:creationId xmlns:a16="http://schemas.microsoft.com/office/drawing/2014/main" id="{2FDED58E-5056-4F94-AF04-F850EE5465BC}"/>
              </a:ext>
            </a:extLst>
          </p:cNvPr>
          <p:cNvCxnSpPr>
            <a:cxnSpLocks/>
            <a:stCxn id="94" idx="2"/>
          </p:cNvCxnSpPr>
          <p:nvPr/>
        </p:nvCxnSpPr>
        <p:spPr>
          <a:xfrm>
            <a:off x="9054852" y="2004607"/>
            <a:ext cx="0" cy="176572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สี่เหลี่ยมผืนผ้า 95">
            <a:extLst>
              <a:ext uri="{FF2B5EF4-FFF2-40B4-BE49-F238E27FC236}">
                <a16:creationId xmlns:a16="http://schemas.microsoft.com/office/drawing/2014/main" id="{BD995DA0-8E7F-4945-B44A-D9CFFEA2E3F4}"/>
              </a:ext>
            </a:extLst>
          </p:cNvPr>
          <p:cNvSpPr/>
          <p:nvPr/>
        </p:nvSpPr>
        <p:spPr>
          <a:xfrm>
            <a:off x="8378265" y="1625892"/>
            <a:ext cx="1360359" cy="377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แสดงรายชื่อผู้กู้ยืม</a:t>
            </a:r>
            <a:b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ตามส่วนราชการ / เขตพื้นที่การศึกษา ตามเจ้าหน้าที่ผู้รับผิดชอบ</a:t>
            </a:r>
          </a:p>
        </p:txBody>
      </p:sp>
      <p:cxnSp>
        <p:nvCxnSpPr>
          <p:cNvPr id="97" name="ลูกศรเชื่อมต่อแบบตรง 96">
            <a:extLst>
              <a:ext uri="{FF2B5EF4-FFF2-40B4-BE49-F238E27FC236}">
                <a16:creationId xmlns:a16="http://schemas.microsoft.com/office/drawing/2014/main" id="{2EC715FF-055C-487D-B12E-927674E6DF15}"/>
              </a:ext>
            </a:extLst>
          </p:cNvPr>
          <p:cNvCxnSpPr>
            <a:cxnSpLocks/>
          </p:cNvCxnSpPr>
          <p:nvPr/>
        </p:nvCxnSpPr>
        <p:spPr>
          <a:xfrm>
            <a:off x="5201164" y="1447075"/>
            <a:ext cx="0" cy="176572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สี่เหลี่ยมผืนผ้า 97">
            <a:extLst>
              <a:ext uri="{FF2B5EF4-FFF2-40B4-BE49-F238E27FC236}">
                <a16:creationId xmlns:a16="http://schemas.microsoft.com/office/drawing/2014/main" id="{6E74555D-8286-4265-AFAF-FB9D2B28A63C}"/>
              </a:ext>
            </a:extLst>
          </p:cNvPr>
          <p:cNvSpPr/>
          <p:nvPr/>
        </p:nvSpPr>
        <p:spPr>
          <a:xfrm>
            <a:off x="3391448" y="1369759"/>
            <a:ext cx="994144" cy="30657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99" name="ลูกศรเชื่อมต่อแบบตรง 98">
            <a:extLst>
              <a:ext uri="{FF2B5EF4-FFF2-40B4-BE49-F238E27FC236}">
                <a16:creationId xmlns:a16="http://schemas.microsoft.com/office/drawing/2014/main" id="{3534A40B-5407-48D2-8032-8D3AEFFEC079}"/>
              </a:ext>
            </a:extLst>
          </p:cNvPr>
          <p:cNvCxnSpPr>
            <a:cxnSpLocks/>
          </p:cNvCxnSpPr>
          <p:nvPr/>
        </p:nvCxnSpPr>
        <p:spPr>
          <a:xfrm>
            <a:off x="4408807" y="1487412"/>
            <a:ext cx="772842" cy="0"/>
          </a:xfrm>
          <a:prstGeom prst="straightConnector1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สี่เหลี่ยมผืนผ้า 99">
            <a:extLst>
              <a:ext uri="{FF2B5EF4-FFF2-40B4-BE49-F238E27FC236}">
                <a16:creationId xmlns:a16="http://schemas.microsoft.com/office/drawing/2014/main" id="{50823CEF-4EA8-4169-A715-890DFECE8685}"/>
              </a:ext>
            </a:extLst>
          </p:cNvPr>
          <p:cNvSpPr/>
          <p:nvPr/>
        </p:nvSpPr>
        <p:spPr>
          <a:xfrm>
            <a:off x="3356239" y="1426606"/>
            <a:ext cx="1124679" cy="2173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ระบบแจ้งเตือน มีผู้ยื่นคำข้อกู้ยืม(รายใหม่)</a:t>
            </a:r>
          </a:p>
        </p:txBody>
      </p:sp>
      <p:sp>
        <p:nvSpPr>
          <p:cNvPr id="101" name="สี่เหลี่ยมผืนผ้า 100">
            <a:extLst>
              <a:ext uri="{FF2B5EF4-FFF2-40B4-BE49-F238E27FC236}">
                <a16:creationId xmlns:a16="http://schemas.microsoft.com/office/drawing/2014/main" id="{33B239A5-0408-46C5-819B-817B1E7DA75B}"/>
              </a:ext>
            </a:extLst>
          </p:cNvPr>
          <p:cNvSpPr/>
          <p:nvPr/>
        </p:nvSpPr>
        <p:spPr>
          <a:xfrm>
            <a:off x="4517136" y="1623647"/>
            <a:ext cx="1368058" cy="3960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103" name="ลูกศรเชื่อมต่อแบบตรง 102">
            <a:extLst>
              <a:ext uri="{FF2B5EF4-FFF2-40B4-BE49-F238E27FC236}">
                <a16:creationId xmlns:a16="http://schemas.microsoft.com/office/drawing/2014/main" id="{E84AF041-AE95-4345-9032-A0C2ADBEC3A8}"/>
              </a:ext>
            </a:extLst>
          </p:cNvPr>
          <p:cNvCxnSpPr>
            <a:cxnSpLocks/>
            <a:stCxn id="101" idx="2"/>
          </p:cNvCxnSpPr>
          <p:nvPr/>
        </p:nvCxnSpPr>
        <p:spPr>
          <a:xfrm>
            <a:off x="5201165" y="2019647"/>
            <a:ext cx="0" cy="176572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สี่เหลี่ยมผืนผ้า 106">
            <a:extLst>
              <a:ext uri="{FF2B5EF4-FFF2-40B4-BE49-F238E27FC236}">
                <a16:creationId xmlns:a16="http://schemas.microsoft.com/office/drawing/2014/main" id="{CEDFB2CA-5EF7-4245-AB98-34BE06AAFE88}"/>
              </a:ext>
            </a:extLst>
          </p:cNvPr>
          <p:cNvSpPr/>
          <p:nvPr/>
        </p:nvSpPr>
        <p:spPr>
          <a:xfrm>
            <a:off x="4481175" y="1649423"/>
            <a:ext cx="1360359" cy="377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แสดงรายชื่อผู้กู้ยืม</a:t>
            </a:r>
            <a:b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ตามส่วนราชการ / เขตพื้นที่การศึกษา</a:t>
            </a:r>
          </a:p>
        </p:txBody>
      </p:sp>
      <p:sp>
        <p:nvSpPr>
          <p:cNvPr id="119" name="สี่เหลี่ยมด้านขนาน 118">
            <a:extLst>
              <a:ext uri="{FF2B5EF4-FFF2-40B4-BE49-F238E27FC236}">
                <a16:creationId xmlns:a16="http://schemas.microsoft.com/office/drawing/2014/main" id="{469330B7-0396-444F-B52A-DC33B6CB199D}"/>
              </a:ext>
            </a:extLst>
          </p:cNvPr>
          <p:cNvSpPr/>
          <p:nvPr/>
        </p:nvSpPr>
        <p:spPr>
          <a:xfrm>
            <a:off x="7254969" y="3549320"/>
            <a:ext cx="1080000" cy="302299"/>
          </a:xfrm>
          <a:prstGeom prst="parallelogram">
            <a:avLst>
              <a:gd name="adj" fmla="val 53052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0" name="สี่เหลี่ยมผืนผ้า 119">
            <a:extLst>
              <a:ext uri="{FF2B5EF4-FFF2-40B4-BE49-F238E27FC236}">
                <a16:creationId xmlns:a16="http://schemas.microsoft.com/office/drawing/2014/main" id="{33289BDA-7219-4A43-811D-43294A31AB26}"/>
              </a:ext>
            </a:extLst>
          </p:cNvPr>
          <p:cNvSpPr/>
          <p:nvPr/>
        </p:nvSpPr>
        <p:spPr>
          <a:xfrm>
            <a:off x="7291902" y="3637518"/>
            <a:ext cx="953563" cy="164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บันทึกเหตุผลประกอบ</a:t>
            </a:r>
          </a:p>
        </p:txBody>
      </p:sp>
      <p:sp>
        <p:nvSpPr>
          <p:cNvPr id="121" name="สี่เหลี่ยมผืนผ้า: มุมมน 120">
            <a:extLst>
              <a:ext uri="{FF2B5EF4-FFF2-40B4-BE49-F238E27FC236}">
                <a16:creationId xmlns:a16="http://schemas.microsoft.com/office/drawing/2014/main" id="{7AFF1B02-8F2C-41B4-863C-194A971BD360}"/>
              </a:ext>
            </a:extLst>
          </p:cNvPr>
          <p:cNvSpPr/>
          <p:nvPr/>
        </p:nvSpPr>
        <p:spPr>
          <a:xfrm>
            <a:off x="7361295" y="4116800"/>
            <a:ext cx="799799" cy="22962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 dirty="0"/>
          </a:p>
        </p:txBody>
      </p:sp>
      <p:sp>
        <p:nvSpPr>
          <p:cNvPr id="123" name="สี่เหลี่ยมผืนผ้า 122">
            <a:extLst>
              <a:ext uri="{FF2B5EF4-FFF2-40B4-BE49-F238E27FC236}">
                <a16:creationId xmlns:a16="http://schemas.microsoft.com/office/drawing/2014/main" id="{3B574D16-88F3-405A-8954-70E71CD6C928}"/>
              </a:ext>
            </a:extLst>
          </p:cNvPr>
          <p:cNvSpPr/>
          <p:nvPr/>
        </p:nvSpPr>
        <p:spPr>
          <a:xfrm>
            <a:off x="7412046" y="4128297"/>
            <a:ext cx="799800" cy="206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จบการทำงาน</a:t>
            </a:r>
          </a:p>
        </p:txBody>
      </p:sp>
      <p:cxnSp>
        <p:nvCxnSpPr>
          <p:cNvPr id="125" name="ลูกศรเชื่อมต่อแบบตรง 124">
            <a:extLst>
              <a:ext uri="{FF2B5EF4-FFF2-40B4-BE49-F238E27FC236}">
                <a16:creationId xmlns:a16="http://schemas.microsoft.com/office/drawing/2014/main" id="{2199EAC5-C04C-430F-B068-EA86404401C2}"/>
              </a:ext>
            </a:extLst>
          </p:cNvPr>
          <p:cNvCxnSpPr>
            <a:cxnSpLocks/>
          </p:cNvCxnSpPr>
          <p:nvPr/>
        </p:nvCxnSpPr>
        <p:spPr>
          <a:xfrm>
            <a:off x="7745459" y="3851619"/>
            <a:ext cx="0" cy="252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ลูกศรเชื่อมต่อแบบตรง 135">
            <a:extLst>
              <a:ext uri="{FF2B5EF4-FFF2-40B4-BE49-F238E27FC236}">
                <a16:creationId xmlns:a16="http://schemas.microsoft.com/office/drawing/2014/main" id="{6510E101-08B0-477E-B476-0B039A7CA1C4}"/>
              </a:ext>
            </a:extLst>
          </p:cNvPr>
          <p:cNvCxnSpPr>
            <a:cxnSpLocks/>
          </p:cNvCxnSpPr>
          <p:nvPr/>
        </p:nvCxnSpPr>
        <p:spPr>
          <a:xfrm>
            <a:off x="7758595" y="3957663"/>
            <a:ext cx="540000" cy="0"/>
          </a:xfrm>
          <a:prstGeom prst="straightConnector1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สี่เหลี่ยมผืนผ้า: มุมมน 126">
            <a:extLst>
              <a:ext uri="{FF2B5EF4-FFF2-40B4-BE49-F238E27FC236}">
                <a16:creationId xmlns:a16="http://schemas.microsoft.com/office/drawing/2014/main" id="{78A8837E-970D-41B9-AB8E-8B6700B79B8C}"/>
              </a:ext>
            </a:extLst>
          </p:cNvPr>
          <p:cNvSpPr/>
          <p:nvPr/>
        </p:nvSpPr>
        <p:spPr>
          <a:xfrm>
            <a:off x="9481592" y="5166303"/>
            <a:ext cx="1033116" cy="22962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 dirty="0"/>
          </a:p>
        </p:txBody>
      </p:sp>
      <p:sp>
        <p:nvSpPr>
          <p:cNvPr id="128" name="สี่เหลี่ยมผืนผ้า 127">
            <a:extLst>
              <a:ext uri="{FF2B5EF4-FFF2-40B4-BE49-F238E27FC236}">
                <a16:creationId xmlns:a16="http://schemas.microsoft.com/office/drawing/2014/main" id="{218F30EF-6809-4916-93FF-460374DA5F57}"/>
              </a:ext>
            </a:extLst>
          </p:cNvPr>
          <p:cNvSpPr/>
          <p:nvPr/>
        </p:nvSpPr>
        <p:spPr>
          <a:xfrm>
            <a:off x="9609002" y="5189253"/>
            <a:ext cx="799800" cy="206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จบการทำงาน</a:t>
            </a:r>
          </a:p>
        </p:txBody>
      </p:sp>
      <p:cxnSp>
        <p:nvCxnSpPr>
          <p:cNvPr id="129" name="ลูกศรเชื่อมต่อแบบตรง 128">
            <a:extLst>
              <a:ext uri="{FF2B5EF4-FFF2-40B4-BE49-F238E27FC236}">
                <a16:creationId xmlns:a16="http://schemas.microsoft.com/office/drawing/2014/main" id="{49B709CB-0FC4-4736-AD38-6B343A83FBA0}"/>
              </a:ext>
            </a:extLst>
          </p:cNvPr>
          <p:cNvCxnSpPr>
            <a:cxnSpLocks/>
          </p:cNvCxnSpPr>
          <p:nvPr/>
        </p:nvCxnSpPr>
        <p:spPr>
          <a:xfrm>
            <a:off x="10022698" y="4967203"/>
            <a:ext cx="0" cy="180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ทรงกระบอก 114">
            <a:extLst>
              <a:ext uri="{FF2B5EF4-FFF2-40B4-BE49-F238E27FC236}">
                <a16:creationId xmlns:a16="http://schemas.microsoft.com/office/drawing/2014/main" id="{84906A82-1568-4CA1-A312-76626F92BEAB}"/>
              </a:ext>
            </a:extLst>
          </p:cNvPr>
          <p:cNvSpPr/>
          <p:nvPr/>
        </p:nvSpPr>
        <p:spPr>
          <a:xfrm>
            <a:off x="6168353" y="417086"/>
            <a:ext cx="799798" cy="526785"/>
          </a:xfrm>
          <a:prstGeom prst="ca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0" name="สี่เหลี่ยมผืนผ้า 129">
            <a:extLst>
              <a:ext uri="{FF2B5EF4-FFF2-40B4-BE49-F238E27FC236}">
                <a16:creationId xmlns:a16="http://schemas.microsoft.com/office/drawing/2014/main" id="{A04E588A-8E54-480C-BEA1-373B23FFC99E}"/>
              </a:ext>
            </a:extLst>
          </p:cNvPr>
          <p:cNvSpPr/>
          <p:nvPr/>
        </p:nvSpPr>
        <p:spPr>
          <a:xfrm>
            <a:off x="6058034" y="580337"/>
            <a:ext cx="1015651" cy="2797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ข้อมูลยื่นคำขอกู้ยืม</a:t>
            </a:r>
          </a:p>
        </p:txBody>
      </p:sp>
      <p:cxnSp>
        <p:nvCxnSpPr>
          <p:cNvPr id="6" name="ตัวเชื่อมต่อ: หักมุม 5">
            <a:extLst>
              <a:ext uri="{FF2B5EF4-FFF2-40B4-BE49-F238E27FC236}">
                <a16:creationId xmlns:a16="http://schemas.microsoft.com/office/drawing/2014/main" id="{8838E987-848A-4F69-996C-42DFC50C2883}"/>
              </a:ext>
            </a:extLst>
          </p:cNvPr>
          <p:cNvCxnSpPr>
            <a:cxnSpLocks/>
          </p:cNvCxnSpPr>
          <p:nvPr/>
        </p:nvCxnSpPr>
        <p:spPr>
          <a:xfrm rot="5400000">
            <a:off x="5803147" y="1037204"/>
            <a:ext cx="894515" cy="72671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ทรงกระบอก 138">
            <a:extLst>
              <a:ext uri="{FF2B5EF4-FFF2-40B4-BE49-F238E27FC236}">
                <a16:creationId xmlns:a16="http://schemas.microsoft.com/office/drawing/2014/main" id="{1AD4D35E-0FE6-46EF-8A49-6F39CBED167A}"/>
              </a:ext>
            </a:extLst>
          </p:cNvPr>
          <p:cNvSpPr/>
          <p:nvPr/>
        </p:nvSpPr>
        <p:spPr>
          <a:xfrm>
            <a:off x="10008903" y="403480"/>
            <a:ext cx="799798" cy="526785"/>
          </a:xfrm>
          <a:prstGeom prst="ca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3" name="สี่เหลี่ยมผืนผ้า 142">
            <a:extLst>
              <a:ext uri="{FF2B5EF4-FFF2-40B4-BE49-F238E27FC236}">
                <a16:creationId xmlns:a16="http://schemas.microsoft.com/office/drawing/2014/main" id="{9E10F95E-E92D-451B-AC58-09446138A961}"/>
              </a:ext>
            </a:extLst>
          </p:cNvPr>
          <p:cNvSpPr/>
          <p:nvPr/>
        </p:nvSpPr>
        <p:spPr>
          <a:xfrm>
            <a:off x="9898584" y="566731"/>
            <a:ext cx="1015651" cy="2797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ข้อมูลยื่นคำขอกู้ยืม</a:t>
            </a:r>
          </a:p>
        </p:txBody>
      </p:sp>
      <p:cxnSp>
        <p:nvCxnSpPr>
          <p:cNvPr id="144" name="ตัวเชื่อมต่อ: หักมุม 143">
            <a:extLst>
              <a:ext uri="{FF2B5EF4-FFF2-40B4-BE49-F238E27FC236}">
                <a16:creationId xmlns:a16="http://schemas.microsoft.com/office/drawing/2014/main" id="{B5B6F469-510F-47F8-A3C8-89DAAE823792}"/>
              </a:ext>
            </a:extLst>
          </p:cNvPr>
          <p:cNvCxnSpPr>
            <a:cxnSpLocks/>
          </p:cNvCxnSpPr>
          <p:nvPr/>
        </p:nvCxnSpPr>
        <p:spPr>
          <a:xfrm rot="5400000">
            <a:off x="9643697" y="1023598"/>
            <a:ext cx="894515" cy="72671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สี่เหลี่ยมผืนผ้า: มุมมน 144">
            <a:extLst>
              <a:ext uri="{FF2B5EF4-FFF2-40B4-BE49-F238E27FC236}">
                <a16:creationId xmlns:a16="http://schemas.microsoft.com/office/drawing/2014/main" id="{60D5F97A-1998-4053-B81B-A17F37DC5D1F}"/>
              </a:ext>
            </a:extLst>
          </p:cNvPr>
          <p:cNvSpPr/>
          <p:nvPr/>
        </p:nvSpPr>
        <p:spPr>
          <a:xfrm>
            <a:off x="3551457" y="5431394"/>
            <a:ext cx="1033116" cy="22962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 dirty="0"/>
          </a:p>
        </p:txBody>
      </p:sp>
      <p:sp>
        <p:nvSpPr>
          <p:cNvPr id="147" name="สี่เหลี่ยมผืนผ้า 146">
            <a:extLst>
              <a:ext uri="{FF2B5EF4-FFF2-40B4-BE49-F238E27FC236}">
                <a16:creationId xmlns:a16="http://schemas.microsoft.com/office/drawing/2014/main" id="{80F07C98-7733-4DAC-A5C3-CD9D54311582}"/>
              </a:ext>
            </a:extLst>
          </p:cNvPr>
          <p:cNvSpPr/>
          <p:nvPr/>
        </p:nvSpPr>
        <p:spPr>
          <a:xfrm>
            <a:off x="3665438" y="5442891"/>
            <a:ext cx="799800" cy="206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จบการทำงาน</a:t>
            </a:r>
          </a:p>
        </p:txBody>
      </p:sp>
      <p:cxnSp>
        <p:nvCxnSpPr>
          <p:cNvPr id="148" name="ลูกศรเชื่อมต่อแบบตรง 147">
            <a:extLst>
              <a:ext uri="{FF2B5EF4-FFF2-40B4-BE49-F238E27FC236}">
                <a16:creationId xmlns:a16="http://schemas.microsoft.com/office/drawing/2014/main" id="{0C79888A-2ACC-4E50-B3AE-FEE8599CA3F7}"/>
              </a:ext>
            </a:extLst>
          </p:cNvPr>
          <p:cNvCxnSpPr>
            <a:cxnSpLocks/>
          </p:cNvCxnSpPr>
          <p:nvPr/>
        </p:nvCxnSpPr>
        <p:spPr>
          <a:xfrm>
            <a:off x="4052315" y="5098213"/>
            <a:ext cx="0" cy="324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0119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: มุมมน 3">
            <a:extLst>
              <a:ext uri="{FF2B5EF4-FFF2-40B4-BE49-F238E27FC236}">
                <a16:creationId xmlns:a16="http://schemas.microsoft.com/office/drawing/2014/main" id="{FAB3E357-439C-4F2D-B44D-DC2A2E305F66}"/>
              </a:ext>
            </a:extLst>
          </p:cNvPr>
          <p:cNvSpPr/>
          <p:nvPr/>
        </p:nvSpPr>
        <p:spPr>
          <a:xfrm>
            <a:off x="1641795" y="746298"/>
            <a:ext cx="1008000" cy="22962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 dirty="0"/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4146450B-25D2-448D-932D-7F66C25A5697}"/>
              </a:ext>
            </a:extLst>
          </p:cNvPr>
          <p:cNvSpPr/>
          <p:nvPr/>
        </p:nvSpPr>
        <p:spPr>
          <a:xfrm>
            <a:off x="1749198" y="764492"/>
            <a:ext cx="799800" cy="206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</a:t>
            </a: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76210D49-FA26-48E6-9323-B60630FD73B7}"/>
              </a:ext>
            </a:extLst>
          </p:cNvPr>
          <p:cNvSpPr/>
          <p:nvPr/>
        </p:nvSpPr>
        <p:spPr>
          <a:xfrm>
            <a:off x="1461766" y="1133893"/>
            <a:ext cx="1368058" cy="3960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CFDA1DCD-4F56-4CD8-9258-7B2047676F4F}"/>
              </a:ext>
            </a:extLst>
          </p:cNvPr>
          <p:cNvSpPr/>
          <p:nvPr/>
        </p:nvSpPr>
        <p:spPr>
          <a:xfrm>
            <a:off x="1774266" y="1173565"/>
            <a:ext cx="743056" cy="2627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เข้าสู่ระบบ</a:t>
            </a:r>
          </a:p>
        </p:txBody>
      </p:sp>
      <p:cxnSp>
        <p:nvCxnSpPr>
          <p:cNvPr id="8" name="ลูกศรเชื่อมต่อแบบตรง 7">
            <a:extLst>
              <a:ext uri="{FF2B5EF4-FFF2-40B4-BE49-F238E27FC236}">
                <a16:creationId xmlns:a16="http://schemas.microsoft.com/office/drawing/2014/main" id="{0A66C9F7-02E6-4E7D-B7F7-8A6C4AE8F4B5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>
            <a:off x="2145795" y="975918"/>
            <a:ext cx="0" cy="157975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ลูกศรเชื่อมต่อแบบตรง 8">
            <a:extLst>
              <a:ext uri="{FF2B5EF4-FFF2-40B4-BE49-F238E27FC236}">
                <a16:creationId xmlns:a16="http://schemas.microsoft.com/office/drawing/2014/main" id="{EEC13CA3-CA6F-4E6C-A440-B6599F7D2860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2145795" y="1529893"/>
            <a:ext cx="0" cy="176572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สี่เหลี่ยมผืนผ้า 9">
            <a:extLst>
              <a:ext uri="{FF2B5EF4-FFF2-40B4-BE49-F238E27FC236}">
                <a16:creationId xmlns:a16="http://schemas.microsoft.com/office/drawing/2014/main" id="{260B26BD-6915-4DE5-98D4-4F784D465C12}"/>
              </a:ext>
            </a:extLst>
          </p:cNvPr>
          <p:cNvSpPr/>
          <p:nvPr/>
        </p:nvSpPr>
        <p:spPr>
          <a:xfrm>
            <a:off x="1441123" y="2299069"/>
            <a:ext cx="1368058" cy="375607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>
            <a:extLst>
              <a:ext uri="{FF2B5EF4-FFF2-40B4-BE49-F238E27FC236}">
                <a16:creationId xmlns:a16="http://schemas.microsoft.com/office/drawing/2014/main" id="{6957D49A-2978-41AD-88BE-F1ED7890ADDC}"/>
              </a:ext>
            </a:extLst>
          </p:cNvPr>
          <p:cNvSpPr/>
          <p:nvPr/>
        </p:nvSpPr>
        <p:spPr>
          <a:xfrm>
            <a:off x="1614947" y="2376115"/>
            <a:ext cx="1059441" cy="2049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เรียกดูเอกสารประกอบ</a:t>
            </a:r>
            <a:b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ของผู้กู้ยืม</a:t>
            </a:r>
          </a:p>
        </p:txBody>
      </p:sp>
      <p:sp>
        <p:nvSpPr>
          <p:cNvPr id="12" name="สี่เหลี่ยมผืนผ้า 11">
            <a:extLst>
              <a:ext uri="{FF2B5EF4-FFF2-40B4-BE49-F238E27FC236}">
                <a16:creationId xmlns:a16="http://schemas.microsoft.com/office/drawing/2014/main" id="{F05B8C87-78A8-4A4C-B3BA-2B79E322C0F5}"/>
              </a:ext>
            </a:extLst>
          </p:cNvPr>
          <p:cNvSpPr/>
          <p:nvPr/>
        </p:nvSpPr>
        <p:spPr>
          <a:xfrm>
            <a:off x="2429297" y="3633603"/>
            <a:ext cx="1368058" cy="375607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สี่เหลี่ยมผืนผ้า 12">
            <a:extLst>
              <a:ext uri="{FF2B5EF4-FFF2-40B4-BE49-F238E27FC236}">
                <a16:creationId xmlns:a16="http://schemas.microsoft.com/office/drawing/2014/main" id="{69E349C7-CA93-47E0-8B1D-06E6B9CEEB8D}"/>
              </a:ext>
            </a:extLst>
          </p:cNvPr>
          <p:cNvSpPr/>
          <p:nvPr/>
        </p:nvSpPr>
        <p:spPr>
          <a:xfrm>
            <a:off x="2645672" y="3651306"/>
            <a:ext cx="935308" cy="3402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บันทึกผลการตรวจสอบเอกสารหลักฐาน/ความเห็น ผ่านระบบ</a:t>
            </a:r>
          </a:p>
        </p:txBody>
      </p:sp>
      <p:sp>
        <p:nvSpPr>
          <p:cNvPr id="14" name="แผนผังลําดับงาน: การตัดสินใจ 13">
            <a:extLst>
              <a:ext uri="{FF2B5EF4-FFF2-40B4-BE49-F238E27FC236}">
                <a16:creationId xmlns:a16="http://schemas.microsoft.com/office/drawing/2014/main" id="{DDAC0AC9-A009-465E-BDF8-29CE09E11379}"/>
              </a:ext>
            </a:extLst>
          </p:cNvPr>
          <p:cNvSpPr/>
          <p:nvPr/>
        </p:nvSpPr>
        <p:spPr>
          <a:xfrm>
            <a:off x="1696252" y="2851248"/>
            <a:ext cx="913075" cy="611760"/>
          </a:xfrm>
          <a:prstGeom prst="flowChartDecision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/>
          </a:p>
        </p:txBody>
      </p:sp>
      <p:sp>
        <p:nvSpPr>
          <p:cNvPr id="15" name="สี่เหลี่ยมผืนผ้า 14">
            <a:extLst>
              <a:ext uri="{FF2B5EF4-FFF2-40B4-BE49-F238E27FC236}">
                <a16:creationId xmlns:a16="http://schemas.microsoft.com/office/drawing/2014/main" id="{A8702C3B-BDF9-44FD-B047-80E1E4B6E21E}"/>
              </a:ext>
            </a:extLst>
          </p:cNvPr>
          <p:cNvSpPr/>
          <p:nvPr/>
        </p:nvSpPr>
        <p:spPr>
          <a:xfrm>
            <a:off x="1811824" y="3006777"/>
            <a:ext cx="681930" cy="322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ตรวจสอบเอกสารหลักฐาน</a:t>
            </a:r>
          </a:p>
        </p:txBody>
      </p:sp>
      <p:cxnSp>
        <p:nvCxnSpPr>
          <p:cNvPr id="16" name="ลูกศรเชื่อมต่อแบบตรง 15">
            <a:extLst>
              <a:ext uri="{FF2B5EF4-FFF2-40B4-BE49-F238E27FC236}">
                <a16:creationId xmlns:a16="http://schemas.microsoft.com/office/drawing/2014/main" id="{F2D4FA1D-1012-4890-9A17-5B31D878E70D}"/>
              </a:ext>
            </a:extLst>
          </p:cNvPr>
          <p:cNvCxnSpPr>
            <a:cxnSpLocks/>
          </p:cNvCxnSpPr>
          <p:nvPr/>
        </p:nvCxnSpPr>
        <p:spPr>
          <a:xfrm>
            <a:off x="2152790" y="2674676"/>
            <a:ext cx="0" cy="176572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ตัวเชื่อมต่อ: หักมุม 16">
            <a:extLst>
              <a:ext uri="{FF2B5EF4-FFF2-40B4-BE49-F238E27FC236}">
                <a16:creationId xmlns:a16="http://schemas.microsoft.com/office/drawing/2014/main" id="{0ADB1FB7-176B-4BE3-92EE-80CA1209788D}"/>
              </a:ext>
            </a:extLst>
          </p:cNvPr>
          <p:cNvCxnSpPr>
            <a:cxnSpLocks/>
          </p:cNvCxnSpPr>
          <p:nvPr/>
        </p:nvCxnSpPr>
        <p:spPr>
          <a:xfrm>
            <a:off x="2609326" y="3155745"/>
            <a:ext cx="504000" cy="468000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สี่เหลี่ยมผืนผ้า 17">
            <a:extLst>
              <a:ext uri="{FF2B5EF4-FFF2-40B4-BE49-F238E27FC236}">
                <a16:creationId xmlns:a16="http://schemas.microsoft.com/office/drawing/2014/main" id="{005F7746-749B-4DD6-B7A1-74D9B7EF0B6A}"/>
              </a:ext>
            </a:extLst>
          </p:cNvPr>
          <p:cNvSpPr/>
          <p:nvPr/>
        </p:nvSpPr>
        <p:spPr>
          <a:xfrm>
            <a:off x="2482104" y="3102611"/>
            <a:ext cx="777504" cy="1306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ครบถ้วนถูกต้อง สมบูรณ์</a:t>
            </a:r>
          </a:p>
        </p:txBody>
      </p:sp>
      <p:sp>
        <p:nvSpPr>
          <p:cNvPr id="19" name="สี่เหลี่ยมผืนผ้า 18">
            <a:extLst>
              <a:ext uri="{FF2B5EF4-FFF2-40B4-BE49-F238E27FC236}">
                <a16:creationId xmlns:a16="http://schemas.microsoft.com/office/drawing/2014/main" id="{67F3AF7E-C89C-40C4-960E-B20611A3B6BC}"/>
              </a:ext>
            </a:extLst>
          </p:cNvPr>
          <p:cNvSpPr/>
          <p:nvPr/>
        </p:nvSpPr>
        <p:spPr>
          <a:xfrm>
            <a:off x="1390720" y="4594368"/>
            <a:ext cx="841387" cy="375607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0" name="สี่เหลี่ยมผืนผ้า 19">
            <a:extLst>
              <a:ext uri="{FF2B5EF4-FFF2-40B4-BE49-F238E27FC236}">
                <a16:creationId xmlns:a16="http://schemas.microsoft.com/office/drawing/2014/main" id="{F95E9F17-D190-4292-964E-8AE548F6F90E}"/>
              </a:ext>
            </a:extLst>
          </p:cNvPr>
          <p:cNvSpPr/>
          <p:nvPr/>
        </p:nvSpPr>
        <p:spPr>
          <a:xfrm>
            <a:off x="1370157" y="4624496"/>
            <a:ext cx="899985" cy="3402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แจ้งเตือน ไปยังระบบ</a:t>
            </a:r>
            <a:b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งานอื่นๆ ที่เกี่ยวข้อง</a:t>
            </a:r>
          </a:p>
        </p:txBody>
      </p:sp>
      <p:cxnSp>
        <p:nvCxnSpPr>
          <p:cNvPr id="21" name="ตัวเชื่อมต่อ: หักมุม 20">
            <a:extLst>
              <a:ext uri="{FF2B5EF4-FFF2-40B4-BE49-F238E27FC236}">
                <a16:creationId xmlns:a16="http://schemas.microsoft.com/office/drawing/2014/main" id="{63C9CEC5-CA53-42A9-9CAF-DCAD2C40FD3E}"/>
              </a:ext>
            </a:extLst>
          </p:cNvPr>
          <p:cNvCxnSpPr>
            <a:cxnSpLocks/>
          </p:cNvCxnSpPr>
          <p:nvPr/>
        </p:nvCxnSpPr>
        <p:spPr>
          <a:xfrm rot="10800000" flipV="1">
            <a:off x="836659" y="3150505"/>
            <a:ext cx="864000" cy="494176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สี่เหลี่ยมผืนผ้า 21">
            <a:extLst>
              <a:ext uri="{FF2B5EF4-FFF2-40B4-BE49-F238E27FC236}">
                <a16:creationId xmlns:a16="http://schemas.microsoft.com/office/drawing/2014/main" id="{4B104F84-7896-406E-802D-74A4AA5A4936}"/>
              </a:ext>
            </a:extLst>
          </p:cNvPr>
          <p:cNvSpPr/>
          <p:nvPr/>
        </p:nvSpPr>
        <p:spPr>
          <a:xfrm>
            <a:off x="1062793" y="2998271"/>
            <a:ext cx="777504" cy="3177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ไม่ครบถ้วนถูกต้อง สมบูรณ์</a:t>
            </a:r>
          </a:p>
        </p:txBody>
      </p:sp>
      <p:sp>
        <p:nvSpPr>
          <p:cNvPr id="23" name="สี่เหลี่ยมผืนผ้า: มุมมน 22">
            <a:extLst>
              <a:ext uri="{FF2B5EF4-FFF2-40B4-BE49-F238E27FC236}">
                <a16:creationId xmlns:a16="http://schemas.microsoft.com/office/drawing/2014/main" id="{6DF07485-EC64-4606-BB3C-02192983557D}"/>
              </a:ext>
            </a:extLst>
          </p:cNvPr>
          <p:cNvSpPr/>
          <p:nvPr/>
        </p:nvSpPr>
        <p:spPr>
          <a:xfrm>
            <a:off x="3383430" y="5670320"/>
            <a:ext cx="1033116" cy="22962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 dirty="0"/>
          </a:p>
        </p:txBody>
      </p:sp>
      <p:sp>
        <p:nvSpPr>
          <p:cNvPr id="24" name="สี่เหลี่ยมผืนผ้า 23">
            <a:extLst>
              <a:ext uri="{FF2B5EF4-FFF2-40B4-BE49-F238E27FC236}">
                <a16:creationId xmlns:a16="http://schemas.microsoft.com/office/drawing/2014/main" id="{5BB431EE-519D-4802-9EB8-EF96652FF8DB}"/>
              </a:ext>
            </a:extLst>
          </p:cNvPr>
          <p:cNvSpPr/>
          <p:nvPr/>
        </p:nvSpPr>
        <p:spPr>
          <a:xfrm>
            <a:off x="3466501" y="5687670"/>
            <a:ext cx="880778" cy="206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ส่งต่อให้กลุ่มการเงิน</a:t>
            </a:r>
          </a:p>
        </p:txBody>
      </p:sp>
      <p:cxnSp>
        <p:nvCxnSpPr>
          <p:cNvPr id="25" name="ลูกศรเชื่อมต่อแบบตรง 24">
            <a:extLst>
              <a:ext uri="{FF2B5EF4-FFF2-40B4-BE49-F238E27FC236}">
                <a16:creationId xmlns:a16="http://schemas.microsoft.com/office/drawing/2014/main" id="{F4F88398-87A0-46ED-BA6F-4896A2F0AB0F}"/>
              </a:ext>
            </a:extLst>
          </p:cNvPr>
          <p:cNvCxnSpPr>
            <a:cxnSpLocks/>
          </p:cNvCxnSpPr>
          <p:nvPr/>
        </p:nvCxnSpPr>
        <p:spPr>
          <a:xfrm>
            <a:off x="3113326" y="4009210"/>
            <a:ext cx="0" cy="324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สี่เหลี่ยมผืนผ้า 25">
            <a:extLst>
              <a:ext uri="{FF2B5EF4-FFF2-40B4-BE49-F238E27FC236}">
                <a16:creationId xmlns:a16="http://schemas.microsoft.com/office/drawing/2014/main" id="{3B146449-E408-4841-A6C3-33108709ACF4}"/>
              </a:ext>
            </a:extLst>
          </p:cNvPr>
          <p:cNvSpPr/>
          <p:nvPr/>
        </p:nvSpPr>
        <p:spPr>
          <a:xfrm>
            <a:off x="3937317" y="3997501"/>
            <a:ext cx="1266699" cy="30657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7" name="สี่เหลี่ยมผืนผ้า 26">
            <a:extLst>
              <a:ext uri="{FF2B5EF4-FFF2-40B4-BE49-F238E27FC236}">
                <a16:creationId xmlns:a16="http://schemas.microsoft.com/office/drawing/2014/main" id="{6B8ED1FF-DEC5-464D-BC3B-C99D025D90A4}"/>
              </a:ext>
            </a:extLst>
          </p:cNvPr>
          <p:cNvSpPr/>
          <p:nvPr/>
        </p:nvSpPr>
        <p:spPr>
          <a:xfrm>
            <a:off x="4024788" y="4062538"/>
            <a:ext cx="1124679" cy="2173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ระบบแจ้งเตือน ไปยังระบบอื่นๆ </a:t>
            </a:r>
          </a:p>
          <a:p>
            <a:pPr algn="ctr"/>
            <a:r>
              <a:rPr lang="th-TH" sz="8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ที่เกี่ยวข้อง</a:t>
            </a:r>
          </a:p>
        </p:txBody>
      </p:sp>
      <p:cxnSp>
        <p:nvCxnSpPr>
          <p:cNvPr id="28" name="ลูกศรเชื่อมต่อแบบตรง 27">
            <a:extLst>
              <a:ext uri="{FF2B5EF4-FFF2-40B4-BE49-F238E27FC236}">
                <a16:creationId xmlns:a16="http://schemas.microsoft.com/office/drawing/2014/main" id="{E174DD36-A336-43A8-9997-F4CD22656333}"/>
              </a:ext>
            </a:extLst>
          </p:cNvPr>
          <p:cNvCxnSpPr>
            <a:cxnSpLocks/>
          </p:cNvCxnSpPr>
          <p:nvPr/>
        </p:nvCxnSpPr>
        <p:spPr>
          <a:xfrm>
            <a:off x="3120963" y="4149625"/>
            <a:ext cx="792000" cy="0"/>
          </a:xfrm>
          <a:prstGeom prst="straightConnector1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สี่เหลี่ยมผืนผ้า 28">
            <a:extLst>
              <a:ext uri="{FF2B5EF4-FFF2-40B4-BE49-F238E27FC236}">
                <a16:creationId xmlns:a16="http://schemas.microsoft.com/office/drawing/2014/main" id="{19F9E0B9-BA2C-4C14-9293-F53D1929879A}"/>
              </a:ext>
            </a:extLst>
          </p:cNvPr>
          <p:cNvSpPr/>
          <p:nvPr/>
        </p:nvSpPr>
        <p:spPr>
          <a:xfrm>
            <a:off x="535665" y="252760"/>
            <a:ext cx="2719587" cy="398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การตรวจสอบเอกสารของหัวหน้ากลุ่มงาน สำนักงาน </a:t>
            </a:r>
            <a:r>
              <a:rPr lang="th-TH" sz="120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ก.ค.ศ</a:t>
            </a:r>
            <a:r>
              <a:rPr lang="th-TH" sz="1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</a:p>
        </p:txBody>
      </p:sp>
      <p:sp>
        <p:nvSpPr>
          <p:cNvPr id="30" name="สี่เหลี่ยมผืนผ้า 29">
            <a:extLst>
              <a:ext uri="{FF2B5EF4-FFF2-40B4-BE49-F238E27FC236}">
                <a16:creationId xmlns:a16="http://schemas.microsoft.com/office/drawing/2014/main" id="{4BE6AACF-62C2-4AC1-94D3-7E5A40DEAB43}"/>
              </a:ext>
            </a:extLst>
          </p:cNvPr>
          <p:cNvSpPr/>
          <p:nvPr/>
        </p:nvSpPr>
        <p:spPr>
          <a:xfrm>
            <a:off x="2466754" y="4342723"/>
            <a:ext cx="1266699" cy="30657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1" name="สี่เหลี่ยมผืนผ้า 30">
            <a:extLst>
              <a:ext uri="{FF2B5EF4-FFF2-40B4-BE49-F238E27FC236}">
                <a16:creationId xmlns:a16="http://schemas.microsoft.com/office/drawing/2014/main" id="{3B8D30F4-AB91-403D-B2E4-DAFB805B2B4B}"/>
              </a:ext>
            </a:extLst>
          </p:cNvPr>
          <p:cNvSpPr/>
          <p:nvPr/>
        </p:nvSpPr>
        <p:spPr>
          <a:xfrm>
            <a:off x="2537763" y="4387336"/>
            <a:ext cx="1124679" cy="2173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ดาวโหลด/พิมพ์เอกสาร</a:t>
            </a:r>
          </a:p>
        </p:txBody>
      </p:sp>
      <p:cxnSp>
        <p:nvCxnSpPr>
          <p:cNvPr id="32" name="ลูกศรเชื่อมต่อแบบตรง 31">
            <a:extLst>
              <a:ext uri="{FF2B5EF4-FFF2-40B4-BE49-F238E27FC236}">
                <a16:creationId xmlns:a16="http://schemas.microsoft.com/office/drawing/2014/main" id="{E1C837E6-BE55-49B0-A991-B5BAB4A1C99E}"/>
              </a:ext>
            </a:extLst>
          </p:cNvPr>
          <p:cNvCxnSpPr>
            <a:cxnSpLocks/>
          </p:cNvCxnSpPr>
          <p:nvPr/>
        </p:nvCxnSpPr>
        <p:spPr>
          <a:xfrm>
            <a:off x="3113898" y="4644688"/>
            <a:ext cx="0" cy="180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สี่เหลี่ยมผืนผ้า 32">
            <a:extLst>
              <a:ext uri="{FF2B5EF4-FFF2-40B4-BE49-F238E27FC236}">
                <a16:creationId xmlns:a16="http://schemas.microsoft.com/office/drawing/2014/main" id="{7E63F687-6C2D-4718-AE20-CD9A12A057FF}"/>
              </a:ext>
            </a:extLst>
          </p:cNvPr>
          <p:cNvSpPr/>
          <p:nvPr/>
        </p:nvSpPr>
        <p:spPr>
          <a:xfrm>
            <a:off x="302447" y="1442005"/>
            <a:ext cx="938691" cy="30657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34" name="ลูกศรเชื่อมต่อแบบตรง 33">
            <a:extLst>
              <a:ext uri="{FF2B5EF4-FFF2-40B4-BE49-F238E27FC236}">
                <a16:creationId xmlns:a16="http://schemas.microsoft.com/office/drawing/2014/main" id="{6AB4C9E1-34C0-4400-8BC1-95DF3554602D}"/>
              </a:ext>
            </a:extLst>
          </p:cNvPr>
          <p:cNvCxnSpPr>
            <a:cxnSpLocks/>
          </p:cNvCxnSpPr>
          <p:nvPr/>
        </p:nvCxnSpPr>
        <p:spPr>
          <a:xfrm rot="10800000" flipH="1">
            <a:off x="1249193" y="1591445"/>
            <a:ext cx="900000" cy="0"/>
          </a:xfrm>
          <a:prstGeom prst="straightConnector1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สี่เหลี่ยมผืนผ้า 34">
            <a:extLst>
              <a:ext uri="{FF2B5EF4-FFF2-40B4-BE49-F238E27FC236}">
                <a16:creationId xmlns:a16="http://schemas.microsoft.com/office/drawing/2014/main" id="{B7457FA1-679E-44D0-B277-F10A3D2808DA}"/>
              </a:ext>
            </a:extLst>
          </p:cNvPr>
          <p:cNvSpPr/>
          <p:nvPr/>
        </p:nvSpPr>
        <p:spPr>
          <a:xfrm>
            <a:off x="346169" y="1486618"/>
            <a:ext cx="874637" cy="2173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ระบบแจ้งเตือน *******</a:t>
            </a:r>
          </a:p>
        </p:txBody>
      </p:sp>
      <p:sp>
        <p:nvSpPr>
          <p:cNvPr id="36" name="สี่เหลี่ยมผืนผ้า 35">
            <a:extLst>
              <a:ext uri="{FF2B5EF4-FFF2-40B4-BE49-F238E27FC236}">
                <a16:creationId xmlns:a16="http://schemas.microsoft.com/office/drawing/2014/main" id="{4ACA076C-87FF-4351-9216-BA51A840BCCE}"/>
              </a:ext>
            </a:extLst>
          </p:cNvPr>
          <p:cNvSpPr/>
          <p:nvPr/>
        </p:nvSpPr>
        <p:spPr>
          <a:xfrm>
            <a:off x="1462023" y="1710207"/>
            <a:ext cx="1368058" cy="3960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37" name="ลูกศรเชื่อมต่อแบบตรง 36">
            <a:extLst>
              <a:ext uri="{FF2B5EF4-FFF2-40B4-BE49-F238E27FC236}">
                <a16:creationId xmlns:a16="http://schemas.microsoft.com/office/drawing/2014/main" id="{3CADA4E9-B80B-4566-97D2-FA457588113F}"/>
              </a:ext>
            </a:extLst>
          </p:cNvPr>
          <p:cNvCxnSpPr>
            <a:cxnSpLocks/>
            <a:stCxn id="36" idx="2"/>
          </p:cNvCxnSpPr>
          <p:nvPr/>
        </p:nvCxnSpPr>
        <p:spPr>
          <a:xfrm>
            <a:off x="2146052" y="2106207"/>
            <a:ext cx="0" cy="176572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สี่เหลี่ยมผืนผ้า 37">
            <a:extLst>
              <a:ext uri="{FF2B5EF4-FFF2-40B4-BE49-F238E27FC236}">
                <a16:creationId xmlns:a16="http://schemas.microsoft.com/office/drawing/2014/main" id="{4464D6D8-CB93-4852-8E0C-E7C2B8448E76}"/>
              </a:ext>
            </a:extLst>
          </p:cNvPr>
          <p:cNvSpPr/>
          <p:nvPr/>
        </p:nvSpPr>
        <p:spPr>
          <a:xfrm>
            <a:off x="1469465" y="1727492"/>
            <a:ext cx="1360359" cy="377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แสดงรายชื่อผู้กู้ยืม ที่ผ่านการวิเคราะห์</a:t>
            </a:r>
            <a:b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ของเจ้าหน้าที่</a:t>
            </a:r>
          </a:p>
        </p:txBody>
      </p:sp>
      <p:sp>
        <p:nvSpPr>
          <p:cNvPr id="39" name="สี่เหลี่ยมด้านขนาน 38">
            <a:extLst>
              <a:ext uri="{FF2B5EF4-FFF2-40B4-BE49-F238E27FC236}">
                <a16:creationId xmlns:a16="http://schemas.microsoft.com/office/drawing/2014/main" id="{2A3EFF99-B38A-4392-AF69-5A08BADF3F7D}"/>
              </a:ext>
            </a:extLst>
          </p:cNvPr>
          <p:cNvSpPr/>
          <p:nvPr/>
        </p:nvSpPr>
        <p:spPr>
          <a:xfrm>
            <a:off x="346169" y="3650920"/>
            <a:ext cx="1080000" cy="302299"/>
          </a:xfrm>
          <a:prstGeom prst="parallelogram">
            <a:avLst>
              <a:gd name="adj" fmla="val 53052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0" name="สี่เหลี่ยมผืนผ้า 39">
            <a:extLst>
              <a:ext uri="{FF2B5EF4-FFF2-40B4-BE49-F238E27FC236}">
                <a16:creationId xmlns:a16="http://schemas.microsoft.com/office/drawing/2014/main" id="{C614997B-D351-46C5-89A8-53A582AE86F7}"/>
              </a:ext>
            </a:extLst>
          </p:cNvPr>
          <p:cNvSpPr/>
          <p:nvPr/>
        </p:nvSpPr>
        <p:spPr>
          <a:xfrm>
            <a:off x="383102" y="3739118"/>
            <a:ext cx="953563" cy="164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บันทึกเหตุผลประกอบ</a:t>
            </a:r>
          </a:p>
        </p:txBody>
      </p:sp>
      <p:sp>
        <p:nvSpPr>
          <p:cNvPr id="41" name="สี่เหลี่ยมผืนผ้า: มุมมน 40">
            <a:extLst>
              <a:ext uri="{FF2B5EF4-FFF2-40B4-BE49-F238E27FC236}">
                <a16:creationId xmlns:a16="http://schemas.microsoft.com/office/drawing/2014/main" id="{608C6E88-5C41-4121-8000-F2F6C9F6A654}"/>
              </a:ext>
            </a:extLst>
          </p:cNvPr>
          <p:cNvSpPr/>
          <p:nvPr/>
        </p:nvSpPr>
        <p:spPr>
          <a:xfrm>
            <a:off x="440449" y="4787023"/>
            <a:ext cx="799799" cy="22962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 dirty="0"/>
          </a:p>
        </p:txBody>
      </p:sp>
      <p:sp>
        <p:nvSpPr>
          <p:cNvPr id="42" name="สี่เหลี่ยมผืนผ้า 41">
            <a:extLst>
              <a:ext uri="{FF2B5EF4-FFF2-40B4-BE49-F238E27FC236}">
                <a16:creationId xmlns:a16="http://schemas.microsoft.com/office/drawing/2014/main" id="{10F999A8-FDD9-49A1-9365-167A4B00FDC4}"/>
              </a:ext>
            </a:extLst>
          </p:cNvPr>
          <p:cNvSpPr/>
          <p:nvPr/>
        </p:nvSpPr>
        <p:spPr>
          <a:xfrm>
            <a:off x="491200" y="4798520"/>
            <a:ext cx="799800" cy="206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จบการทำงาน</a:t>
            </a:r>
          </a:p>
        </p:txBody>
      </p:sp>
      <p:cxnSp>
        <p:nvCxnSpPr>
          <p:cNvPr id="43" name="ลูกศรเชื่อมต่อแบบตรง 42">
            <a:extLst>
              <a:ext uri="{FF2B5EF4-FFF2-40B4-BE49-F238E27FC236}">
                <a16:creationId xmlns:a16="http://schemas.microsoft.com/office/drawing/2014/main" id="{CB1B477E-68D9-474F-BAFE-7F2C42C61BB1}"/>
              </a:ext>
            </a:extLst>
          </p:cNvPr>
          <p:cNvCxnSpPr>
            <a:cxnSpLocks/>
          </p:cNvCxnSpPr>
          <p:nvPr/>
        </p:nvCxnSpPr>
        <p:spPr>
          <a:xfrm>
            <a:off x="836659" y="3953219"/>
            <a:ext cx="0" cy="252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ลูกศรเชื่อมต่อแบบตรง 43">
            <a:extLst>
              <a:ext uri="{FF2B5EF4-FFF2-40B4-BE49-F238E27FC236}">
                <a16:creationId xmlns:a16="http://schemas.microsoft.com/office/drawing/2014/main" id="{C8F159ED-C67E-4B2A-B22E-A83D98D70F81}"/>
              </a:ext>
            </a:extLst>
          </p:cNvPr>
          <p:cNvCxnSpPr>
            <a:cxnSpLocks/>
          </p:cNvCxnSpPr>
          <p:nvPr/>
        </p:nvCxnSpPr>
        <p:spPr>
          <a:xfrm>
            <a:off x="852703" y="4644688"/>
            <a:ext cx="540000" cy="0"/>
          </a:xfrm>
          <a:prstGeom prst="straightConnector1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ลูกศรเชื่อมต่อแบบตรง 46">
            <a:extLst>
              <a:ext uri="{FF2B5EF4-FFF2-40B4-BE49-F238E27FC236}">
                <a16:creationId xmlns:a16="http://schemas.microsoft.com/office/drawing/2014/main" id="{52114A36-34D1-413E-8D0A-CCED23B519C5}"/>
              </a:ext>
            </a:extLst>
          </p:cNvPr>
          <p:cNvCxnSpPr>
            <a:cxnSpLocks/>
          </p:cNvCxnSpPr>
          <p:nvPr/>
        </p:nvCxnSpPr>
        <p:spPr>
          <a:xfrm>
            <a:off x="3132210" y="6183851"/>
            <a:ext cx="0" cy="180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สี่เหลี่ยมผืนผ้า 53">
            <a:extLst>
              <a:ext uri="{FF2B5EF4-FFF2-40B4-BE49-F238E27FC236}">
                <a16:creationId xmlns:a16="http://schemas.microsoft.com/office/drawing/2014/main" id="{ACE2BE54-00C8-40DF-9D30-86FDC5EC2F00}"/>
              </a:ext>
            </a:extLst>
          </p:cNvPr>
          <p:cNvSpPr/>
          <p:nvPr/>
        </p:nvSpPr>
        <p:spPr>
          <a:xfrm>
            <a:off x="287455" y="4234051"/>
            <a:ext cx="1124680" cy="30657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5" name="สี่เหลี่ยมผืนผ้า 54">
            <a:extLst>
              <a:ext uri="{FF2B5EF4-FFF2-40B4-BE49-F238E27FC236}">
                <a16:creationId xmlns:a16="http://schemas.microsoft.com/office/drawing/2014/main" id="{7B509D6F-C9B6-4A02-A39E-DEA9A1AA0703}"/>
              </a:ext>
            </a:extLst>
          </p:cNvPr>
          <p:cNvSpPr/>
          <p:nvPr/>
        </p:nvSpPr>
        <p:spPr>
          <a:xfrm>
            <a:off x="268024" y="4270151"/>
            <a:ext cx="1124679" cy="2173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ส่งคืนเจ้าหน้าที่</a:t>
            </a:r>
          </a:p>
        </p:txBody>
      </p:sp>
      <p:cxnSp>
        <p:nvCxnSpPr>
          <p:cNvPr id="56" name="ลูกศรเชื่อมต่อแบบตรง 55">
            <a:extLst>
              <a:ext uri="{FF2B5EF4-FFF2-40B4-BE49-F238E27FC236}">
                <a16:creationId xmlns:a16="http://schemas.microsoft.com/office/drawing/2014/main" id="{A708B9E7-10AB-4788-AA97-394ED214D4FF}"/>
              </a:ext>
            </a:extLst>
          </p:cNvPr>
          <p:cNvCxnSpPr>
            <a:cxnSpLocks/>
          </p:cNvCxnSpPr>
          <p:nvPr/>
        </p:nvCxnSpPr>
        <p:spPr>
          <a:xfrm>
            <a:off x="830363" y="4540621"/>
            <a:ext cx="0" cy="252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ตัวเชื่อมต่อตรง 59">
            <a:extLst>
              <a:ext uri="{FF2B5EF4-FFF2-40B4-BE49-F238E27FC236}">
                <a16:creationId xmlns:a16="http://schemas.microsoft.com/office/drawing/2014/main" id="{02DC56B9-CAD9-4352-B6E0-759F2C1F4A6A}"/>
              </a:ext>
            </a:extLst>
          </p:cNvPr>
          <p:cNvCxnSpPr/>
          <p:nvPr/>
        </p:nvCxnSpPr>
        <p:spPr>
          <a:xfrm>
            <a:off x="5372100" y="24991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วงรี 60">
            <a:extLst>
              <a:ext uri="{FF2B5EF4-FFF2-40B4-BE49-F238E27FC236}">
                <a16:creationId xmlns:a16="http://schemas.microsoft.com/office/drawing/2014/main" id="{1384B24E-C1F1-4EAE-9A51-662D465F9646}"/>
              </a:ext>
            </a:extLst>
          </p:cNvPr>
          <p:cNvSpPr/>
          <p:nvPr/>
        </p:nvSpPr>
        <p:spPr>
          <a:xfrm>
            <a:off x="174858" y="287105"/>
            <a:ext cx="329662" cy="3296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4</a:t>
            </a:r>
          </a:p>
        </p:txBody>
      </p:sp>
      <p:sp>
        <p:nvSpPr>
          <p:cNvPr id="62" name="สี่เหลี่ยมผืนผ้า: มุมมน 61">
            <a:extLst>
              <a:ext uri="{FF2B5EF4-FFF2-40B4-BE49-F238E27FC236}">
                <a16:creationId xmlns:a16="http://schemas.microsoft.com/office/drawing/2014/main" id="{B788A45D-7EEA-4AE8-833F-58F11F358687}"/>
              </a:ext>
            </a:extLst>
          </p:cNvPr>
          <p:cNvSpPr/>
          <p:nvPr/>
        </p:nvSpPr>
        <p:spPr>
          <a:xfrm>
            <a:off x="7175386" y="521478"/>
            <a:ext cx="1008000" cy="22962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 dirty="0"/>
          </a:p>
        </p:txBody>
      </p:sp>
      <p:sp>
        <p:nvSpPr>
          <p:cNvPr id="63" name="สี่เหลี่ยมผืนผ้า 62">
            <a:extLst>
              <a:ext uri="{FF2B5EF4-FFF2-40B4-BE49-F238E27FC236}">
                <a16:creationId xmlns:a16="http://schemas.microsoft.com/office/drawing/2014/main" id="{D4748301-0DA4-4F4F-BC51-5EFDC876F648}"/>
              </a:ext>
            </a:extLst>
          </p:cNvPr>
          <p:cNvSpPr/>
          <p:nvPr/>
        </p:nvSpPr>
        <p:spPr>
          <a:xfrm>
            <a:off x="7282789" y="539672"/>
            <a:ext cx="799800" cy="206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</a:t>
            </a:r>
          </a:p>
        </p:txBody>
      </p:sp>
      <p:sp>
        <p:nvSpPr>
          <p:cNvPr id="64" name="สี่เหลี่ยมผืนผ้า 63">
            <a:extLst>
              <a:ext uri="{FF2B5EF4-FFF2-40B4-BE49-F238E27FC236}">
                <a16:creationId xmlns:a16="http://schemas.microsoft.com/office/drawing/2014/main" id="{144A4CFA-8747-41BB-BEDB-199CCADEAFD1}"/>
              </a:ext>
            </a:extLst>
          </p:cNvPr>
          <p:cNvSpPr/>
          <p:nvPr/>
        </p:nvSpPr>
        <p:spPr>
          <a:xfrm>
            <a:off x="6995357" y="909073"/>
            <a:ext cx="1368058" cy="3960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5" name="สี่เหลี่ยมผืนผ้า 64">
            <a:extLst>
              <a:ext uri="{FF2B5EF4-FFF2-40B4-BE49-F238E27FC236}">
                <a16:creationId xmlns:a16="http://schemas.microsoft.com/office/drawing/2014/main" id="{C854C47D-E7F5-4FAA-B854-F8CC16F5DE05}"/>
              </a:ext>
            </a:extLst>
          </p:cNvPr>
          <p:cNvSpPr/>
          <p:nvPr/>
        </p:nvSpPr>
        <p:spPr>
          <a:xfrm>
            <a:off x="7307857" y="948745"/>
            <a:ext cx="743056" cy="2627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เข้าสู่ระบบ</a:t>
            </a:r>
          </a:p>
        </p:txBody>
      </p:sp>
      <p:cxnSp>
        <p:nvCxnSpPr>
          <p:cNvPr id="66" name="ลูกศรเชื่อมต่อแบบตรง 65">
            <a:extLst>
              <a:ext uri="{FF2B5EF4-FFF2-40B4-BE49-F238E27FC236}">
                <a16:creationId xmlns:a16="http://schemas.microsoft.com/office/drawing/2014/main" id="{4372D773-40AA-4A39-8AE5-9828E9C2F7C8}"/>
              </a:ext>
            </a:extLst>
          </p:cNvPr>
          <p:cNvCxnSpPr>
            <a:cxnSpLocks/>
            <a:stCxn id="62" idx="2"/>
            <a:endCxn id="64" idx="0"/>
          </p:cNvCxnSpPr>
          <p:nvPr/>
        </p:nvCxnSpPr>
        <p:spPr>
          <a:xfrm>
            <a:off x="7679386" y="751098"/>
            <a:ext cx="0" cy="157975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ลูกศรเชื่อมต่อแบบตรง 66">
            <a:extLst>
              <a:ext uri="{FF2B5EF4-FFF2-40B4-BE49-F238E27FC236}">
                <a16:creationId xmlns:a16="http://schemas.microsoft.com/office/drawing/2014/main" id="{1F8DE335-63A4-4BAE-B002-E7F08DCB1B9A}"/>
              </a:ext>
            </a:extLst>
          </p:cNvPr>
          <p:cNvCxnSpPr>
            <a:cxnSpLocks/>
            <a:stCxn id="64" idx="2"/>
          </p:cNvCxnSpPr>
          <p:nvPr/>
        </p:nvCxnSpPr>
        <p:spPr>
          <a:xfrm>
            <a:off x="7679386" y="1305073"/>
            <a:ext cx="0" cy="176572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สี่เหลี่ยมผืนผ้า 67">
            <a:extLst>
              <a:ext uri="{FF2B5EF4-FFF2-40B4-BE49-F238E27FC236}">
                <a16:creationId xmlns:a16="http://schemas.microsoft.com/office/drawing/2014/main" id="{1FFE2C8C-55AF-4B28-B173-1CCDB2830D16}"/>
              </a:ext>
            </a:extLst>
          </p:cNvPr>
          <p:cNvSpPr/>
          <p:nvPr/>
        </p:nvSpPr>
        <p:spPr>
          <a:xfrm>
            <a:off x="7003056" y="2042243"/>
            <a:ext cx="1368058" cy="375607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9" name="สี่เหลี่ยมผืนผ้า 68">
            <a:extLst>
              <a:ext uri="{FF2B5EF4-FFF2-40B4-BE49-F238E27FC236}">
                <a16:creationId xmlns:a16="http://schemas.microsoft.com/office/drawing/2014/main" id="{3B40F6B2-7439-45E1-B0A6-62CE8C32B22F}"/>
              </a:ext>
            </a:extLst>
          </p:cNvPr>
          <p:cNvSpPr/>
          <p:nvPr/>
        </p:nvSpPr>
        <p:spPr>
          <a:xfrm>
            <a:off x="7157364" y="2135837"/>
            <a:ext cx="1059441" cy="2049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จัดทำรายงานการอนุมัติโอนเงิน</a:t>
            </a:r>
          </a:p>
        </p:txBody>
      </p:sp>
      <p:sp>
        <p:nvSpPr>
          <p:cNvPr id="87" name="สี่เหลี่ยมผืนผ้า 86">
            <a:extLst>
              <a:ext uri="{FF2B5EF4-FFF2-40B4-BE49-F238E27FC236}">
                <a16:creationId xmlns:a16="http://schemas.microsoft.com/office/drawing/2014/main" id="{13F1C20E-F2D0-4A9D-89A9-55B066FBB073}"/>
              </a:ext>
            </a:extLst>
          </p:cNvPr>
          <p:cNvSpPr/>
          <p:nvPr/>
        </p:nvSpPr>
        <p:spPr>
          <a:xfrm>
            <a:off x="5981996" y="87929"/>
            <a:ext cx="1189300" cy="398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กลุ่มการเงินและบัญชี</a:t>
            </a:r>
          </a:p>
        </p:txBody>
      </p:sp>
      <p:sp>
        <p:nvSpPr>
          <p:cNvPr id="91" name="สี่เหลี่ยมผืนผ้า 90">
            <a:extLst>
              <a:ext uri="{FF2B5EF4-FFF2-40B4-BE49-F238E27FC236}">
                <a16:creationId xmlns:a16="http://schemas.microsoft.com/office/drawing/2014/main" id="{68EDFF1D-A108-4E40-9EEA-8D62CA86E433}"/>
              </a:ext>
            </a:extLst>
          </p:cNvPr>
          <p:cNvSpPr/>
          <p:nvPr/>
        </p:nvSpPr>
        <p:spPr>
          <a:xfrm>
            <a:off x="5732637" y="1219390"/>
            <a:ext cx="955804" cy="30657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92" name="ลูกศรเชื่อมต่อแบบตรง 91">
            <a:extLst>
              <a:ext uri="{FF2B5EF4-FFF2-40B4-BE49-F238E27FC236}">
                <a16:creationId xmlns:a16="http://schemas.microsoft.com/office/drawing/2014/main" id="{A5D6A27C-F416-4856-95E2-3EC2C008CA43}"/>
              </a:ext>
            </a:extLst>
          </p:cNvPr>
          <p:cNvCxnSpPr>
            <a:cxnSpLocks/>
          </p:cNvCxnSpPr>
          <p:nvPr/>
        </p:nvCxnSpPr>
        <p:spPr>
          <a:xfrm rot="10800000" flipH="1">
            <a:off x="6735884" y="1378466"/>
            <a:ext cx="936000" cy="0"/>
          </a:xfrm>
          <a:prstGeom prst="straightConnector1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สี่เหลี่ยมผืนผ้า 92">
            <a:extLst>
              <a:ext uri="{FF2B5EF4-FFF2-40B4-BE49-F238E27FC236}">
                <a16:creationId xmlns:a16="http://schemas.microsoft.com/office/drawing/2014/main" id="{90CD8C5C-D2FC-4DEE-8189-9147C4F19963}"/>
              </a:ext>
            </a:extLst>
          </p:cNvPr>
          <p:cNvSpPr/>
          <p:nvPr/>
        </p:nvSpPr>
        <p:spPr>
          <a:xfrm>
            <a:off x="5762754" y="1259096"/>
            <a:ext cx="869954" cy="2173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ระบบแจ้งเตือน*****</a:t>
            </a:r>
          </a:p>
        </p:txBody>
      </p:sp>
      <p:sp>
        <p:nvSpPr>
          <p:cNvPr id="94" name="สี่เหลี่ยมผืนผ้า 93">
            <a:extLst>
              <a:ext uri="{FF2B5EF4-FFF2-40B4-BE49-F238E27FC236}">
                <a16:creationId xmlns:a16="http://schemas.microsoft.com/office/drawing/2014/main" id="{E128021A-8D27-4DBF-8762-D3B69F449C64}"/>
              </a:ext>
            </a:extLst>
          </p:cNvPr>
          <p:cNvSpPr/>
          <p:nvPr/>
        </p:nvSpPr>
        <p:spPr>
          <a:xfrm>
            <a:off x="6995614" y="1485387"/>
            <a:ext cx="1368058" cy="3960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95" name="ลูกศรเชื่อมต่อแบบตรง 94">
            <a:extLst>
              <a:ext uri="{FF2B5EF4-FFF2-40B4-BE49-F238E27FC236}">
                <a16:creationId xmlns:a16="http://schemas.microsoft.com/office/drawing/2014/main" id="{5CE8A599-5475-40AC-AF5D-5D0613C5777A}"/>
              </a:ext>
            </a:extLst>
          </p:cNvPr>
          <p:cNvCxnSpPr>
            <a:cxnSpLocks/>
            <a:stCxn id="94" idx="2"/>
          </p:cNvCxnSpPr>
          <p:nvPr/>
        </p:nvCxnSpPr>
        <p:spPr>
          <a:xfrm>
            <a:off x="7679643" y="1881387"/>
            <a:ext cx="0" cy="176572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สี่เหลี่ยมผืนผ้า 95">
            <a:extLst>
              <a:ext uri="{FF2B5EF4-FFF2-40B4-BE49-F238E27FC236}">
                <a16:creationId xmlns:a16="http://schemas.microsoft.com/office/drawing/2014/main" id="{F4553C6B-F7EF-4D1A-A030-0DF8C85D637F}"/>
              </a:ext>
            </a:extLst>
          </p:cNvPr>
          <p:cNvSpPr/>
          <p:nvPr/>
        </p:nvSpPr>
        <p:spPr>
          <a:xfrm>
            <a:off x="7003056" y="1502672"/>
            <a:ext cx="1360359" cy="377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แสดงรายชื่อผู้กู้ยืม ที่ผ่านการอนุมัติ</a:t>
            </a:r>
          </a:p>
        </p:txBody>
      </p:sp>
      <p:sp>
        <p:nvSpPr>
          <p:cNvPr id="114" name="วงรี 113">
            <a:extLst>
              <a:ext uri="{FF2B5EF4-FFF2-40B4-BE49-F238E27FC236}">
                <a16:creationId xmlns:a16="http://schemas.microsoft.com/office/drawing/2014/main" id="{2FB662D4-7CDD-483C-8621-73EB0E024C99}"/>
              </a:ext>
            </a:extLst>
          </p:cNvPr>
          <p:cNvSpPr/>
          <p:nvPr/>
        </p:nvSpPr>
        <p:spPr>
          <a:xfrm>
            <a:off x="5616832" y="114491"/>
            <a:ext cx="329662" cy="3296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5</a:t>
            </a:r>
          </a:p>
        </p:txBody>
      </p:sp>
      <p:sp>
        <p:nvSpPr>
          <p:cNvPr id="116" name="แผนผังลําดับงาน: การตัดสินใจ 115">
            <a:extLst>
              <a:ext uri="{FF2B5EF4-FFF2-40B4-BE49-F238E27FC236}">
                <a16:creationId xmlns:a16="http://schemas.microsoft.com/office/drawing/2014/main" id="{C70F050A-E8DD-4795-8647-B3A82F194215}"/>
              </a:ext>
            </a:extLst>
          </p:cNvPr>
          <p:cNvSpPr/>
          <p:nvPr/>
        </p:nvSpPr>
        <p:spPr>
          <a:xfrm>
            <a:off x="3904469" y="4405090"/>
            <a:ext cx="913075" cy="611760"/>
          </a:xfrm>
          <a:prstGeom prst="flowChartDecision">
            <a:avLst/>
          </a:prstGeom>
          <a:ln>
            <a:solidFill>
              <a:srgbClr val="00B0F0"/>
            </a:solidFill>
            <a:prstDash val="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/>
          </a:p>
        </p:txBody>
      </p:sp>
      <p:sp>
        <p:nvSpPr>
          <p:cNvPr id="117" name="สี่เหลี่ยมผืนผ้า 116">
            <a:extLst>
              <a:ext uri="{FF2B5EF4-FFF2-40B4-BE49-F238E27FC236}">
                <a16:creationId xmlns:a16="http://schemas.microsoft.com/office/drawing/2014/main" id="{D3F3631C-F47A-4BDA-8AE9-84D94B59B68E}"/>
              </a:ext>
            </a:extLst>
          </p:cNvPr>
          <p:cNvSpPr/>
          <p:nvPr/>
        </p:nvSpPr>
        <p:spPr>
          <a:xfrm>
            <a:off x="4032151" y="4547092"/>
            <a:ext cx="681930" cy="322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ประชุมคณะอนุกรรมการ</a:t>
            </a:r>
          </a:p>
        </p:txBody>
      </p:sp>
      <p:cxnSp>
        <p:nvCxnSpPr>
          <p:cNvPr id="122" name="ลูกศรเชื่อมต่อแบบตรง 121">
            <a:extLst>
              <a:ext uri="{FF2B5EF4-FFF2-40B4-BE49-F238E27FC236}">
                <a16:creationId xmlns:a16="http://schemas.microsoft.com/office/drawing/2014/main" id="{D35393B7-9B24-4E04-AFB5-DFE5E216F06B}"/>
              </a:ext>
            </a:extLst>
          </p:cNvPr>
          <p:cNvCxnSpPr>
            <a:cxnSpLocks/>
          </p:cNvCxnSpPr>
          <p:nvPr/>
        </p:nvCxnSpPr>
        <p:spPr>
          <a:xfrm>
            <a:off x="3113326" y="4710970"/>
            <a:ext cx="792000" cy="0"/>
          </a:xfrm>
          <a:prstGeom prst="straightConnector1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สี่เหลี่ยมด้านขนาน 124">
            <a:extLst>
              <a:ext uri="{FF2B5EF4-FFF2-40B4-BE49-F238E27FC236}">
                <a16:creationId xmlns:a16="http://schemas.microsoft.com/office/drawing/2014/main" id="{B11D8701-296E-4416-9CF3-729F80B4BA59}"/>
              </a:ext>
            </a:extLst>
          </p:cNvPr>
          <p:cNvSpPr/>
          <p:nvPr/>
        </p:nvSpPr>
        <p:spPr>
          <a:xfrm>
            <a:off x="2523896" y="4842390"/>
            <a:ext cx="1080000" cy="302299"/>
          </a:xfrm>
          <a:prstGeom prst="parallelogram">
            <a:avLst>
              <a:gd name="adj" fmla="val 53052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6" name="สี่เหลี่ยมผืนผ้า 125">
            <a:extLst>
              <a:ext uri="{FF2B5EF4-FFF2-40B4-BE49-F238E27FC236}">
                <a16:creationId xmlns:a16="http://schemas.microsoft.com/office/drawing/2014/main" id="{ECE38956-6B15-45B6-994A-B095C13501E6}"/>
              </a:ext>
            </a:extLst>
          </p:cNvPr>
          <p:cNvSpPr/>
          <p:nvPr/>
        </p:nvSpPr>
        <p:spPr>
          <a:xfrm>
            <a:off x="2560829" y="4930588"/>
            <a:ext cx="953563" cy="164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บันทึกผลการประชุม</a:t>
            </a:r>
          </a:p>
        </p:txBody>
      </p:sp>
      <p:sp>
        <p:nvSpPr>
          <p:cNvPr id="135" name="วงรี 134">
            <a:extLst>
              <a:ext uri="{FF2B5EF4-FFF2-40B4-BE49-F238E27FC236}">
                <a16:creationId xmlns:a16="http://schemas.microsoft.com/office/drawing/2014/main" id="{6FBF613B-8B50-4EED-99A8-9BD14E42A39F}"/>
              </a:ext>
            </a:extLst>
          </p:cNvPr>
          <p:cNvSpPr/>
          <p:nvPr/>
        </p:nvSpPr>
        <p:spPr>
          <a:xfrm>
            <a:off x="3030816" y="5316314"/>
            <a:ext cx="202788" cy="202788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137" name="ตัวเชื่อมต่อ: หักมุม 136">
            <a:extLst>
              <a:ext uri="{FF2B5EF4-FFF2-40B4-BE49-F238E27FC236}">
                <a16:creationId xmlns:a16="http://schemas.microsoft.com/office/drawing/2014/main" id="{8AC77B38-7A2C-43AD-830E-9BD9861302B5}"/>
              </a:ext>
            </a:extLst>
          </p:cNvPr>
          <p:cNvCxnSpPr>
            <a:stCxn id="135" idx="6"/>
            <a:endCxn id="23" idx="0"/>
          </p:cNvCxnSpPr>
          <p:nvPr/>
        </p:nvCxnSpPr>
        <p:spPr>
          <a:xfrm>
            <a:off x="3233604" y="5417708"/>
            <a:ext cx="666384" cy="252612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สี่เหลี่ยมผืนผ้า: มุมมน 137">
            <a:extLst>
              <a:ext uri="{FF2B5EF4-FFF2-40B4-BE49-F238E27FC236}">
                <a16:creationId xmlns:a16="http://schemas.microsoft.com/office/drawing/2014/main" id="{9E9A3BCB-AC96-4798-8E24-7E26DB964D9B}"/>
              </a:ext>
            </a:extLst>
          </p:cNvPr>
          <p:cNvSpPr/>
          <p:nvPr/>
        </p:nvSpPr>
        <p:spPr>
          <a:xfrm>
            <a:off x="1808692" y="5655600"/>
            <a:ext cx="1033116" cy="22962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 dirty="0"/>
          </a:p>
        </p:txBody>
      </p:sp>
      <p:sp>
        <p:nvSpPr>
          <p:cNvPr id="139" name="สี่เหลี่ยมผืนผ้า 138">
            <a:extLst>
              <a:ext uri="{FF2B5EF4-FFF2-40B4-BE49-F238E27FC236}">
                <a16:creationId xmlns:a16="http://schemas.microsoft.com/office/drawing/2014/main" id="{9CBB3725-4C6A-4B86-BBCD-FDCF3FA497DD}"/>
              </a:ext>
            </a:extLst>
          </p:cNvPr>
          <p:cNvSpPr/>
          <p:nvPr/>
        </p:nvSpPr>
        <p:spPr>
          <a:xfrm>
            <a:off x="1891763" y="5672950"/>
            <a:ext cx="880778" cy="206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ส่งต่อให้ผอ.</a:t>
            </a:r>
          </a:p>
        </p:txBody>
      </p:sp>
      <p:sp>
        <p:nvSpPr>
          <p:cNvPr id="140" name="สี่เหลี่ยมผืนผ้า: มุมมน 139">
            <a:extLst>
              <a:ext uri="{FF2B5EF4-FFF2-40B4-BE49-F238E27FC236}">
                <a16:creationId xmlns:a16="http://schemas.microsoft.com/office/drawing/2014/main" id="{42DEDFDC-D4D1-44AA-BD34-25C1FF807A40}"/>
              </a:ext>
            </a:extLst>
          </p:cNvPr>
          <p:cNvSpPr/>
          <p:nvPr/>
        </p:nvSpPr>
        <p:spPr>
          <a:xfrm>
            <a:off x="2645672" y="6363851"/>
            <a:ext cx="1033116" cy="22962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 dirty="0"/>
          </a:p>
        </p:txBody>
      </p:sp>
      <p:sp>
        <p:nvSpPr>
          <p:cNvPr id="141" name="สี่เหลี่ยมผืนผ้า 140">
            <a:extLst>
              <a:ext uri="{FF2B5EF4-FFF2-40B4-BE49-F238E27FC236}">
                <a16:creationId xmlns:a16="http://schemas.microsoft.com/office/drawing/2014/main" id="{B91CDBB0-153D-48B1-8D3C-B40E476408CE}"/>
              </a:ext>
            </a:extLst>
          </p:cNvPr>
          <p:cNvSpPr/>
          <p:nvPr/>
        </p:nvSpPr>
        <p:spPr>
          <a:xfrm>
            <a:off x="2732310" y="6383770"/>
            <a:ext cx="799800" cy="206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จบการทำงาน</a:t>
            </a:r>
          </a:p>
        </p:txBody>
      </p:sp>
      <p:cxnSp>
        <p:nvCxnSpPr>
          <p:cNvPr id="143" name="ตัวเชื่อมต่อ: หักมุม 142">
            <a:extLst>
              <a:ext uri="{FF2B5EF4-FFF2-40B4-BE49-F238E27FC236}">
                <a16:creationId xmlns:a16="http://schemas.microsoft.com/office/drawing/2014/main" id="{BD621FC3-FC47-45B8-9559-06C31CC3FFE5}"/>
              </a:ext>
            </a:extLst>
          </p:cNvPr>
          <p:cNvCxnSpPr>
            <a:stCxn id="135" idx="2"/>
            <a:endCxn id="139" idx="0"/>
          </p:cNvCxnSpPr>
          <p:nvPr/>
        </p:nvCxnSpPr>
        <p:spPr>
          <a:xfrm rot="10800000" flipV="1">
            <a:off x="2332152" y="5417708"/>
            <a:ext cx="698664" cy="255242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ลูกศรเชื่อมต่อแบบตรง 144">
            <a:extLst>
              <a:ext uri="{FF2B5EF4-FFF2-40B4-BE49-F238E27FC236}">
                <a16:creationId xmlns:a16="http://schemas.microsoft.com/office/drawing/2014/main" id="{7210A10B-9073-4FF8-B5A6-5AF7877594FA}"/>
              </a:ext>
            </a:extLst>
          </p:cNvPr>
          <p:cNvCxnSpPr>
            <a:cxnSpLocks/>
          </p:cNvCxnSpPr>
          <p:nvPr/>
        </p:nvCxnSpPr>
        <p:spPr>
          <a:xfrm>
            <a:off x="3113326" y="5145198"/>
            <a:ext cx="0" cy="180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สี่เหลี่ยมผืนผ้า 145">
            <a:extLst>
              <a:ext uri="{FF2B5EF4-FFF2-40B4-BE49-F238E27FC236}">
                <a16:creationId xmlns:a16="http://schemas.microsoft.com/office/drawing/2014/main" id="{3C151E9E-B237-4AC3-AE6F-0254837552C8}"/>
              </a:ext>
            </a:extLst>
          </p:cNvPr>
          <p:cNvSpPr/>
          <p:nvPr/>
        </p:nvSpPr>
        <p:spPr>
          <a:xfrm>
            <a:off x="2391098" y="5205362"/>
            <a:ext cx="777504" cy="3177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ไม่อนุมัติ</a:t>
            </a:r>
          </a:p>
        </p:txBody>
      </p:sp>
      <p:sp>
        <p:nvSpPr>
          <p:cNvPr id="147" name="สี่เหลี่ยมผืนผ้า 146">
            <a:extLst>
              <a:ext uri="{FF2B5EF4-FFF2-40B4-BE49-F238E27FC236}">
                <a16:creationId xmlns:a16="http://schemas.microsoft.com/office/drawing/2014/main" id="{2A2544C8-F98D-46C8-B0ED-1EB4625FAA7B}"/>
              </a:ext>
            </a:extLst>
          </p:cNvPr>
          <p:cNvSpPr/>
          <p:nvPr/>
        </p:nvSpPr>
        <p:spPr>
          <a:xfrm>
            <a:off x="3108814" y="5192505"/>
            <a:ext cx="777504" cy="3177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อนุมัติ</a:t>
            </a:r>
          </a:p>
        </p:txBody>
      </p:sp>
      <p:sp>
        <p:nvSpPr>
          <p:cNvPr id="150" name="วงรี 149">
            <a:extLst>
              <a:ext uri="{FF2B5EF4-FFF2-40B4-BE49-F238E27FC236}">
                <a16:creationId xmlns:a16="http://schemas.microsoft.com/office/drawing/2014/main" id="{0870F1F3-D5A5-46A2-A53F-5167AE092E6D}"/>
              </a:ext>
            </a:extLst>
          </p:cNvPr>
          <p:cNvSpPr/>
          <p:nvPr/>
        </p:nvSpPr>
        <p:spPr>
          <a:xfrm>
            <a:off x="3025306" y="6002932"/>
            <a:ext cx="202788" cy="202788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152" name="ตัวเชื่อมต่อ: หักมุม 151">
            <a:extLst>
              <a:ext uri="{FF2B5EF4-FFF2-40B4-BE49-F238E27FC236}">
                <a16:creationId xmlns:a16="http://schemas.microsoft.com/office/drawing/2014/main" id="{3C9282EF-382D-4A67-AC83-9B6A8BA808C1}"/>
              </a:ext>
            </a:extLst>
          </p:cNvPr>
          <p:cNvCxnSpPr>
            <a:cxnSpLocks/>
          </p:cNvCxnSpPr>
          <p:nvPr/>
        </p:nvCxnSpPr>
        <p:spPr>
          <a:xfrm>
            <a:off x="2316212" y="5884022"/>
            <a:ext cx="693155" cy="210030"/>
          </a:xfrm>
          <a:prstGeom prst="bentConnector3">
            <a:avLst>
              <a:gd name="adj1" fmla="val -385"/>
            </a:avLst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ตัวเชื่อมต่อ: หักมุม 154">
            <a:extLst>
              <a:ext uri="{FF2B5EF4-FFF2-40B4-BE49-F238E27FC236}">
                <a16:creationId xmlns:a16="http://schemas.microsoft.com/office/drawing/2014/main" id="{424757CC-FFEB-4344-8680-5AF47A532DCF}"/>
              </a:ext>
            </a:extLst>
          </p:cNvPr>
          <p:cNvCxnSpPr>
            <a:stCxn id="23" idx="2"/>
            <a:endCxn id="150" idx="6"/>
          </p:cNvCxnSpPr>
          <p:nvPr/>
        </p:nvCxnSpPr>
        <p:spPr>
          <a:xfrm rot="5400000">
            <a:off x="3461848" y="5666186"/>
            <a:ext cx="204386" cy="671894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สี่เหลี่ยมผืนผ้า 157">
            <a:extLst>
              <a:ext uri="{FF2B5EF4-FFF2-40B4-BE49-F238E27FC236}">
                <a16:creationId xmlns:a16="http://schemas.microsoft.com/office/drawing/2014/main" id="{1679DC81-D309-4F42-A383-8023EAA3600E}"/>
              </a:ext>
            </a:extLst>
          </p:cNvPr>
          <p:cNvSpPr/>
          <p:nvPr/>
        </p:nvSpPr>
        <p:spPr>
          <a:xfrm>
            <a:off x="4083094" y="6043021"/>
            <a:ext cx="841387" cy="375607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9" name="สี่เหลี่ยมผืนผ้า 158">
            <a:extLst>
              <a:ext uri="{FF2B5EF4-FFF2-40B4-BE49-F238E27FC236}">
                <a16:creationId xmlns:a16="http://schemas.microsoft.com/office/drawing/2014/main" id="{39728F60-4071-4748-85DF-AAFC4977598B}"/>
              </a:ext>
            </a:extLst>
          </p:cNvPr>
          <p:cNvSpPr/>
          <p:nvPr/>
        </p:nvSpPr>
        <p:spPr>
          <a:xfrm>
            <a:off x="4038530" y="6078425"/>
            <a:ext cx="899985" cy="3402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แจ้งเตือน ไปยังระบบ</a:t>
            </a:r>
            <a:b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งานอื่นๆ ที่เกี่ยวข้อง</a:t>
            </a:r>
          </a:p>
        </p:txBody>
      </p:sp>
      <p:cxnSp>
        <p:nvCxnSpPr>
          <p:cNvPr id="160" name="ลูกศรเชื่อมต่อแบบตรง 159">
            <a:extLst>
              <a:ext uri="{FF2B5EF4-FFF2-40B4-BE49-F238E27FC236}">
                <a16:creationId xmlns:a16="http://schemas.microsoft.com/office/drawing/2014/main" id="{49DC08DA-8534-46E6-9639-A59103AEA1BC}"/>
              </a:ext>
            </a:extLst>
          </p:cNvPr>
          <p:cNvCxnSpPr>
            <a:cxnSpLocks/>
          </p:cNvCxnSpPr>
          <p:nvPr/>
        </p:nvCxnSpPr>
        <p:spPr>
          <a:xfrm>
            <a:off x="3140116" y="6256661"/>
            <a:ext cx="936000" cy="0"/>
          </a:xfrm>
          <a:prstGeom prst="straightConnector1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สี่เหลี่ยมด้านขนาน 160">
            <a:extLst>
              <a:ext uri="{FF2B5EF4-FFF2-40B4-BE49-F238E27FC236}">
                <a16:creationId xmlns:a16="http://schemas.microsoft.com/office/drawing/2014/main" id="{C6635DA6-9292-4D77-A162-9BE635A82CE9}"/>
              </a:ext>
            </a:extLst>
          </p:cNvPr>
          <p:cNvSpPr/>
          <p:nvPr/>
        </p:nvSpPr>
        <p:spPr>
          <a:xfrm>
            <a:off x="7132641" y="2596267"/>
            <a:ext cx="1080000" cy="302299"/>
          </a:xfrm>
          <a:prstGeom prst="parallelogram">
            <a:avLst>
              <a:gd name="adj" fmla="val 53052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2" name="สี่เหลี่ยมผืนผ้า 161">
            <a:extLst>
              <a:ext uri="{FF2B5EF4-FFF2-40B4-BE49-F238E27FC236}">
                <a16:creationId xmlns:a16="http://schemas.microsoft.com/office/drawing/2014/main" id="{D056F81A-5FD1-406C-A717-2637A13A027D}"/>
              </a:ext>
            </a:extLst>
          </p:cNvPr>
          <p:cNvSpPr/>
          <p:nvPr/>
        </p:nvSpPr>
        <p:spPr>
          <a:xfrm>
            <a:off x="7140864" y="2665128"/>
            <a:ext cx="1080000" cy="164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บันทึกรายการโอนเงิน</a:t>
            </a:r>
          </a:p>
        </p:txBody>
      </p:sp>
      <p:sp>
        <p:nvSpPr>
          <p:cNvPr id="88" name="ทรงกระบอก 87">
            <a:extLst>
              <a:ext uri="{FF2B5EF4-FFF2-40B4-BE49-F238E27FC236}">
                <a16:creationId xmlns:a16="http://schemas.microsoft.com/office/drawing/2014/main" id="{5F9E1F8D-6C6E-4098-8FEB-91BB94E6C492}"/>
              </a:ext>
            </a:extLst>
          </p:cNvPr>
          <p:cNvSpPr/>
          <p:nvPr/>
        </p:nvSpPr>
        <p:spPr>
          <a:xfrm>
            <a:off x="3098043" y="558312"/>
            <a:ext cx="799798" cy="526785"/>
          </a:xfrm>
          <a:prstGeom prst="ca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9" name="สี่เหลี่ยมผืนผ้า 88">
            <a:extLst>
              <a:ext uri="{FF2B5EF4-FFF2-40B4-BE49-F238E27FC236}">
                <a16:creationId xmlns:a16="http://schemas.microsoft.com/office/drawing/2014/main" id="{E5AF8B2C-2A79-40E9-9BC4-5C9DABA523B5}"/>
              </a:ext>
            </a:extLst>
          </p:cNvPr>
          <p:cNvSpPr/>
          <p:nvPr/>
        </p:nvSpPr>
        <p:spPr>
          <a:xfrm>
            <a:off x="2987724" y="721563"/>
            <a:ext cx="1015651" cy="2797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ข้อมูลยื่นคำขอกู้ยืม</a:t>
            </a:r>
          </a:p>
        </p:txBody>
      </p:sp>
      <p:cxnSp>
        <p:nvCxnSpPr>
          <p:cNvPr id="90" name="ตัวเชื่อมต่อ: หักมุม 89">
            <a:extLst>
              <a:ext uri="{FF2B5EF4-FFF2-40B4-BE49-F238E27FC236}">
                <a16:creationId xmlns:a16="http://schemas.microsoft.com/office/drawing/2014/main" id="{F76F9783-23E8-4C37-AB7B-A9FA3BD09E85}"/>
              </a:ext>
            </a:extLst>
          </p:cNvPr>
          <p:cNvCxnSpPr>
            <a:cxnSpLocks/>
          </p:cNvCxnSpPr>
          <p:nvPr/>
        </p:nvCxnSpPr>
        <p:spPr>
          <a:xfrm rot="5400000">
            <a:off x="2732837" y="1178430"/>
            <a:ext cx="894515" cy="72671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สี่เหลี่ยมผืนผ้า 96">
            <a:extLst>
              <a:ext uri="{FF2B5EF4-FFF2-40B4-BE49-F238E27FC236}">
                <a16:creationId xmlns:a16="http://schemas.microsoft.com/office/drawing/2014/main" id="{37B78454-0CB5-4A2C-A7EE-9F18FFF00965}"/>
              </a:ext>
            </a:extLst>
          </p:cNvPr>
          <p:cNvSpPr/>
          <p:nvPr/>
        </p:nvSpPr>
        <p:spPr>
          <a:xfrm>
            <a:off x="8924235" y="2078200"/>
            <a:ext cx="1104807" cy="306570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98" name="ลูกศรเชื่อมต่อแบบตรง 97">
            <a:extLst>
              <a:ext uri="{FF2B5EF4-FFF2-40B4-BE49-F238E27FC236}">
                <a16:creationId xmlns:a16="http://schemas.microsoft.com/office/drawing/2014/main" id="{E75ED13C-5A02-44C8-806C-3945961C354F}"/>
              </a:ext>
            </a:extLst>
          </p:cNvPr>
          <p:cNvCxnSpPr>
            <a:cxnSpLocks/>
          </p:cNvCxnSpPr>
          <p:nvPr/>
        </p:nvCxnSpPr>
        <p:spPr>
          <a:xfrm>
            <a:off x="8384235" y="2194493"/>
            <a:ext cx="540000" cy="0"/>
          </a:xfrm>
          <a:prstGeom prst="straightConnector1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ลูกศรเชื่อมต่อแบบตรง 98">
            <a:extLst>
              <a:ext uri="{FF2B5EF4-FFF2-40B4-BE49-F238E27FC236}">
                <a16:creationId xmlns:a16="http://schemas.microsoft.com/office/drawing/2014/main" id="{D307DEC8-1CF6-49E4-8027-0268FD02A787}"/>
              </a:ext>
            </a:extLst>
          </p:cNvPr>
          <p:cNvCxnSpPr>
            <a:cxnSpLocks/>
          </p:cNvCxnSpPr>
          <p:nvPr/>
        </p:nvCxnSpPr>
        <p:spPr>
          <a:xfrm>
            <a:off x="7672641" y="2419695"/>
            <a:ext cx="0" cy="176572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สี่เหลี่ยมผืนผ้า 99">
            <a:extLst>
              <a:ext uri="{FF2B5EF4-FFF2-40B4-BE49-F238E27FC236}">
                <a16:creationId xmlns:a16="http://schemas.microsoft.com/office/drawing/2014/main" id="{0E37E0B8-24FD-423F-A2A1-FCB90DDBC644}"/>
              </a:ext>
            </a:extLst>
          </p:cNvPr>
          <p:cNvSpPr/>
          <p:nvPr/>
        </p:nvSpPr>
        <p:spPr>
          <a:xfrm>
            <a:off x="8896057" y="2123434"/>
            <a:ext cx="1124679" cy="2173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เสนอผู้มีอำนาจอนุมัติ</a:t>
            </a:r>
          </a:p>
        </p:txBody>
      </p:sp>
      <p:sp>
        <p:nvSpPr>
          <p:cNvPr id="101" name="สี่เหลี่ยมผืนผ้า: มุมมน 100">
            <a:extLst>
              <a:ext uri="{FF2B5EF4-FFF2-40B4-BE49-F238E27FC236}">
                <a16:creationId xmlns:a16="http://schemas.microsoft.com/office/drawing/2014/main" id="{371A0D71-24D3-4B95-BB6A-AFA17EE458A9}"/>
              </a:ext>
            </a:extLst>
          </p:cNvPr>
          <p:cNvSpPr/>
          <p:nvPr/>
        </p:nvSpPr>
        <p:spPr>
          <a:xfrm>
            <a:off x="7121528" y="3144392"/>
            <a:ext cx="1033116" cy="22962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 dirty="0"/>
          </a:p>
        </p:txBody>
      </p:sp>
      <p:sp>
        <p:nvSpPr>
          <p:cNvPr id="102" name="สี่เหลี่ยมผืนผ้า 101">
            <a:extLst>
              <a:ext uri="{FF2B5EF4-FFF2-40B4-BE49-F238E27FC236}">
                <a16:creationId xmlns:a16="http://schemas.microsoft.com/office/drawing/2014/main" id="{5013DFEF-7E7F-4C58-B255-AD9764A1D6BD}"/>
              </a:ext>
            </a:extLst>
          </p:cNvPr>
          <p:cNvSpPr/>
          <p:nvPr/>
        </p:nvSpPr>
        <p:spPr>
          <a:xfrm>
            <a:off x="7236713" y="3147868"/>
            <a:ext cx="799800" cy="206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จบการทำงาน</a:t>
            </a:r>
          </a:p>
        </p:txBody>
      </p:sp>
      <p:sp>
        <p:nvSpPr>
          <p:cNvPr id="103" name="สี่เหลี่ยมผืนผ้า 102">
            <a:extLst>
              <a:ext uri="{FF2B5EF4-FFF2-40B4-BE49-F238E27FC236}">
                <a16:creationId xmlns:a16="http://schemas.microsoft.com/office/drawing/2014/main" id="{4FEBCBCC-22AB-485F-A41F-FD22B61B2D98}"/>
              </a:ext>
            </a:extLst>
          </p:cNvPr>
          <p:cNvSpPr/>
          <p:nvPr/>
        </p:nvSpPr>
        <p:spPr>
          <a:xfrm>
            <a:off x="10250959" y="2210190"/>
            <a:ext cx="841387" cy="375607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4" name="สี่เหลี่ยมผืนผ้า 103">
            <a:extLst>
              <a:ext uri="{FF2B5EF4-FFF2-40B4-BE49-F238E27FC236}">
                <a16:creationId xmlns:a16="http://schemas.microsoft.com/office/drawing/2014/main" id="{9342E119-D6E6-497C-89AC-AF18DA03AB7A}"/>
              </a:ext>
            </a:extLst>
          </p:cNvPr>
          <p:cNvSpPr/>
          <p:nvPr/>
        </p:nvSpPr>
        <p:spPr>
          <a:xfrm>
            <a:off x="10278743" y="2243710"/>
            <a:ext cx="841387" cy="3402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แจ้งเตือน ไปยังระบบ</a:t>
            </a:r>
            <a:b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งานอื่นๆ ที่เกี่ยวข้อง</a:t>
            </a:r>
          </a:p>
        </p:txBody>
      </p:sp>
      <p:cxnSp>
        <p:nvCxnSpPr>
          <p:cNvPr id="105" name="ลูกศรเชื่อมต่อแบบตรง 104">
            <a:extLst>
              <a:ext uri="{FF2B5EF4-FFF2-40B4-BE49-F238E27FC236}">
                <a16:creationId xmlns:a16="http://schemas.microsoft.com/office/drawing/2014/main" id="{F4C41EB2-00FE-4A2D-8F93-6C9668539C24}"/>
              </a:ext>
            </a:extLst>
          </p:cNvPr>
          <p:cNvCxnSpPr>
            <a:cxnSpLocks/>
          </p:cNvCxnSpPr>
          <p:nvPr/>
        </p:nvCxnSpPr>
        <p:spPr>
          <a:xfrm>
            <a:off x="7701504" y="2471128"/>
            <a:ext cx="2520000" cy="0"/>
          </a:xfrm>
          <a:prstGeom prst="straightConnector1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ตัวเชื่อมต่อ: หักมุม 48">
            <a:extLst>
              <a:ext uri="{FF2B5EF4-FFF2-40B4-BE49-F238E27FC236}">
                <a16:creationId xmlns:a16="http://schemas.microsoft.com/office/drawing/2014/main" id="{1ADEA27C-8DC5-4B9C-9353-357061D69454}"/>
              </a:ext>
            </a:extLst>
          </p:cNvPr>
          <p:cNvCxnSpPr>
            <a:cxnSpLocks/>
            <a:stCxn id="116" idx="2"/>
          </p:cNvCxnSpPr>
          <p:nvPr/>
        </p:nvCxnSpPr>
        <p:spPr>
          <a:xfrm rot="5400000">
            <a:off x="3886483" y="4620432"/>
            <a:ext cx="78107" cy="870942"/>
          </a:xfrm>
          <a:prstGeom prst="bentConnector2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ลูกศรเชื่อมต่อแบบตรง 106">
            <a:extLst>
              <a:ext uri="{FF2B5EF4-FFF2-40B4-BE49-F238E27FC236}">
                <a16:creationId xmlns:a16="http://schemas.microsoft.com/office/drawing/2014/main" id="{B45E63E2-68DF-4653-A33A-00CF639B5C3D}"/>
              </a:ext>
            </a:extLst>
          </p:cNvPr>
          <p:cNvCxnSpPr>
            <a:cxnSpLocks/>
          </p:cNvCxnSpPr>
          <p:nvPr/>
        </p:nvCxnSpPr>
        <p:spPr>
          <a:xfrm>
            <a:off x="7642448" y="2896474"/>
            <a:ext cx="0" cy="252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ลูกศรเชื่อมต่อแบบตรง 107">
            <a:extLst>
              <a:ext uri="{FF2B5EF4-FFF2-40B4-BE49-F238E27FC236}">
                <a16:creationId xmlns:a16="http://schemas.microsoft.com/office/drawing/2014/main" id="{B55FE7B6-AF8F-4662-8ED4-19E57E3A65E8}"/>
              </a:ext>
            </a:extLst>
          </p:cNvPr>
          <p:cNvCxnSpPr>
            <a:cxnSpLocks/>
          </p:cNvCxnSpPr>
          <p:nvPr/>
        </p:nvCxnSpPr>
        <p:spPr>
          <a:xfrm flipH="1">
            <a:off x="8393680" y="2282779"/>
            <a:ext cx="504000" cy="0"/>
          </a:xfrm>
          <a:prstGeom prst="straightConnector1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ทรงกระบอก 105">
            <a:extLst>
              <a:ext uri="{FF2B5EF4-FFF2-40B4-BE49-F238E27FC236}">
                <a16:creationId xmlns:a16="http://schemas.microsoft.com/office/drawing/2014/main" id="{F4764AC7-8966-4080-98C2-C3DB8F573EB0}"/>
              </a:ext>
            </a:extLst>
          </p:cNvPr>
          <p:cNvSpPr/>
          <p:nvPr/>
        </p:nvSpPr>
        <p:spPr>
          <a:xfrm>
            <a:off x="8652633" y="254861"/>
            <a:ext cx="799798" cy="526785"/>
          </a:xfrm>
          <a:prstGeom prst="ca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9" name="สี่เหลี่ยมผืนผ้า 108">
            <a:extLst>
              <a:ext uri="{FF2B5EF4-FFF2-40B4-BE49-F238E27FC236}">
                <a16:creationId xmlns:a16="http://schemas.microsoft.com/office/drawing/2014/main" id="{87444CB6-82D4-42A6-84A2-8104451D0257}"/>
              </a:ext>
            </a:extLst>
          </p:cNvPr>
          <p:cNvSpPr/>
          <p:nvPr/>
        </p:nvSpPr>
        <p:spPr>
          <a:xfrm>
            <a:off x="8542314" y="418112"/>
            <a:ext cx="1015651" cy="2797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ข้อมูลยื่นคำขอกู้ยืม</a:t>
            </a:r>
          </a:p>
        </p:txBody>
      </p:sp>
      <p:cxnSp>
        <p:nvCxnSpPr>
          <p:cNvPr id="110" name="ตัวเชื่อมต่อ: หักมุม 109">
            <a:extLst>
              <a:ext uri="{FF2B5EF4-FFF2-40B4-BE49-F238E27FC236}">
                <a16:creationId xmlns:a16="http://schemas.microsoft.com/office/drawing/2014/main" id="{A0F327D5-7A60-4E92-8123-E0C743E8EB7E}"/>
              </a:ext>
            </a:extLst>
          </p:cNvPr>
          <p:cNvCxnSpPr>
            <a:cxnSpLocks/>
          </p:cNvCxnSpPr>
          <p:nvPr/>
        </p:nvCxnSpPr>
        <p:spPr>
          <a:xfrm rot="5400000">
            <a:off x="8287427" y="874979"/>
            <a:ext cx="894515" cy="72671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วงรี 110">
            <a:extLst>
              <a:ext uri="{FF2B5EF4-FFF2-40B4-BE49-F238E27FC236}">
                <a16:creationId xmlns:a16="http://schemas.microsoft.com/office/drawing/2014/main" id="{478A3DB2-9809-452A-A3A1-8522461583EE}"/>
              </a:ext>
            </a:extLst>
          </p:cNvPr>
          <p:cNvSpPr/>
          <p:nvPr/>
        </p:nvSpPr>
        <p:spPr>
          <a:xfrm>
            <a:off x="6112969" y="2146447"/>
            <a:ext cx="202788" cy="202788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2" name="สี่เหลี่ยมผืนผ้า 111">
            <a:extLst>
              <a:ext uri="{FF2B5EF4-FFF2-40B4-BE49-F238E27FC236}">
                <a16:creationId xmlns:a16="http://schemas.microsoft.com/office/drawing/2014/main" id="{5C33EEBF-E0EC-4667-9856-813E03E23EDF}"/>
              </a:ext>
            </a:extLst>
          </p:cNvPr>
          <p:cNvSpPr/>
          <p:nvPr/>
        </p:nvSpPr>
        <p:spPr>
          <a:xfrm>
            <a:off x="5718709" y="1839955"/>
            <a:ext cx="983660" cy="398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0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ผู้บริหารอนุมัติผล</a:t>
            </a:r>
            <a:br>
              <a:rPr lang="th-TH" sz="10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0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การดำเนินการ</a:t>
            </a:r>
          </a:p>
        </p:txBody>
      </p:sp>
      <p:cxnSp>
        <p:nvCxnSpPr>
          <p:cNvPr id="48" name="ตัวเชื่อมต่อ: หักมุม 47">
            <a:extLst>
              <a:ext uri="{FF2B5EF4-FFF2-40B4-BE49-F238E27FC236}">
                <a16:creationId xmlns:a16="http://schemas.microsoft.com/office/drawing/2014/main" id="{8DE81A37-CDAA-4FA1-AA7F-BA19514FEC31}"/>
              </a:ext>
            </a:extLst>
          </p:cNvPr>
          <p:cNvCxnSpPr>
            <a:cxnSpLocks/>
            <a:stCxn id="111" idx="4"/>
          </p:cNvCxnSpPr>
          <p:nvPr/>
        </p:nvCxnSpPr>
        <p:spPr>
          <a:xfrm rot="16200000" flipH="1">
            <a:off x="6879433" y="1684165"/>
            <a:ext cx="124058" cy="1454198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สี่เหลี่ยมผืนผ้า: มุมมน 112">
            <a:extLst>
              <a:ext uri="{FF2B5EF4-FFF2-40B4-BE49-F238E27FC236}">
                <a16:creationId xmlns:a16="http://schemas.microsoft.com/office/drawing/2014/main" id="{32538885-8B08-4216-B858-3C8890A3279B}"/>
              </a:ext>
            </a:extLst>
          </p:cNvPr>
          <p:cNvSpPr/>
          <p:nvPr/>
        </p:nvSpPr>
        <p:spPr>
          <a:xfrm>
            <a:off x="7236713" y="4074623"/>
            <a:ext cx="1008000" cy="22962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 dirty="0"/>
          </a:p>
        </p:txBody>
      </p:sp>
      <p:sp>
        <p:nvSpPr>
          <p:cNvPr id="115" name="สี่เหลี่ยมผืนผ้า 114">
            <a:extLst>
              <a:ext uri="{FF2B5EF4-FFF2-40B4-BE49-F238E27FC236}">
                <a16:creationId xmlns:a16="http://schemas.microsoft.com/office/drawing/2014/main" id="{F9E31057-1001-4DED-AAE3-445B354434AC}"/>
              </a:ext>
            </a:extLst>
          </p:cNvPr>
          <p:cNvSpPr/>
          <p:nvPr/>
        </p:nvSpPr>
        <p:spPr>
          <a:xfrm>
            <a:off x="7344116" y="4092817"/>
            <a:ext cx="799800" cy="206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</a:t>
            </a:r>
          </a:p>
        </p:txBody>
      </p:sp>
      <p:sp>
        <p:nvSpPr>
          <p:cNvPr id="118" name="สี่เหลี่ยมผืนผ้า 117">
            <a:extLst>
              <a:ext uri="{FF2B5EF4-FFF2-40B4-BE49-F238E27FC236}">
                <a16:creationId xmlns:a16="http://schemas.microsoft.com/office/drawing/2014/main" id="{43655EAE-B737-4DEB-9D6A-673715BB4BEC}"/>
              </a:ext>
            </a:extLst>
          </p:cNvPr>
          <p:cNvSpPr/>
          <p:nvPr/>
        </p:nvSpPr>
        <p:spPr>
          <a:xfrm>
            <a:off x="7056684" y="4462218"/>
            <a:ext cx="1368058" cy="3960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9" name="สี่เหลี่ยมผืนผ้า 118">
            <a:extLst>
              <a:ext uri="{FF2B5EF4-FFF2-40B4-BE49-F238E27FC236}">
                <a16:creationId xmlns:a16="http://schemas.microsoft.com/office/drawing/2014/main" id="{64C125EC-3EEA-4C97-BBB1-A5556BBF25FE}"/>
              </a:ext>
            </a:extLst>
          </p:cNvPr>
          <p:cNvSpPr/>
          <p:nvPr/>
        </p:nvSpPr>
        <p:spPr>
          <a:xfrm>
            <a:off x="7369184" y="4501890"/>
            <a:ext cx="743056" cy="2627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เข้าสู่ระบบ</a:t>
            </a:r>
          </a:p>
        </p:txBody>
      </p:sp>
      <p:cxnSp>
        <p:nvCxnSpPr>
          <p:cNvPr id="120" name="ลูกศรเชื่อมต่อแบบตรง 119">
            <a:extLst>
              <a:ext uri="{FF2B5EF4-FFF2-40B4-BE49-F238E27FC236}">
                <a16:creationId xmlns:a16="http://schemas.microsoft.com/office/drawing/2014/main" id="{2F256B7D-983B-4692-9E80-384A08BF796A}"/>
              </a:ext>
            </a:extLst>
          </p:cNvPr>
          <p:cNvCxnSpPr>
            <a:cxnSpLocks/>
            <a:stCxn id="113" idx="2"/>
            <a:endCxn id="118" idx="0"/>
          </p:cNvCxnSpPr>
          <p:nvPr/>
        </p:nvCxnSpPr>
        <p:spPr>
          <a:xfrm>
            <a:off x="7740713" y="4304243"/>
            <a:ext cx="0" cy="157975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ลูกศรเชื่อมต่อแบบตรง 120">
            <a:extLst>
              <a:ext uri="{FF2B5EF4-FFF2-40B4-BE49-F238E27FC236}">
                <a16:creationId xmlns:a16="http://schemas.microsoft.com/office/drawing/2014/main" id="{D02BA1EE-0D28-40A7-8C5F-B71E311CC56A}"/>
              </a:ext>
            </a:extLst>
          </p:cNvPr>
          <p:cNvCxnSpPr>
            <a:cxnSpLocks/>
            <a:stCxn id="118" idx="2"/>
          </p:cNvCxnSpPr>
          <p:nvPr/>
        </p:nvCxnSpPr>
        <p:spPr>
          <a:xfrm>
            <a:off x="7740713" y="4858218"/>
            <a:ext cx="0" cy="176572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สี่เหลี่ยมผืนผ้า 122">
            <a:extLst>
              <a:ext uri="{FF2B5EF4-FFF2-40B4-BE49-F238E27FC236}">
                <a16:creationId xmlns:a16="http://schemas.microsoft.com/office/drawing/2014/main" id="{1F74A56C-0258-4A24-9925-E58E4B33EF1A}"/>
              </a:ext>
            </a:extLst>
          </p:cNvPr>
          <p:cNvSpPr/>
          <p:nvPr/>
        </p:nvSpPr>
        <p:spPr>
          <a:xfrm>
            <a:off x="6179992" y="5864153"/>
            <a:ext cx="841387" cy="375607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4" name="สี่เหลี่ยมผืนผ้า 123">
            <a:extLst>
              <a:ext uri="{FF2B5EF4-FFF2-40B4-BE49-F238E27FC236}">
                <a16:creationId xmlns:a16="http://schemas.microsoft.com/office/drawing/2014/main" id="{3231669B-E2BF-4B58-8A61-50DFE72C05A0}"/>
              </a:ext>
            </a:extLst>
          </p:cNvPr>
          <p:cNvSpPr/>
          <p:nvPr/>
        </p:nvSpPr>
        <p:spPr>
          <a:xfrm>
            <a:off x="6136988" y="5899557"/>
            <a:ext cx="899985" cy="3402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แจ้งเตือน ไปยังระบบ</a:t>
            </a:r>
            <a:b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งานอื่นๆ ที่เกี่ยวข้อง</a:t>
            </a:r>
          </a:p>
        </p:txBody>
      </p:sp>
      <p:sp>
        <p:nvSpPr>
          <p:cNvPr id="127" name="สี่เหลี่ยมผืนผ้า 126">
            <a:extLst>
              <a:ext uri="{FF2B5EF4-FFF2-40B4-BE49-F238E27FC236}">
                <a16:creationId xmlns:a16="http://schemas.microsoft.com/office/drawing/2014/main" id="{0E899E8C-A3BC-4013-BD78-006FB7238451}"/>
              </a:ext>
            </a:extLst>
          </p:cNvPr>
          <p:cNvSpPr/>
          <p:nvPr/>
        </p:nvSpPr>
        <p:spPr>
          <a:xfrm>
            <a:off x="6130583" y="3581085"/>
            <a:ext cx="2719587" cy="398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ผู้บริหารอนุมัติผลการดำเนินการ</a:t>
            </a:r>
          </a:p>
        </p:txBody>
      </p:sp>
      <p:sp>
        <p:nvSpPr>
          <p:cNvPr id="128" name="สี่เหลี่ยมผืนผ้า 127">
            <a:extLst>
              <a:ext uri="{FF2B5EF4-FFF2-40B4-BE49-F238E27FC236}">
                <a16:creationId xmlns:a16="http://schemas.microsoft.com/office/drawing/2014/main" id="{B60EFA77-1B82-4200-B346-9ADC30F4FA2C}"/>
              </a:ext>
            </a:extLst>
          </p:cNvPr>
          <p:cNvSpPr/>
          <p:nvPr/>
        </p:nvSpPr>
        <p:spPr>
          <a:xfrm>
            <a:off x="5897365" y="4770330"/>
            <a:ext cx="938691" cy="30657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129" name="ลูกศรเชื่อมต่อแบบตรง 128">
            <a:extLst>
              <a:ext uri="{FF2B5EF4-FFF2-40B4-BE49-F238E27FC236}">
                <a16:creationId xmlns:a16="http://schemas.microsoft.com/office/drawing/2014/main" id="{9465F14F-6415-4743-9CF4-AC42D9E5F572}"/>
              </a:ext>
            </a:extLst>
          </p:cNvPr>
          <p:cNvCxnSpPr>
            <a:cxnSpLocks/>
          </p:cNvCxnSpPr>
          <p:nvPr/>
        </p:nvCxnSpPr>
        <p:spPr>
          <a:xfrm rot="10800000" flipH="1">
            <a:off x="6844111" y="4919770"/>
            <a:ext cx="900000" cy="0"/>
          </a:xfrm>
          <a:prstGeom prst="straightConnector1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สี่เหลี่ยมผืนผ้า 129">
            <a:extLst>
              <a:ext uri="{FF2B5EF4-FFF2-40B4-BE49-F238E27FC236}">
                <a16:creationId xmlns:a16="http://schemas.microsoft.com/office/drawing/2014/main" id="{0E158759-B1D4-4A35-9B8B-8E5DD62057F1}"/>
              </a:ext>
            </a:extLst>
          </p:cNvPr>
          <p:cNvSpPr/>
          <p:nvPr/>
        </p:nvSpPr>
        <p:spPr>
          <a:xfrm>
            <a:off x="5941087" y="4814943"/>
            <a:ext cx="874637" cy="2173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ระบบแจ้งเตือน *******</a:t>
            </a:r>
          </a:p>
        </p:txBody>
      </p:sp>
      <p:sp>
        <p:nvSpPr>
          <p:cNvPr id="131" name="สี่เหลี่ยมผืนผ้า 130">
            <a:extLst>
              <a:ext uri="{FF2B5EF4-FFF2-40B4-BE49-F238E27FC236}">
                <a16:creationId xmlns:a16="http://schemas.microsoft.com/office/drawing/2014/main" id="{31FA02D5-E1B3-4EA3-B3B4-2399E244EBF7}"/>
              </a:ext>
            </a:extLst>
          </p:cNvPr>
          <p:cNvSpPr/>
          <p:nvPr/>
        </p:nvSpPr>
        <p:spPr>
          <a:xfrm>
            <a:off x="7056941" y="5038532"/>
            <a:ext cx="1368058" cy="3960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132" name="ลูกศรเชื่อมต่อแบบตรง 131">
            <a:extLst>
              <a:ext uri="{FF2B5EF4-FFF2-40B4-BE49-F238E27FC236}">
                <a16:creationId xmlns:a16="http://schemas.microsoft.com/office/drawing/2014/main" id="{5DC8550C-F369-4CFF-A0AC-FAB64DE70D98}"/>
              </a:ext>
            </a:extLst>
          </p:cNvPr>
          <p:cNvCxnSpPr>
            <a:cxnSpLocks/>
            <a:stCxn id="131" idx="2"/>
          </p:cNvCxnSpPr>
          <p:nvPr/>
        </p:nvCxnSpPr>
        <p:spPr>
          <a:xfrm>
            <a:off x="7740970" y="5434532"/>
            <a:ext cx="0" cy="176572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สี่เหลี่ยมผืนผ้า 132">
            <a:extLst>
              <a:ext uri="{FF2B5EF4-FFF2-40B4-BE49-F238E27FC236}">
                <a16:creationId xmlns:a16="http://schemas.microsoft.com/office/drawing/2014/main" id="{40A3355D-9B0B-439F-9FDF-4463AF704637}"/>
              </a:ext>
            </a:extLst>
          </p:cNvPr>
          <p:cNvSpPr/>
          <p:nvPr/>
        </p:nvSpPr>
        <p:spPr>
          <a:xfrm>
            <a:off x="7064383" y="5055817"/>
            <a:ext cx="1360359" cy="377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แสดงรายชื่อผู้กู้ยืม</a:t>
            </a:r>
            <a:b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อนุมัติ / ไม่อนุมัติ</a:t>
            </a:r>
          </a:p>
        </p:txBody>
      </p:sp>
      <p:sp>
        <p:nvSpPr>
          <p:cNvPr id="134" name="สี่เหลี่ยมผืนผ้า: มุมมน 133">
            <a:extLst>
              <a:ext uri="{FF2B5EF4-FFF2-40B4-BE49-F238E27FC236}">
                <a16:creationId xmlns:a16="http://schemas.microsoft.com/office/drawing/2014/main" id="{BCBD3E4C-EB9A-4057-AB1C-68AADE6094EC}"/>
              </a:ext>
            </a:extLst>
          </p:cNvPr>
          <p:cNvSpPr/>
          <p:nvPr/>
        </p:nvSpPr>
        <p:spPr>
          <a:xfrm>
            <a:off x="7337660" y="6182795"/>
            <a:ext cx="799799" cy="22962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 dirty="0"/>
          </a:p>
        </p:txBody>
      </p:sp>
      <p:sp>
        <p:nvSpPr>
          <p:cNvPr id="136" name="สี่เหลี่ยมผืนผ้า 135">
            <a:extLst>
              <a:ext uri="{FF2B5EF4-FFF2-40B4-BE49-F238E27FC236}">
                <a16:creationId xmlns:a16="http://schemas.microsoft.com/office/drawing/2014/main" id="{3ACBB4CD-CD5F-4A87-87AF-9CF742DE4AFF}"/>
              </a:ext>
            </a:extLst>
          </p:cNvPr>
          <p:cNvSpPr/>
          <p:nvPr/>
        </p:nvSpPr>
        <p:spPr>
          <a:xfrm>
            <a:off x="7359065" y="6178051"/>
            <a:ext cx="799800" cy="206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จบการทำงาน</a:t>
            </a:r>
          </a:p>
        </p:txBody>
      </p:sp>
      <p:cxnSp>
        <p:nvCxnSpPr>
          <p:cNvPr id="142" name="ลูกศรเชื่อมต่อแบบตรง 141">
            <a:extLst>
              <a:ext uri="{FF2B5EF4-FFF2-40B4-BE49-F238E27FC236}">
                <a16:creationId xmlns:a16="http://schemas.microsoft.com/office/drawing/2014/main" id="{DEBC7E82-FB0A-4D35-82CE-39119678D37B}"/>
              </a:ext>
            </a:extLst>
          </p:cNvPr>
          <p:cNvCxnSpPr>
            <a:cxnSpLocks/>
          </p:cNvCxnSpPr>
          <p:nvPr/>
        </p:nvCxnSpPr>
        <p:spPr>
          <a:xfrm>
            <a:off x="7021379" y="6043021"/>
            <a:ext cx="684000" cy="0"/>
          </a:xfrm>
          <a:prstGeom prst="straightConnector1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ลูกศรเชื่อมต่อแบบตรง 143">
            <a:extLst>
              <a:ext uri="{FF2B5EF4-FFF2-40B4-BE49-F238E27FC236}">
                <a16:creationId xmlns:a16="http://schemas.microsoft.com/office/drawing/2014/main" id="{2DD10FE4-C6F6-4B97-A7CE-D1C2F4F69D49}"/>
              </a:ext>
            </a:extLst>
          </p:cNvPr>
          <p:cNvCxnSpPr>
            <a:cxnSpLocks/>
          </p:cNvCxnSpPr>
          <p:nvPr/>
        </p:nvCxnSpPr>
        <p:spPr>
          <a:xfrm>
            <a:off x="7727574" y="5936393"/>
            <a:ext cx="0" cy="252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วงรี 147">
            <a:extLst>
              <a:ext uri="{FF2B5EF4-FFF2-40B4-BE49-F238E27FC236}">
                <a16:creationId xmlns:a16="http://schemas.microsoft.com/office/drawing/2014/main" id="{DD32EDCE-FE6A-4875-9A69-368D6827DA57}"/>
              </a:ext>
            </a:extLst>
          </p:cNvPr>
          <p:cNvSpPr/>
          <p:nvPr/>
        </p:nvSpPr>
        <p:spPr>
          <a:xfrm>
            <a:off x="5769776" y="3615430"/>
            <a:ext cx="329662" cy="3296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6</a:t>
            </a:r>
          </a:p>
        </p:txBody>
      </p:sp>
      <p:sp>
        <p:nvSpPr>
          <p:cNvPr id="149" name="ทรงกระบอก 148">
            <a:extLst>
              <a:ext uri="{FF2B5EF4-FFF2-40B4-BE49-F238E27FC236}">
                <a16:creationId xmlns:a16="http://schemas.microsoft.com/office/drawing/2014/main" id="{34A417ED-BD31-4C71-A559-F46EDD6CA50E}"/>
              </a:ext>
            </a:extLst>
          </p:cNvPr>
          <p:cNvSpPr/>
          <p:nvPr/>
        </p:nvSpPr>
        <p:spPr>
          <a:xfrm>
            <a:off x="8692961" y="3886637"/>
            <a:ext cx="799798" cy="526785"/>
          </a:xfrm>
          <a:prstGeom prst="ca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1" name="สี่เหลี่ยมผืนผ้า 150">
            <a:extLst>
              <a:ext uri="{FF2B5EF4-FFF2-40B4-BE49-F238E27FC236}">
                <a16:creationId xmlns:a16="http://schemas.microsoft.com/office/drawing/2014/main" id="{2B20F0E1-ED99-4E0C-9B4B-E048C8AA45A8}"/>
              </a:ext>
            </a:extLst>
          </p:cNvPr>
          <p:cNvSpPr/>
          <p:nvPr/>
        </p:nvSpPr>
        <p:spPr>
          <a:xfrm>
            <a:off x="8582642" y="4049888"/>
            <a:ext cx="1015651" cy="2797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ข้อมูลยื่นคำขอกู้ยืม</a:t>
            </a:r>
          </a:p>
        </p:txBody>
      </p:sp>
      <p:cxnSp>
        <p:nvCxnSpPr>
          <p:cNvPr id="153" name="ตัวเชื่อมต่อ: หักมุม 152">
            <a:extLst>
              <a:ext uri="{FF2B5EF4-FFF2-40B4-BE49-F238E27FC236}">
                <a16:creationId xmlns:a16="http://schemas.microsoft.com/office/drawing/2014/main" id="{65E69FBF-764F-41D7-A4EB-98F6D4776C68}"/>
              </a:ext>
            </a:extLst>
          </p:cNvPr>
          <p:cNvCxnSpPr>
            <a:cxnSpLocks/>
          </p:cNvCxnSpPr>
          <p:nvPr/>
        </p:nvCxnSpPr>
        <p:spPr>
          <a:xfrm rot="5400000">
            <a:off x="8327755" y="4506755"/>
            <a:ext cx="894515" cy="72671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สี่เหลี่ยมด้านขนาน 156">
            <a:extLst>
              <a:ext uri="{FF2B5EF4-FFF2-40B4-BE49-F238E27FC236}">
                <a16:creationId xmlns:a16="http://schemas.microsoft.com/office/drawing/2014/main" id="{912E41B5-1FFE-4C77-B60A-79B64AE95F9F}"/>
              </a:ext>
            </a:extLst>
          </p:cNvPr>
          <p:cNvSpPr/>
          <p:nvPr/>
        </p:nvSpPr>
        <p:spPr>
          <a:xfrm>
            <a:off x="7208746" y="5629926"/>
            <a:ext cx="1080000" cy="302299"/>
          </a:xfrm>
          <a:prstGeom prst="parallelogram">
            <a:avLst>
              <a:gd name="adj" fmla="val 53052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3" name="สี่เหลี่ยมผืนผ้า 162">
            <a:extLst>
              <a:ext uri="{FF2B5EF4-FFF2-40B4-BE49-F238E27FC236}">
                <a16:creationId xmlns:a16="http://schemas.microsoft.com/office/drawing/2014/main" id="{ABD51611-33EE-4203-B5AF-3F41B5F1CBE3}"/>
              </a:ext>
            </a:extLst>
          </p:cNvPr>
          <p:cNvSpPr/>
          <p:nvPr/>
        </p:nvSpPr>
        <p:spPr>
          <a:xfrm>
            <a:off x="7247055" y="5687575"/>
            <a:ext cx="953563" cy="212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ผู้บริหารยืนยันผล</a:t>
            </a:r>
            <a:b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การพิจารณา</a:t>
            </a:r>
          </a:p>
        </p:txBody>
      </p:sp>
      <p:cxnSp>
        <p:nvCxnSpPr>
          <p:cNvPr id="51" name="ตัวเชื่อมต่อตรง 50">
            <a:extLst>
              <a:ext uri="{FF2B5EF4-FFF2-40B4-BE49-F238E27FC236}">
                <a16:creationId xmlns:a16="http://schemas.microsoft.com/office/drawing/2014/main" id="{C824A4A1-69DD-45F3-9A5A-4E7B3CD1F1C7}"/>
              </a:ext>
            </a:extLst>
          </p:cNvPr>
          <p:cNvCxnSpPr/>
          <p:nvPr/>
        </p:nvCxnSpPr>
        <p:spPr>
          <a:xfrm>
            <a:off x="5372100" y="3429000"/>
            <a:ext cx="676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สี่เหลี่ยมผืนผ้า 163">
            <a:extLst>
              <a:ext uri="{FF2B5EF4-FFF2-40B4-BE49-F238E27FC236}">
                <a16:creationId xmlns:a16="http://schemas.microsoft.com/office/drawing/2014/main" id="{421E1914-0BE8-46CC-B327-BF621F6AB5F4}"/>
              </a:ext>
            </a:extLst>
          </p:cNvPr>
          <p:cNvSpPr/>
          <p:nvPr/>
        </p:nvSpPr>
        <p:spPr>
          <a:xfrm>
            <a:off x="10185512" y="2726206"/>
            <a:ext cx="841387" cy="375607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5" name="สี่เหลี่ยมผืนผ้า 164">
            <a:extLst>
              <a:ext uri="{FF2B5EF4-FFF2-40B4-BE49-F238E27FC236}">
                <a16:creationId xmlns:a16="http://schemas.microsoft.com/office/drawing/2014/main" id="{0E362658-C260-4D65-A136-51B4267D268A}"/>
              </a:ext>
            </a:extLst>
          </p:cNvPr>
          <p:cNvSpPr/>
          <p:nvPr/>
        </p:nvSpPr>
        <p:spPr>
          <a:xfrm>
            <a:off x="10213296" y="2759726"/>
            <a:ext cx="841387" cy="3402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ส่งต่อข้อมูล</a:t>
            </a:r>
            <a:b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 </a:t>
            </a:r>
            <a:r>
              <a:rPr lang="th-TH" sz="80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ธ.ก.ส</a:t>
            </a: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</a:p>
        </p:txBody>
      </p:sp>
      <p:cxnSp>
        <p:nvCxnSpPr>
          <p:cNvPr id="166" name="ลูกศรเชื่อมต่อแบบตรง 165">
            <a:extLst>
              <a:ext uri="{FF2B5EF4-FFF2-40B4-BE49-F238E27FC236}">
                <a16:creationId xmlns:a16="http://schemas.microsoft.com/office/drawing/2014/main" id="{BD972409-11C0-4A03-8EB7-29AFB8210BA3}"/>
              </a:ext>
            </a:extLst>
          </p:cNvPr>
          <p:cNvCxnSpPr>
            <a:cxnSpLocks/>
          </p:cNvCxnSpPr>
          <p:nvPr/>
        </p:nvCxnSpPr>
        <p:spPr>
          <a:xfrm>
            <a:off x="7636057" y="2987144"/>
            <a:ext cx="2520000" cy="0"/>
          </a:xfrm>
          <a:prstGeom prst="straightConnector1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สี่เหลี่ยมผืนผ้า 166">
            <a:extLst>
              <a:ext uri="{FF2B5EF4-FFF2-40B4-BE49-F238E27FC236}">
                <a16:creationId xmlns:a16="http://schemas.microsoft.com/office/drawing/2014/main" id="{D468ADE9-6BEA-4541-98B8-A5D48C4A2FDA}"/>
              </a:ext>
            </a:extLst>
          </p:cNvPr>
          <p:cNvSpPr/>
          <p:nvPr/>
        </p:nvSpPr>
        <p:spPr>
          <a:xfrm>
            <a:off x="9418912" y="5834637"/>
            <a:ext cx="1266699" cy="30657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8" name="สี่เหลี่ยมผืนผ้า 167">
            <a:extLst>
              <a:ext uri="{FF2B5EF4-FFF2-40B4-BE49-F238E27FC236}">
                <a16:creationId xmlns:a16="http://schemas.microsoft.com/office/drawing/2014/main" id="{779AC1D1-6CB9-46E1-8898-B2265A141BE3}"/>
              </a:ext>
            </a:extLst>
          </p:cNvPr>
          <p:cNvSpPr/>
          <p:nvPr/>
        </p:nvSpPr>
        <p:spPr>
          <a:xfrm>
            <a:off x="9688619" y="5335058"/>
            <a:ext cx="1124679" cy="2173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แสดงผลการจ่ายเงินกู้ยืม</a:t>
            </a:r>
            <a:br>
              <a:rPr lang="th-TH" sz="8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ในรูปแบบกราฟหรือ</a:t>
            </a:r>
            <a:r>
              <a:rPr lang="en-US" sz="8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Dash board</a:t>
            </a:r>
            <a:endParaRPr lang="th-TH" sz="800" b="1" dirty="0">
              <a:solidFill>
                <a:sysClr val="windowText" lastClr="0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169" name="ลูกศรเชื่อมต่อแบบตรง 168">
            <a:extLst>
              <a:ext uri="{FF2B5EF4-FFF2-40B4-BE49-F238E27FC236}">
                <a16:creationId xmlns:a16="http://schemas.microsoft.com/office/drawing/2014/main" id="{1E125D47-1FBD-48F2-BB4E-C371991D0D8D}"/>
              </a:ext>
            </a:extLst>
          </p:cNvPr>
          <p:cNvCxnSpPr>
            <a:cxnSpLocks/>
          </p:cNvCxnSpPr>
          <p:nvPr/>
        </p:nvCxnSpPr>
        <p:spPr>
          <a:xfrm>
            <a:off x="8961504" y="5592734"/>
            <a:ext cx="684000" cy="0"/>
          </a:xfrm>
          <a:prstGeom prst="straightConnector1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523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สี่เหลี่ยมผืนผ้า: มุมมน 42">
            <a:extLst>
              <a:ext uri="{FF2B5EF4-FFF2-40B4-BE49-F238E27FC236}">
                <a16:creationId xmlns:a16="http://schemas.microsoft.com/office/drawing/2014/main" id="{FFAFD728-A1AD-4D86-86F9-4D3C026E0229}"/>
              </a:ext>
            </a:extLst>
          </p:cNvPr>
          <p:cNvSpPr/>
          <p:nvPr/>
        </p:nvSpPr>
        <p:spPr>
          <a:xfrm>
            <a:off x="3358488" y="1278695"/>
            <a:ext cx="1033116" cy="22962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 dirty="0"/>
          </a:p>
        </p:txBody>
      </p:sp>
      <p:sp>
        <p:nvSpPr>
          <p:cNvPr id="47" name="สี่เหลี่ยมผืนผ้า 46">
            <a:extLst>
              <a:ext uri="{FF2B5EF4-FFF2-40B4-BE49-F238E27FC236}">
                <a16:creationId xmlns:a16="http://schemas.microsoft.com/office/drawing/2014/main" id="{99C3D808-07B0-4E2D-9AAC-1B8FF9E5A4B7}"/>
              </a:ext>
            </a:extLst>
          </p:cNvPr>
          <p:cNvSpPr/>
          <p:nvPr/>
        </p:nvSpPr>
        <p:spPr>
          <a:xfrm>
            <a:off x="3472469" y="1308287"/>
            <a:ext cx="799800" cy="206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</a:t>
            </a:r>
          </a:p>
        </p:txBody>
      </p: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A668E275-6F98-4A99-AED2-65517A5C0486}"/>
              </a:ext>
            </a:extLst>
          </p:cNvPr>
          <p:cNvSpPr/>
          <p:nvPr/>
        </p:nvSpPr>
        <p:spPr>
          <a:xfrm>
            <a:off x="3241694" y="1813302"/>
            <a:ext cx="1368058" cy="430997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3" name="สี่เหลี่ยมผืนผ้า 112">
            <a:extLst>
              <a:ext uri="{FF2B5EF4-FFF2-40B4-BE49-F238E27FC236}">
                <a16:creationId xmlns:a16="http://schemas.microsoft.com/office/drawing/2014/main" id="{AED8702F-4593-480B-B4C9-D0D34470A304}"/>
              </a:ext>
            </a:extLst>
          </p:cNvPr>
          <p:cNvSpPr/>
          <p:nvPr/>
        </p:nvSpPr>
        <p:spPr>
          <a:xfrm>
            <a:off x="3212357" y="4149473"/>
            <a:ext cx="1368058" cy="354032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4" name="สี่เหลี่ยมผืนผ้า 113">
            <a:extLst>
              <a:ext uri="{FF2B5EF4-FFF2-40B4-BE49-F238E27FC236}">
                <a16:creationId xmlns:a16="http://schemas.microsoft.com/office/drawing/2014/main" id="{15650F49-5723-42FC-878C-7AB7CF3B9176}"/>
              </a:ext>
            </a:extLst>
          </p:cNvPr>
          <p:cNvSpPr/>
          <p:nvPr/>
        </p:nvSpPr>
        <p:spPr>
          <a:xfrm>
            <a:off x="3278961" y="4188918"/>
            <a:ext cx="1257595" cy="2553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บันทึกผล</a:t>
            </a:r>
          </a:p>
        </p:txBody>
      </p:sp>
      <p:sp>
        <p:nvSpPr>
          <p:cNvPr id="116" name="สี่เหลี่ยมผืนผ้า: มุมมน 115">
            <a:extLst>
              <a:ext uri="{FF2B5EF4-FFF2-40B4-BE49-F238E27FC236}">
                <a16:creationId xmlns:a16="http://schemas.microsoft.com/office/drawing/2014/main" id="{4BD297CF-108D-450B-A829-ED956CCAD8EA}"/>
              </a:ext>
            </a:extLst>
          </p:cNvPr>
          <p:cNvSpPr/>
          <p:nvPr/>
        </p:nvSpPr>
        <p:spPr>
          <a:xfrm>
            <a:off x="3348751" y="4726673"/>
            <a:ext cx="1033116" cy="22962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 dirty="0"/>
          </a:p>
        </p:txBody>
      </p:sp>
      <p:sp>
        <p:nvSpPr>
          <p:cNvPr id="117" name="สี่เหลี่ยมผืนผ้า 116">
            <a:extLst>
              <a:ext uri="{FF2B5EF4-FFF2-40B4-BE49-F238E27FC236}">
                <a16:creationId xmlns:a16="http://schemas.microsoft.com/office/drawing/2014/main" id="{AF7D800C-508D-4967-818A-0612F4DCDE7C}"/>
              </a:ext>
            </a:extLst>
          </p:cNvPr>
          <p:cNvSpPr/>
          <p:nvPr/>
        </p:nvSpPr>
        <p:spPr>
          <a:xfrm>
            <a:off x="3464156" y="4736047"/>
            <a:ext cx="799800" cy="206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จบการทำงาน</a:t>
            </a:r>
          </a:p>
        </p:txBody>
      </p:sp>
      <p:cxnSp>
        <p:nvCxnSpPr>
          <p:cNvPr id="5" name="ลูกศรเชื่อมต่อแบบตรง 4">
            <a:extLst>
              <a:ext uri="{FF2B5EF4-FFF2-40B4-BE49-F238E27FC236}">
                <a16:creationId xmlns:a16="http://schemas.microsoft.com/office/drawing/2014/main" id="{BBDB1B6D-A0C5-4F5C-B586-AC40CCB0B576}"/>
              </a:ext>
            </a:extLst>
          </p:cNvPr>
          <p:cNvCxnSpPr>
            <a:cxnSpLocks/>
          </p:cNvCxnSpPr>
          <p:nvPr/>
        </p:nvCxnSpPr>
        <p:spPr>
          <a:xfrm flipH="1">
            <a:off x="3877134" y="1508315"/>
            <a:ext cx="0" cy="295413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ลูกศรเชื่อมต่อแบบตรง 25">
            <a:extLst>
              <a:ext uri="{FF2B5EF4-FFF2-40B4-BE49-F238E27FC236}">
                <a16:creationId xmlns:a16="http://schemas.microsoft.com/office/drawing/2014/main" id="{AC3A9C16-147E-4496-A3E5-7ECA154FB41D}"/>
              </a:ext>
            </a:extLst>
          </p:cNvPr>
          <p:cNvCxnSpPr>
            <a:cxnSpLocks/>
          </p:cNvCxnSpPr>
          <p:nvPr/>
        </p:nvCxnSpPr>
        <p:spPr>
          <a:xfrm flipH="1">
            <a:off x="3877133" y="2234725"/>
            <a:ext cx="1" cy="342147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สี่เหลี่ยมผืนผ้า 45">
            <a:extLst>
              <a:ext uri="{FF2B5EF4-FFF2-40B4-BE49-F238E27FC236}">
                <a16:creationId xmlns:a16="http://schemas.microsoft.com/office/drawing/2014/main" id="{EE082FB6-DEFC-4497-A991-EF2F6B21D548}"/>
              </a:ext>
            </a:extLst>
          </p:cNvPr>
          <p:cNvSpPr/>
          <p:nvPr/>
        </p:nvSpPr>
        <p:spPr>
          <a:xfrm>
            <a:off x="861309" y="250452"/>
            <a:ext cx="1827591" cy="398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นำเข้าข้อมูล</a:t>
            </a:r>
          </a:p>
        </p:txBody>
      </p:sp>
      <p:cxnSp>
        <p:nvCxnSpPr>
          <p:cNvPr id="58" name="ลูกศรเชื่อมต่อแบบตรง 57">
            <a:extLst>
              <a:ext uri="{FF2B5EF4-FFF2-40B4-BE49-F238E27FC236}">
                <a16:creationId xmlns:a16="http://schemas.microsoft.com/office/drawing/2014/main" id="{D473B76B-F02E-40D0-A634-857118EF591C}"/>
              </a:ext>
            </a:extLst>
          </p:cNvPr>
          <p:cNvCxnSpPr>
            <a:cxnSpLocks/>
          </p:cNvCxnSpPr>
          <p:nvPr/>
        </p:nvCxnSpPr>
        <p:spPr>
          <a:xfrm flipH="1">
            <a:off x="3864056" y="3929016"/>
            <a:ext cx="0" cy="216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แผนผังลําดับงาน: การตัดสินใจ 176">
            <a:extLst>
              <a:ext uri="{FF2B5EF4-FFF2-40B4-BE49-F238E27FC236}">
                <a16:creationId xmlns:a16="http://schemas.microsoft.com/office/drawing/2014/main" id="{391B0451-D9CE-4853-9F09-55F6884A0C28}"/>
              </a:ext>
            </a:extLst>
          </p:cNvPr>
          <p:cNvSpPr/>
          <p:nvPr/>
        </p:nvSpPr>
        <p:spPr>
          <a:xfrm>
            <a:off x="3414456" y="3317256"/>
            <a:ext cx="913075" cy="611760"/>
          </a:xfrm>
          <a:prstGeom prst="flowChartDecision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/>
          </a:p>
        </p:txBody>
      </p:sp>
      <p:sp>
        <p:nvSpPr>
          <p:cNvPr id="178" name="สี่เหลี่ยมผืนผ้า 177">
            <a:extLst>
              <a:ext uri="{FF2B5EF4-FFF2-40B4-BE49-F238E27FC236}">
                <a16:creationId xmlns:a16="http://schemas.microsoft.com/office/drawing/2014/main" id="{21CAD8E1-EC7E-42D2-9532-8AA386394A1C}"/>
              </a:ext>
            </a:extLst>
          </p:cNvPr>
          <p:cNvSpPr/>
          <p:nvPr/>
        </p:nvSpPr>
        <p:spPr>
          <a:xfrm>
            <a:off x="3530028" y="3472785"/>
            <a:ext cx="681930" cy="322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ตรวจสอบความถูกต้อง</a:t>
            </a:r>
            <a:b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ของระบบ</a:t>
            </a:r>
          </a:p>
        </p:txBody>
      </p:sp>
      <p:sp>
        <p:nvSpPr>
          <p:cNvPr id="137" name="สี่เหลี่ยมผืนผ้า 136">
            <a:extLst>
              <a:ext uri="{FF2B5EF4-FFF2-40B4-BE49-F238E27FC236}">
                <a16:creationId xmlns:a16="http://schemas.microsoft.com/office/drawing/2014/main" id="{FEFE5C8C-08BA-47D3-A1A4-E1397466BA7D}"/>
              </a:ext>
            </a:extLst>
          </p:cNvPr>
          <p:cNvSpPr/>
          <p:nvPr/>
        </p:nvSpPr>
        <p:spPr>
          <a:xfrm>
            <a:off x="3479829" y="1910215"/>
            <a:ext cx="743056" cy="2627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เข้าสู่ระบบ</a:t>
            </a:r>
          </a:p>
        </p:txBody>
      </p:sp>
      <p:sp>
        <p:nvSpPr>
          <p:cNvPr id="138" name="สี่เหลี่ยมผืนผ้า 137">
            <a:extLst>
              <a:ext uri="{FF2B5EF4-FFF2-40B4-BE49-F238E27FC236}">
                <a16:creationId xmlns:a16="http://schemas.microsoft.com/office/drawing/2014/main" id="{9951C79A-16A0-438B-A203-CF78AE43E34F}"/>
              </a:ext>
            </a:extLst>
          </p:cNvPr>
          <p:cNvSpPr/>
          <p:nvPr/>
        </p:nvSpPr>
        <p:spPr>
          <a:xfrm>
            <a:off x="3226872" y="2564786"/>
            <a:ext cx="1368058" cy="3960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1" name="ทรงกระบอก 150">
            <a:extLst>
              <a:ext uri="{FF2B5EF4-FFF2-40B4-BE49-F238E27FC236}">
                <a16:creationId xmlns:a16="http://schemas.microsoft.com/office/drawing/2014/main" id="{B1500EBC-6B30-4AE0-A5A4-97ED3E1E59A2}"/>
              </a:ext>
            </a:extLst>
          </p:cNvPr>
          <p:cNvSpPr/>
          <p:nvPr/>
        </p:nvSpPr>
        <p:spPr>
          <a:xfrm>
            <a:off x="6797274" y="1344967"/>
            <a:ext cx="799798" cy="526785"/>
          </a:xfrm>
          <a:prstGeom prst="ca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3" name="สี่เหลี่ยมผืนผ้า 152">
            <a:extLst>
              <a:ext uri="{FF2B5EF4-FFF2-40B4-BE49-F238E27FC236}">
                <a16:creationId xmlns:a16="http://schemas.microsoft.com/office/drawing/2014/main" id="{0CFDD780-6E6B-47BA-B63A-298B9ADD3300}"/>
              </a:ext>
            </a:extLst>
          </p:cNvPr>
          <p:cNvSpPr/>
          <p:nvPr/>
        </p:nvSpPr>
        <p:spPr>
          <a:xfrm>
            <a:off x="6694274" y="1523785"/>
            <a:ext cx="1015651" cy="2797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ฐานข้อมูลลูกหนี้</a:t>
            </a:r>
            <a:b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เงินทุนหมุนเวียน</a:t>
            </a:r>
          </a:p>
        </p:txBody>
      </p:sp>
      <p:cxnSp>
        <p:nvCxnSpPr>
          <p:cNvPr id="154" name="ตัวเชื่อมต่อ: หักมุม 153">
            <a:extLst>
              <a:ext uri="{FF2B5EF4-FFF2-40B4-BE49-F238E27FC236}">
                <a16:creationId xmlns:a16="http://schemas.microsoft.com/office/drawing/2014/main" id="{8FBAE81D-877E-442B-A4AC-2A33C630AD86}"/>
              </a:ext>
            </a:extLst>
          </p:cNvPr>
          <p:cNvCxnSpPr>
            <a:cxnSpLocks/>
            <a:stCxn id="151" idx="3"/>
          </p:cNvCxnSpPr>
          <p:nvPr/>
        </p:nvCxnSpPr>
        <p:spPr>
          <a:xfrm rot="5400000">
            <a:off x="5390517" y="1079086"/>
            <a:ext cx="1013990" cy="2599322"/>
          </a:xfrm>
          <a:prstGeom prst="bentConnector2">
            <a:avLst/>
          </a:prstGeom>
          <a:ln w="12700"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สี่เหลี่ยมผืนผ้า 156">
            <a:extLst>
              <a:ext uri="{FF2B5EF4-FFF2-40B4-BE49-F238E27FC236}">
                <a16:creationId xmlns:a16="http://schemas.microsoft.com/office/drawing/2014/main" id="{96761705-EC29-4581-83D3-BAC3D16F5291}"/>
              </a:ext>
            </a:extLst>
          </p:cNvPr>
          <p:cNvSpPr/>
          <p:nvPr/>
        </p:nvSpPr>
        <p:spPr>
          <a:xfrm>
            <a:off x="3394213" y="2608287"/>
            <a:ext cx="953563" cy="3188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Upload file </a:t>
            </a: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ข้อมูลลูกหนี้</a:t>
            </a:r>
            <a:b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รายเดือนจาก </a:t>
            </a:r>
            <a:r>
              <a:rPr lang="th-TH" sz="80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ธ.ก.ส</a:t>
            </a: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</a:p>
        </p:txBody>
      </p:sp>
      <p:sp>
        <p:nvSpPr>
          <p:cNvPr id="158" name="ทรงกระบอก 157">
            <a:extLst>
              <a:ext uri="{FF2B5EF4-FFF2-40B4-BE49-F238E27FC236}">
                <a16:creationId xmlns:a16="http://schemas.microsoft.com/office/drawing/2014/main" id="{4F3629A8-49F5-41DB-83B0-2748F363CCBB}"/>
              </a:ext>
            </a:extLst>
          </p:cNvPr>
          <p:cNvSpPr/>
          <p:nvPr/>
        </p:nvSpPr>
        <p:spPr>
          <a:xfrm>
            <a:off x="4688125" y="1344967"/>
            <a:ext cx="799798" cy="526785"/>
          </a:xfrm>
          <a:prstGeom prst="ca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159" name="ตัวเชื่อมต่อ: หักมุม 158">
            <a:extLst>
              <a:ext uri="{FF2B5EF4-FFF2-40B4-BE49-F238E27FC236}">
                <a16:creationId xmlns:a16="http://schemas.microsoft.com/office/drawing/2014/main" id="{9ABF2331-3050-428B-87F1-189255A0C823}"/>
              </a:ext>
            </a:extLst>
          </p:cNvPr>
          <p:cNvCxnSpPr>
            <a:cxnSpLocks/>
            <a:endCxn id="138" idx="3"/>
          </p:cNvCxnSpPr>
          <p:nvPr/>
        </p:nvCxnSpPr>
        <p:spPr>
          <a:xfrm rot="10800000" flipV="1">
            <a:off x="4594931" y="1903426"/>
            <a:ext cx="1685401" cy="859360"/>
          </a:xfrm>
          <a:prstGeom prst="bentConnector3">
            <a:avLst>
              <a:gd name="adj1" fmla="val -298"/>
            </a:avLst>
          </a:prstGeom>
          <a:ln w="12700"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สี่เหลี่ยมผืนผ้า 159">
            <a:extLst>
              <a:ext uri="{FF2B5EF4-FFF2-40B4-BE49-F238E27FC236}">
                <a16:creationId xmlns:a16="http://schemas.microsoft.com/office/drawing/2014/main" id="{ADB01A23-FB50-4D44-9221-73D25585CB84}"/>
              </a:ext>
            </a:extLst>
          </p:cNvPr>
          <p:cNvSpPr/>
          <p:nvPr/>
        </p:nvSpPr>
        <p:spPr>
          <a:xfrm>
            <a:off x="4580415" y="1496182"/>
            <a:ext cx="1015651" cy="2797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ฐานข้อมูลลูกหนี้</a:t>
            </a:r>
            <a:b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ลูกหนี้ </a:t>
            </a:r>
            <a:r>
              <a:rPr lang="th-TH" sz="80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ธ.ก.ส</a:t>
            </a: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</a:p>
        </p:txBody>
      </p:sp>
      <p:cxnSp>
        <p:nvCxnSpPr>
          <p:cNvPr id="162" name="ลูกศรเชื่อมต่อแบบตรง 161">
            <a:extLst>
              <a:ext uri="{FF2B5EF4-FFF2-40B4-BE49-F238E27FC236}">
                <a16:creationId xmlns:a16="http://schemas.microsoft.com/office/drawing/2014/main" id="{A13AFB81-11C2-4BC2-A680-161EA6028B98}"/>
              </a:ext>
            </a:extLst>
          </p:cNvPr>
          <p:cNvCxnSpPr>
            <a:cxnSpLocks/>
          </p:cNvCxnSpPr>
          <p:nvPr/>
        </p:nvCxnSpPr>
        <p:spPr>
          <a:xfrm flipH="1">
            <a:off x="3870994" y="2967106"/>
            <a:ext cx="1" cy="342147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3" name="กลุ่ม 162">
            <a:extLst>
              <a:ext uri="{FF2B5EF4-FFF2-40B4-BE49-F238E27FC236}">
                <a16:creationId xmlns:a16="http://schemas.microsoft.com/office/drawing/2014/main" id="{CCACBB91-D64E-4A39-8657-AA524B7EBB01}"/>
              </a:ext>
            </a:extLst>
          </p:cNvPr>
          <p:cNvGrpSpPr/>
          <p:nvPr/>
        </p:nvGrpSpPr>
        <p:grpSpPr>
          <a:xfrm>
            <a:off x="9155636" y="983737"/>
            <a:ext cx="1562618" cy="657255"/>
            <a:chOff x="1251237" y="4764369"/>
            <a:chExt cx="3346353" cy="1661133"/>
          </a:xfrm>
        </p:grpSpPr>
        <p:sp>
          <p:nvSpPr>
            <p:cNvPr id="164" name="สี่เหลี่ยมผืนผ้า: มุมมน 163">
              <a:extLst>
                <a:ext uri="{FF2B5EF4-FFF2-40B4-BE49-F238E27FC236}">
                  <a16:creationId xmlns:a16="http://schemas.microsoft.com/office/drawing/2014/main" id="{5226B401-9530-40A0-A9A8-F015C2720D8E}"/>
                </a:ext>
              </a:extLst>
            </p:cNvPr>
            <p:cNvSpPr/>
            <p:nvPr/>
          </p:nvSpPr>
          <p:spPr>
            <a:xfrm>
              <a:off x="1371988" y="4764369"/>
              <a:ext cx="3225602" cy="1612990"/>
            </a:xfrm>
            <a:prstGeom prst="roundRect">
              <a:avLst>
                <a:gd name="adj" fmla="val 12943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81"/>
            </a:p>
          </p:txBody>
        </p:sp>
        <p:sp>
          <p:nvSpPr>
            <p:cNvPr id="165" name="สี่เหลี่ยมผืนผ้า 164">
              <a:extLst>
                <a:ext uri="{FF2B5EF4-FFF2-40B4-BE49-F238E27FC236}">
                  <a16:creationId xmlns:a16="http://schemas.microsoft.com/office/drawing/2014/main" id="{695CCC2D-7796-4B78-8644-6FF030937E61}"/>
                </a:ext>
              </a:extLst>
            </p:cNvPr>
            <p:cNvSpPr/>
            <p:nvPr/>
          </p:nvSpPr>
          <p:spPr>
            <a:xfrm>
              <a:off x="1251237" y="4902854"/>
              <a:ext cx="3339609" cy="15226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07000"/>
                </a:lnSpc>
                <a:tabLst>
                  <a:tab pos="101802" algn="l"/>
                  <a:tab pos="152344" algn="l"/>
                  <a:tab pos="254146" algn="l"/>
                  <a:tab pos="305047" algn="l"/>
                  <a:tab pos="355590" algn="l"/>
                  <a:tab pos="457392" algn="l"/>
                  <a:tab pos="508293" algn="l"/>
                  <a:tab pos="558835" algn="l"/>
                  <a:tab pos="660637" algn="l"/>
                  <a:tab pos="711538" algn="l"/>
                  <a:tab pos="762081" algn="l"/>
                  <a:tab pos="863883" algn="l"/>
                  <a:tab pos="914784" algn="l"/>
                  <a:tab pos="965326" algn="l"/>
                  <a:tab pos="1067128" algn="l"/>
                  <a:tab pos="1118029" algn="l"/>
                  <a:tab pos="1168571" algn="l"/>
                  <a:tab pos="1270373" algn="l"/>
                  <a:tab pos="1321274" algn="l"/>
                  <a:tab pos="1371817" algn="l"/>
                </a:tabLst>
              </a:pPr>
              <a:r>
                <a:rPr lang="th-TH" sz="790" dirty="0">
                  <a:solidFill>
                    <a:schemeClr val="tx1"/>
                  </a:solidFill>
                  <a:latin typeface="Calibri" panose="020F0502020204030204" pitchFamily="34" charset="0"/>
                  <a:ea typeface="TH SarabunPSK" panose="020B0500040200020003" pitchFamily="34" charset="-34"/>
                  <a:cs typeface="TH SarabunPSK" panose="020B0500040200020003" pitchFamily="34" charset="-34"/>
                </a:rPr>
                <a:t>	สามารถเปรียบเทียบข้อมูลใหม่กับข้อมูลเก่า ดังนี้</a:t>
              </a:r>
            </a:p>
            <a:p>
              <a:pPr>
                <a:lnSpc>
                  <a:spcPct val="107000"/>
                </a:lnSpc>
                <a:tabLst>
                  <a:tab pos="101802" algn="l"/>
                  <a:tab pos="152344" algn="l"/>
                  <a:tab pos="254146" algn="l"/>
                  <a:tab pos="305047" algn="l"/>
                  <a:tab pos="355590" algn="l"/>
                  <a:tab pos="457392" algn="l"/>
                  <a:tab pos="508293" algn="l"/>
                  <a:tab pos="558835" algn="l"/>
                  <a:tab pos="660637" algn="l"/>
                  <a:tab pos="711538" algn="l"/>
                  <a:tab pos="762081" algn="l"/>
                  <a:tab pos="863883" algn="l"/>
                  <a:tab pos="914784" algn="l"/>
                  <a:tab pos="965326" algn="l"/>
                  <a:tab pos="1067128" algn="l"/>
                  <a:tab pos="1118029" algn="l"/>
                  <a:tab pos="1168571" algn="l"/>
                  <a:tab pos="1270373" algn="l"/>
                  <a:tab pos="1321274" algn="l"/>
                  <a:tab pos="1371817" algn="l"/>
                </a:tabLst>
              </a:pPr>
              <a:r>
                <a:rPr lang="th-TH" sz="790" dirty="0">
                  <a:solidFill>
                    <a:schemeClr val="tx1"/>
                  </a:solidFill>
                  <a:latin typeface="Calibri" panose="020F0502020204030204" pitchFamily="34" charset="0"/>
                  <a:cs typeface="TH SarabunPSK" panose="020B0500040200020003" pitchFamily="34" charset="-34"/>
                </a:rPr>
                <a:t>	</a:t>
              </a:r>
              <a:r>
                <a:rPr lang="th-TH" sz="79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1) กรณีลูกหนี้เข้าใหม่</a:t>
              </a:r>
            </a:p>
            <a:p>
              <a:pPr>
                <a:lnSpc>
                  <a:spcPct val="107000"/>
                </a:lnSpc>
                <a:tabLst>
                  <a:tab pos="101802" algn="l"/>
                  <a:tab pos="152344" algn="l"/>
                  <a:tab pos="254146" algn="l"/>
                  <a:tab pos="305047" algn="l"/>
                  <a:tab pos="355590" algn="l"/>
                  <a:tab pos="457392" algn="l"/>
                  <a:tab pos="508293" algn="l"/>
                  <a:tab pos="558835" algn="l"/>
                  <a:tab pos="660637" algn="l"/>
                  <a:tab pos="711538" algn="l"/>
                  <a:tab pos="762081" algn="l"/>
                  <a:tab pos="863883" algn="l"/>
                  <a:tab pos="914784" algn="l"/>
                  <a:tab pos="965326" algn="l"/>
                  <a:tab pos="1067128" algn="l"/>
                  <a:tab pos="1118029" algn="l"/>
                  <a:tab pos="1168571" algn="l"/>
                  <a:tab pos="1270373" algn="l"/>
                  <a:tab pos="1321274" algn="l"/>
                  <a:tab pos="1371817" algn="l"/>
                </a:tabLst>
              </a:pPr>
              <a:r>
                <a:rPr lang="th-TH" sz="79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	2) กรณีลูกหนี้ชำระหนี้เสร็จสิ้น</a:t>
              </a:r>
            </a:p>
            <a:p>
              <a:pPr>
                <a:lnSpc>
                  <a:spcPct val="107000"/>
                </a:lnSpc>
                <a:tabLst>
                  <a:tab pos="101802" algn="l"/>
                  <a:tab pos="152344" algn="l"/>
                  <a:tab pos="254146" algn="l"/>
                  <a:tab pos="305047" algn="l"/>
                  <a:tab pos="355590" algn="l"/>
                  <a:tab pos="457392" algn="l"/>
                  <a:tab pos="508293" algn="l"/>
                  <a:tab pos="558835" algn="l"/>
                  <a:tab pos="660637" algn="l"/>
                  <a:tab pos="711538" algn="l"/>
                  <a:tab pos="762081" algn="l"/>
                  <a:tab pos="863883" algn="l"/>
                  <a:tab pos="914784" algn="l"/>
                  <a:tab pos="965326" algn="l"/>
                  <a:tab pos="1067128" algn="l"/>
                  <a:tab pos="1118029" algn="l"/>
                  <a:tab pos="1168571" algn="l"/>
                  <a:tab pos="1270373" algn="l"/>
                  <a:tab pos="1321274" algn="l"/>
                  <a:tab pos="1371817" algn="l"/>
                </a:tabLst>
              </a:pPr>
              <a:r>
                <a:rPr lang="th-TH" sz="79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	3) กรณีลูกหนี้ที่มีการย้ายสังกัด</a:t>
              </a:r>
            </a:p>
          </p:txBody>
        </p:sp>
      </p:grpSp>
      <p:sp>
        <p:nvSpPr>
          <p:cNvPr id="172" name="สี่เหลี่ยมผืนผ้า 171">
            <a:extLst>
              <a:ext uri="{FF2B5EF4-FFF2-40B4-BE49-F238E27FC236}">
                <a16:creationId xmlns:a16="http://schemas.microsoft.com/office/drawing/2014/main" id="{50C0CC3C-2497-4200-8A07-015E274DD4AC}"/>
              </a:ext>
            </a:extLst>
          </p:cNvPr>
          <p:cNvSpPr/>
          <p:nvPr/>
        </p:nvSpPr>
        <p:spPr>
          <a:xfrm>
            <a:off x="9219186" y="3276619"/>
            <a:ext cx="1426195" cy="2520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จัดทำรายงาน</a:t>
            </a:r>
          </a:p>
        </p:txBody>
      </p:sp>
      <p:sp>
        <p:nvSpPr>
          <p:cNvPr id="174" name="สี่เหลี่ยมผืนผ้า 173">
            <a:extLst>
              <a:ext uri="{FF2B5EF4-FFF2-40B4-BE49-F238E27FC236}">
                <a16:creationId xmlns:a16="http://schemas.microsoft.com/office/drawing/2014/main" id="{F6CD96B7-742C-4003-A50E-CFDC3D52DD1A}"/>
              </a:ext>
            </a:extLst>
          </p:cNvPr>
          <p:cNvSpPr/>
          <p:nvPr/>
        </p:nvSpPr>
        <p:spPr>
          <a:xfrm>
            <a:off x="9237501" y="649908"/>
            <a:ext cx="1434639" cy="2520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ระบบสามารถตรวจสอบ</a:t>
            </a:r>
          </a:p>
        </p:txBody>
      </p:sp>
      <p:sp>
        <p:nvSpPr>
          <p:cNvPr id="179" name="สี่เหลี่ยมผืนผ้า 178">
            <a:extLst>
              <a:ext uri="{FF2B5EF4-FFF2-40B4-BE49-F238E27FC236}">
                <a16:creationId xmlns:a16="http://schemas.microsoft.com/office/drawing/2014/main" id="{D92E14A8-F663-4D46-9F8C-79AD1101C989}"/>
              </a:ext>
            </a:extLst>
          </p:cNvPr>
          <p:cNvSpPr/>
          <p:nvPr/>
        </p:nvSpPr>
        <p:spPr>
          <a:xfrm>
            <a:off x="9214965" y="1762819"/>
            <a:ext cx="1434639" cy="2520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ระบบสามารถคำนวณ</a:t>
            </a:r>
          </a:p>
        </p:txBody>
      </p:sp>
      <p:grpSp>
        <p:nvGrpSpPr>
          <p:cNvPr id="203" name="กลุ่ม 202">
            <a:extLst>
              <a:ext uri="{FF2B5EF4-FFF2-40B4-BE49-F238E27FC236}">
                <a16:creationId xmlns:a16="http://schemas.microsoft.com/office/drawing/2014/main" id="{79CF13A1-3776-4F6E-853C-6BD836CC79F3}"/>
              </a:ext>
            </a:extLst>
          </p:cNvPr>
          <p:cNvGrpSpPr/>
          <p:nvPr/>
        </p:nvGrpSpPr>
        <p:grpSpPr>
          <a:xfrm>
            <a:off x="9142604" y="2073433"/>
            <a:ext cx="1562618" cy="1153238"/>
            <a:chOff x="1251237" y="4764369"/>
            <a:chExt cx="3346353" cy="2914671"/>
          </a:xfrm>
        </p:grpSpPr>
        <p:sp>
          <p:nvSpPr>
            <p:cNvPr id="204" name="สี่เหลี่ยมผืนผ้า: มุมมน 203">
              <a:extLst>
                <a:ext uri="{FF2B5EF4-FFF2-40B4-BE49-F238E27FC236}">
                  <a16:creationId xmlns:a16="http://schemas.microsoft.com/office/drawing/2014/main" id="{1C7E1732-9E7A-42D3-A621-199FE8AA112D}"/>
                </a:ext>
              </a:extLst>
            </p:cNvPr>
            <p:cNvSpPr/>
            <p:nvPr/>
          </p:nvSpPr>
          <p:spPr>
            <a:xfrm>
              <a:off x="1371988" y="4764369"/>
              <a:ext cx="3225602" cy="2848783"/>
            </a:xfrm>
            <a:prstGeom prst="roundRect">
              <a:avLst>
                <a:gd name="adj" fmla="val 12943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81"/>
            </a:p>
          </p:txBody>
        </p:sp>
        <p:sp>
          <p:nvSpPr>
            <p:cNvPr id="205" name="สี่เหลี่ยมผืนผ้า 204">
              <a:extLst>
                <a:ext uri="{FF2B5EF4-FFF2-40B4-BE49-F238E27FC236}">
                  <a16:creationId xmlns:a16="http://schemas.microsoft.com/office/drawing/2014/main" id="{E2C17256-5C85-4F2E-9C30-54E7D3E896E5}"/>
                </a:ext>
              </a:extLst>
            </p:cNvPr>
            <p:cNvSpPr/>
            <p:nvPr/>
          </p:nvSpPr>
          <p:spPr>
            <a:xfrm>
              <a:off x="1251237" y="4902854"/>
              <a:ext cx="3339610" cy="27761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07000"/>
                </a:lnSpc>
                <a:tabLst>
                  <a:tab pos="101802" algn="l"/>
                  <a:tab pos="152344" algn="l"/>
                  <a:tab pos="254146" algn="l"/>
                  <a:tab pos="305047" algn="l"/>
                  <a:tab pos="355590" algn="l"/>
                  <a:tab pos="457392" algn="l"/>
                  <a:tab pos="508293" algn="l"/>
                  <a:tab pos="558835" algn="l"/>
                  <a:tab pos="660637" algn="l"/>
                  <a:tab pos="711538" algn="l"/>
                  <a:tab pos="762081" algn="l"/>
                  <a:tab pos="863883" algn="l"/>
                  <a:tab pos="914784" algn="l"/>
                  <a:tab pos="965326" algn="l"/>
                  <a:tab pos="1067128" algn="l"/>
                  <a:tab pos="1118029" algn="l"/>
                  <a:tab pos="1168571" algn="l"/>
                  <a:tab pos="1270373" algn="l"/>
                  <a:tab pos="1321274" algn="l"/>
                  <a:tab pos="1371817" algn="l"/>
                </a:tabLst>
              </a:pPr>
              <a:r>
                <a:rPr lang="th-TH" sz="790" spc="-23" dirty="0">
                  <a:solidFill>
                    <a:schemeClr val="tx1"/>
                  </a:solidFill>
                  <a:latin typeface="Calibri" panose="020F0502020204030204" pitchFamily="34" charset="0"/>
                  <a:ea typeface="TH SarabunPSK" panose="020B0500040200020003" pitchFamily="34" charset="-34"/>
                  <a:cs typeface="TH SarabunPSK" panose="020B0500040200020003" pitchFamily="34" charset="-34"/>
                </a:rPr>
                <a:t>	สามารถคำนวณหาระยะเวลา (งวดในการผ่อน</a:t>
              </a:r>
            </a:p>
            <a:p>
              <a:pPr>
                <a:lnSpc>
                  <a:spcPct val="107000"/>
                </a:lnSpc>
                <a:tabLst>
                  <a:tab pos="101802" algn="l"/>
                  <a:tab pos="152344" algn="l"/>
                  <a:tab pos="254146" algn="l"/>
                  <a:tab pos="305047" algn="l"/>
                  <a:tab pos="355590" algn="l"/>
                  <a:tab pos="457392" algn="l"/>
                  <a:tab pos="508293" algn="l"/>
                  <a:tab pos="558835" algn="l"/>
                  <a:tab pos="660637" algn="l"/>
                  <a:tab pos="711538" algn="l"/>
                  <a:tab pos="762081" algn="l"/>
                  <a:tab pos="863883" algn="l"/>
                  <a:tab pos="914784" algn="l"/>
                  <a:tab pos="965326" algn="l"/>
                  <a:tab pos="1067128" algn="l"/>
                  <a:tab pos="1118029" algn="l"/>
                  <a:tab pos="1168571" algn="l"/>
                  <a:tab pos="1270373" algn="l"/>
                  <a:tab pos="1321274" algn="l"/>
                  <a:tab pos="1371817" algn="l"/>
                </a:tabLst>
              </a:pPr>
              <a:r>
                <a:rPr lang="th-TH" sz="790" spc="-23" dirty="0">
                  <a:solidFill>
                    <a:schemeClr val="tx1"/>
                  </a:solidFill>
                  <a:latin typeface="Calibri" panose="020F0502020204030204" pitchFamily="34" charset="0"/>
                  <a:ea typeface="TH SarabunPSK" panose="020B0500040200020003" pitchFamily="34" charset="-34"/>
                  <a:cs typeface="TH SarabunPSK" panose="020B0500040200020003" pitchFamily="34" charset="-34"/>
                </a:rPr>
                <a:t>ชำระหนี้) ดังนี้</a:t>
              </a:r>
              <a:endParaRPr lang="en-US" sz="79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endParaRPr>
            </a:p>
            <a:p>
              <a:pPr>
                <a:lnSpc>
                  <a:spcPct val="107000"/>
                </a:lnSpc>
                <a:tabLst>
                  <a:tab pos="101802" algn="l"/>
                  <a:tab pos="152344" algn="l"/>
                  <a:tab pos="254146" algn="l"/>
                  <a:tab pos="305047" algn="l"/>
                  <a:tab pos="355590" algn="l"/>
                  <a:tab pos="457392" algn="l"/>
                  <a:tab pos="508293" algn="l"/>
                  <a:tab pos="558835" algn="l"/>
                  <a:tab pos="660637" algn="l"/>
                  <a:tab pos="711538" algn="l"/>
                  <a:tab pos="762081" algn="l"/>
                  <a:tab pos="863883" algn="l"/>
                  <a:tab pos="914784" algn="l"/>
                  <a:tab pos="965326" algn="l"/>
                  <a:tab pos="1067128" algn="l"/>
                  <a:tab pos="1118029" algn="l"/>
                  <a:tab pos="1168571" algn="l"/>
                  <a:tab pos="1270373" algn="l"/>
                  <a:tab pos="1321274" algn="l"/>
                  <a:tab pos="1371817" algn="l"/>
                </a:tabLst>
              </a:pPr>
              <a:r>
                <a:rPr lang="th-TH" sz="790" dirty="0">
                  <a:solidFill>
                    <a:schemeClr val="tx1"/>
                  </a:solidFill>
                  <a:latin typeface="Calibri" panose="020F0502020204030204" pitchFamily="34" charset="0"/>
                  <a:ea typeface="TH SarabunPSK" panose="020B0500040200020003" pitchFamily="34" charset="-34"/>
                  <a:cs typeface="TH SarabunPSK" panose="020B0500040200020003" pitchFamily="34" charset="-34"/>
                </a:rPr>
                <a:t>	1) กรณีสิ้นสุดสัญญา</a:t>
              </a:r>
              <a:br>
                <a:rPr lang="th-TH" sz="79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</a:br>
              <a:r>
                <a:rPr lang="th-TH" sz="79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	</a:t>
              </a:r>
              <a:r>
                <a:rPr lang="en-US" sz="790" dirty="0">
                  <a:solidFill>
                    <a:schemeClr val="tx1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</a:rPr>
                <a:t>2</a:t>
              </a:r>
              <a:r>
                <a:rPr lang="th-TH" sz="790" dirty="0">
                  <a:solidFill>
                    <a:schemeClr val="tx1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</a:rPr>
                <a:t>) กรณีเกษียณอายุราชการ	</a:t>
              </a:r>
              <a:br>
                <a:rPr lang="th-TH" sz="79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</a:br>
              <a:r>
                <a:rPr lang="th-TH" sz="79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	</a:t>
              </a:r>
              <a:r>
                <a:rPr lang="th-TH" sz="790" dirty="0">
                  <a:solidFill>
                    <a:schemeClr val="tx1"/>
                  </a:solidFill>
                  <a:latin typeface="Calibri" panose="020F0502020204030204" pitchFamily="34" charset="0"/>
                  <a:ea typeface="TH SarabunPSK" panose="020B0500040200020003" pitchFamily="34" charset="-34"/>
                  <a:cs typeface="TH SarabunPSK" panose="020B0500040200020003" pitchFamily="34" charset="-34"/>
                </a:rPr>
                <a:t>3) กรณีหนี้ค้างชำระ</a:t>
              </a:r>
            </a:p>
            <a:p>
              <a:pPr>
                <a:lnSpc>
                  <a:spcPct val="107000"/>
                </a:lnSpc>
                <a:tabLst>
                  <a:tab pos="101802" algn="l"/>
                  <a:tab pos="152344" algn="l"/>
                  <a:tab pos="254146" algn="l"/>
                  <a:tab pos="305047" algn="l"/>
                  <a:tab pos="355590" algn="l"/>
                  <a:tab pos="457392" algn="l"/>
                  <a:tab pos="508293" algn="l"/>
                  <a:tab pos="558835" algn="l"/>
                  <a:tab pos="660637" algn="l"/>
                  <a:tab pos="711538" algn="l"/>
                  <a:tab pos="762081" algn="l"/>
                  <a:tab pos="863883" algn="l"/>
                  <a:tab pos="914784" algn="l"/>
                  <a:tab pos="965326" algn="l"/>
                  <a:tab pos="1067128" algn="l"/>
                  <a:tab pos="1118029" algn="l"/>
                  <a:tab pos="1168571" algn="l"/>
                  <a:tab pos="1270373" algn="l"/>
                  <a:tab pos="1321274" algn="l"/>
                  <a:tab pos="1371817" algn="l"/>
                </a:tabLst>
              </a:pPr>
              <a:r>
                <a:rPr lang="th-TH" sz="79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	</a:t>
              </a:r>
              <a:r>
                <a:rPr lang="th-TH" sz="790" dirty="0">
                  <a:solidFill>
                    <a:schemeClr val="tx1"/>
                  </a:solidFill>
                  <a:latin typeface="Calibri" panose="020F0502020204030204" pitchFamily="34" charset="0"/>
                  <a:ea typeface="TH SarabunPSK" panose="020B0500040200020003" pitchFamily="34" charset="-34"/>
                  <a:cs typeface="TH SarabunPSK" panose="020B0500040200020003" pitchFamily="34" charset="-34"/>
                </a:rPr>
                <a:t>4) กรณีไม่ชำระหนี้ตามคำพิพากษาของศาล</a:t>
              </a:r>
              <a:br>
                <a:rPr lang="th-TH" sz="790" dirty="0">
                  <a:solidFill>
                    <a:schemeClr val="tx1"/>
                  </a:solidFill>
                  <a:latin typeface="Calibri" panose="020F0502020204030204" pitchFamily="34" charset="0"/>
                  <a:ea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790" dirty="0">
                  <a:solidFill>
                    <a:schemeClr val="tx1"/>
                  </a:solidFill>
                  <a:latin typeface="Calibri" panose="020F0502020204030204" pitchFamily="34" charset="0"/>
                  <a:ea typeface="TH SarabunPSK" panose="020B0500040200020003" pitchFamily="34" charset="-34"/>
                  <a:cs typeface="TH SarabunPSK" panose="020B0500040200020003" pitchFamily="34" charset="-34"/>
                </a:rPr>
                <a:t>	5) ระยะเวลาในการบังคับคดี</a:t>
              </a:r>
            </a:p>
            <a:p>
              <a:pPr>
                <a:lnSpc>
                  <a:spcPct val="107000"/>
                </a:lnSpc>
                <a:tabLst>
                  <a:tab pos="101802" algn="l"/>
                  <a:tab pos="152344" algn="l"/>
                  <a:tab pos="254146" algn="l"/>
                  <a:tab pos="305047" algn="l"/>
                  <a:tab pos="355590" algn="l"/>
                  <a:tab pos="457392" algn="l"/>
                  <a:tab pos="508293" algn="l"/>
                  <a:tab pos="558835" algn="l"/>
                  <a:tab pos="660637" algn="l"/>
                  <a:tab pos="711538" algn="l"/>
                  <a:tab pos="762081" algn="l"/>
                  <a:tab pos="863883" algn="l"/>
                  <a:tab pos="914784" algn="l"/>
                  <a:tab pos="965326" algn="l"/>
                  <a:tab pos="1067128" algn="l"/>
                  <a:tab pos="1118029" algn="l"/>
                  <a:tab pos="1168571" algn="l"/>
                  <a:tab pos="1270373" algn="l"/>
                  <a:tab pos="1321274" algn="l"/>
                  <a:tab pos="1371817" algn="l"/>
                </a:tabLst>
              </a:pPr>
              <a:r>
                <a:rPr lang="th-TH" sz="79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H SarabunPSK" panose="020B0500040200020003" pitchFamily="34" charset="-34"/>
                </a:rPr>
                <a:t>	6) คำนวณระยะเวลาในการผ่อนชำระ</a:t>
              </a:r>
              <a:endParaRPr lang="en-US" sz="79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endParaRPr>
            </a:p>
            <a:p>
              <a:pPr algn="thaiDist">
                <a:spcAft>
                  <a:spcPts val="452"/>
                </a:spcAft>
                <a:tabLst>
                  <a:tab pos="101802" algn="l"/>
                  <a:tab pos="152344" algn="l"/>
                  <a:tab pos="254146" algn="l"/>
                  <a:tab pos="305047" algn="l"/>
                  <a:tab pos="355590" algn="l"/>
                  <a:tab pos="457392" algn="l"/>
                  <a:tab pos="508293" algn="l"/>
                  <a:tab pos="558835" algn="l"/>
                  <a:tab pos="660637" algn="l"/>
                  <a:tab pos="711538" algn="l"/>
                  <a:tab pos="762081" algn="l"/>
                  <a:tab pos="863883" algn="l"/>
                  <a:tab pos="914784" algn="l"/>
                  <a:tab pos="965326" algn="l"/>
                  <a:tab pos="1067128" algn="l"/>
                  <a:tab pos="1118029" algn="l"/>
                  <a:tab pos="1168571" algn="l"/>
                  <a:tab pos="1270373" algn="l"/>
                  <a:tab pos="1321274" algn="l"/>
                  <a:tab pos="1371817" algn="l"/>
                </a:tabLst>
              </a:pPr>
              <a:endParaRPr lang="th-TH" sz="79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208" name="สี่เหลี่ยมผืนผ้า: มุมมน 207">
            <a:extLst>
              <a:ext uri="{FF2B5EF4-FFF2-40B4-BE49-F238E27FC236}">
                <a16:creationId xmlns:a16="http://schemas.microsoft.com/office/drawing/2014/main" id="{9D31D81F-05E4-46F5-BFDC-60C793EC5172}"/>
              </a:ext>
            </a:extLst>
          </p:cNvPr>
          <p:cNvSpPr/>
          <p:nvPr/>
        </p:nvSpPr>
        <p:spPr>
          <a:xfrm>
            <a:off x="9204021" y="3577275"/>
            <a:ext cx="1876359" cy="2010318"/>
          </a:xfrm>
          <a:prstGeom prst="roundRect">
            <a:avLst>
              <a:gd name="adj" fmla="val 1294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81"/>
          </a:p>
        </p:txBody>
      </p:sp>
      <p:sp>
        <p:nvSpPr>
          <p:cNvPr id="209" name="สี่เหลี่ยมผืนผ้า 208">
            <a:extLst>
              <a:ext uri="{FF2B5EF4-FFF2-40B4-BE49-F238E27FC236}">
                <a16:creationId xmlns:a16="http://schemas.microsoft.com/office/drawing/2014/main" id="{D54A0408-3DD5-4B6E-B3AE-44DDF89F2C2C}"/>
              </a:ext>
            </a:extLst>
          </p:cNvPr>
          <p:cNvSpPr/>
          <p:nvPr/>
        </p:nvSpPr>
        <p:spPr>
          <a:xfrm>
            <a:off x="9215135" y="3753074"/>
            <a:ext cx="1913392" cy="13656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>
              <a:lnSpc>
                <a:spcPct val="107000"/>
              </a:lnSpc>
              <a:tabLst>
                <a:tab pos="101802" algn="l"/>
                <a:tab pos="152344" algn="l"/>
                <a:tab pos="254146" algn="l"/>
                <a:tab pos="305047" algn="l"/>
                <a:tab pos="355590" algn="l"/>
                <a:tab pos="457392" algn="l"/>
                <a:tab pos="508293" algn="l"/>
                <a:tab pos="558835" algn="l"/>
                <a:tab pos="660637" algn="l"/>
                <a:tab pos="711538" algn="l"/>
                <a:tab pos="762081" algn="l"/>
                <a:tab pos="863883" algn="l"/>
                <a:tab pos="914784" algn="l"/>
                <a:tab pos="965326" algn="l"/>
                <a:tab pos="1067128" algn="l"/>
                <a:tab pos="1118029" algn="l"/>
                <a:tab pos="1168571" algn="l"/>
                <a:tab pos="1270373" algn="l"/>
                <a:tab pos="1321274" algn="l"/>
                <a:tab pos="1371817" algn="l"/>
              </a:tabLst>
            </a:pPr>
            <a:r>
              <a:rPr lang="th-TH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en-US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รายงานสรุปยอดหนี้คงเหลือ และจำนวนลูกหนี้คงเหลือ</a:t>
            </a:r>
            <a:endParaRPr lang="en-US" sz="79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101802" algn="l"/>
                <a:tab pos="152344" algn="l"/>
                <a:tab pos="254146" algn="l"/>
                <a:tab pos="305047" algn="l"/>
                <a:tab pos="355590" algn="l"/>
                <a:tab pos="457392" algn="l"/>
                <a:tab pos="508293" algn="l"/>
                <a:tab pos="558835" algn="l"/>
                <a:tab pos="660637" algn="l"/>
                <a:tab pos="711538" algn="l"/>
                <a:tab pos="762081" algn="l"/>
                <a:tab pos="863883" algn="l"/>
                <a:tab pos="914784" algn="l"/>
                <a:tab pos="965326" algn="l"/>
                <a:tab pos="1067128" algn="l"/>
                <a:tab pos="1118029" algn="l"/>
                <a:tab pos="1168571" algn="l"/>
                <a:tab pos="1270373" algn="l"/>
                <a:tab pos="1321274" algn="l"/>
                <a:tab pos="1371817" algn="l"/>
              </a:tabLst>
            </a:pPr>
            <a:r>
              <a:rPr lang="th-TH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	รายงานลูกหนี้ที่กู้ยืมรายใหม่</a:t>
            </a:r>
            <a:endParaRPr lang="en-US" sz="79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101802" algn="l"/>
                <a:tab pos="152344" algn="l"/>
                <a:tab pos="254146" algn="l"/>
                <a:tab pos="305047" algn="l"/>
                <a:tab pos="355590" algn="l"/>
                <a:tab pos="457392" algn="l"/>
                <a:tab pos="508293" algn="l"/>
                <a:tab pos="558835" algn="l"/>
                <a:tab pos="660637" algn="l"/>
                <a:tab pos="711538" algn="l"/>
                <a:tab pos="762081" algn="l"/>
                <a:tab pos="863883" algn="l"/>
                <a:tab pos="914784" algn="l"/>
                <a:tab pos="965326" algn="l"/>
                <a:tab pos="1067128" algn="l"/>
                <a:tab pos="1118029" algn="l"/>
                <a:tab pos="1168571" algn="l"/>
                <a:tab pos="1270373" algn="l"/>
                <a:tab pos="1321274" algn="l"/>
                <a:tab pos="1371817" algn="l"/>
              </a:tabLst>
            </a:pPr>
            <a:r>
              <a:rPr lang="th-TH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	รายงานลูกหนี้เกษียณอายุราชการ</a:t>
            </a:r>
            <a:endParaRPr lang="en-US" sz="79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101802" algn="l"/>
                <a:tab pos="152344" algn="l"/>
                <a:tab pos="254146" algn="l"/>
                <a:tab pos="305047" algn="l"/>
                <a:tab pos="355590" algn="l"/>
                <a:tab pos="457392" algn="l"/>
                <a:tab pos="508293" algn="l"/>
                <a:tab pos="558835" algn="l"/>
                <a:tab pos="660637" algn="l"/>
                <a:tab pos="711538" algn="l"/>
                <a:tab pos="762081" algn="l"/>
                <a:tab pos="863883" algn="l"/>
                <a:tab pos="914784" algn="l"/>
                <a:tab pos="965326" algn="l"/>
                <a:tab pos="1067128" algn="l"/>
                <a:tab pos="1118029" algn="l"/>
                <a:tab pos="1168571" algn="l"/>
                <a:tab pos="1270373" algn="l"/>
                <a:tab pos="1321274" algn="l"/>
                <a:tab pos="1371817" algn="l"/>
              </a:tabLst>
            </a:pPr>
            <a:r>
              <a:rPr lang="th-TH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	รายงานลูกหนี้สถานะสัญญาสิ้นสุดสัญญา</a:t>
            </a:r>
            <a:endParaRPr lang="en-US" sz="79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101802" algn="l"/>
                <a:tab pos="152344" algn="l"/>
                <a:tab pos="254146" algn="l"/>
                <a:tab pos="305047" algn="l"/>
                <a:tab pos="355590" algn="l"/>
                <a:tab pos="457392" algn="l"/>
                <a:tab pos="508293" algn="l"/>
                <a:tab pos="558835" algn="l"/>
                <a:tab pos="660637" algn="l"/>
                <a:tab pos="711538" algn="l"/>
                <a:tab pos="762081" algn="l"/>
                <a:tab pos="863883" algn="l"/>
                <a:tab pos="914784" algn="l"/>
                <a:tab pos="965326" algn="l"/>
                <a:tab pos="1067128" algn="l"/>
                <a:tab pos="1118029" algn="l"/>
                <a:tab pos="1168571" algn="l"/>
                <a:tab pos="1270373" algn="l"/>
                <a:tab pos="1321274" algn="l"/>
                <a:tab pos="1371817" algn="l"/>
              </a:tabLst>
            </a:pPr>
            <a:r>
              <a:rPr lang="en-US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รายงานผลการรับชำระหนี้รายบุคคล (การ์ดลูกหนี้)</a:t>
            </a:r>
            <a:endParaRPr lang="en-US" sz="79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101802" algn="l"/>
                <a:tab pos="152344" algn="l"/>
                <a:tab pos="254146" algn="l"/>
                <a:tab pos="305047" algn="l"/>
                <a:tab pos="355590" algn="l"/>
                <a:tab pos="457392" algn="l"/>
                <a:tab pos="508293" algn="l"/>
                <a:tab pos="558835" algn="l"/>
                <a:tab pos="660637" algn="l"/>
                <a:tab pos="711538" algn="l"/>
                <a:tab pos="762081" algn="l"/>
                <a:tab pos="863883" algn="l"/>
                <a:tab pos="914784" algn="l"/>
                <a:tab pos="965326" algn="l"/>
                <a:tab pos="1067128" algn="l"/>
                <a:tab pos="1118029" algn="l"/>
                <a:tab pos="1168571" algn="l"/>
                <a:tab pos="1270373" algn="l"/>
                <a:tab pos="1321274" algn="l"/>
                <a:tab pos="1371817" algn="l"/>
              </a:tabLst>
            </a:pPr>
            <a:r>
              <a:rPr lang="th-TH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	รายงานลูกหนี้ชำระเสร็จสิ้น</a:t>
            </a:r>
            <a:endParaRPr lang="en-US" sz="79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101802" algn="l"/>
                <a:tab pos="152344" algn="l"/>
                <a:tab pos="254146" algn="l"/>
                <a:tab pos="305047" algn="l"/>
                <a:tab pos="355590" algn="l"/>
                <a:tab pos="457392" algn="l"/>
                <a:tab pos="508293" algn="l"/>
                <a:tab pos="558835" algn="l"/>
                <a:tab pos="660637" algn="l"/>
                <a:tab pos="711538" algn="l"/>
                <a:tab pos="762081" algn="l"/>
                <a:tab pos="863883" algn="l"/>
                <a:tab pos="914784" algn="l"/>
                <a:tab pos="965326" algn="l"/>
                <a:tab pos="1067128" algn="l"/>
                <a:tab pos="1118029" algn="l"/>
                <a:tab pos="1168571" algn="l"/>
                <a:tab pos="1270373" algn="l"/>
                <a:tab pos="1321274" algn="l"/>
                <a:tab pos="1371817" algn="l"/>
              </a:tabLst>
            </a:pPr>
            <a:r>
              <a:rPr lang="en-US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รายงานลูกหนี้ค้างชำระ</a:t>
            </a:r>
            <a:endParaRPr lang="en-US" sz="79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101802" algn="l"/>
                <a:tab pos="152344" algn="l"/>
                <a:tab pos="254146" algn="l"/>
                <a:tab pos="305047" algn="l"/>
                <a:tab pos="355590" algn="l"/>
                <a:tab pos="457392" algn="l"/>
                <a:tab pos="508293" algn="l"/>
                <a:tab pos="558835" algn="l"/>
                <a:tab pos="660637" algn="l"/>
                <a:tab pos="711538" algn="l"/>
                <a:tab pos="762081" algn="l"/>
                <a:tab pos="863883" algn="l"/>
                <a:tab pos="914784" algn="l"/>
                <a:tab pos="965326" algn="l"/>
                <a:tab pos="1067128" algn="l"/>
                <a:tab pos="1118029" algn="l"/>
                <a:tab pos="1168571" algn="l"/>
                <a:tab pos="1270373" algn="l"/>
                <a:tab pos="1321274" algn="l"/>
                <a:tab pos="1371817" algn="l"/>
              </a:tabLst>
            </a:pPr>
            <a:r>
              <a:rPr lang="en-US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รายงานลูกหนี้</a:t>
            </a:r>
            <a:endParaRPr lang="en-US" sz="79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101802" algn="l"/>
                <a:tab pos="152344" algn="l"/>
                <a:tab pos="254146" algn="l"/>
                <a:tab pos="305047" algn="l"/>
                <a:tab pos="355590" algn="l"/>
                <a:tab pos="457392" algn="l"/>
                <a:tab pos="508293" algn="l"/>
                <a:tab pos="558835" algn="l"/>
                <a:tab pos="660637" algn="l"/>
                <a:tab pos="711538" algn="l"/>
                <a:tab pos="762081" algn="l"/>
                <a:tab pos="863883" algn="l"/>
                <a:tab pos="914784" algn="l"/>
                <a:tab pos="965326" algn="l"/>
                <a:tab pos="1067128" algn="l"/>
                <a:tab pos="1118029" algn="l"/>
                <a:tab pos="1168571" algn="l"/>
                <a:tab pos="1270373" algn="l"/>
                <a:tab pos="1321274" algn="l"/>
                <a:tab pos="1371817" algn="l"/>
              </a:tabLst>
            </a:pPr>
            <a:r>
              <a:rPr lang="en-US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รายงานการกำกับติดตาม ของส่วนราชการ/เขตพื้นที่การศึกษา</a:t>
            </a:r>
            <a:endParaRPr lang="en-US" sz="79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101802" algn="l"/>
                <a:tab pos="152344" algn="l"/>
                <a:tab pos="254146" algn="l"/>
                <a:tab pos="305047" algn="l"/>
                <a:tab pos="355590" algn="l"/>
                <a:tab pos="457392" algn="l"/>
                <a:tab pos="508293" algn="l"/>
                <a:tab pos="558835" algn="l"/>
                <a:tab pos="660637" algn="l"/>
                <a:tab pos="711538" algn="l"/>
                <a:tab pos="762081" algn="l"/>
                <a:tab pos="863883" algn="l"/>
                <a:tab pos="914784" algn="l"/>
                <a:tab pos="965326" algn="l"/>
                <a:tab pos="1067128" algn="l"/>
                <a:tab pos="1118029" algn="l"/>
                <a:tab pos="1168571" algn="l"/>
                <a:tab pos="1270373" algn="l"/>
                <a:tab pos="1321274" algn="l"/>
                <a:tab pos="1371817" algn="l"/>
              </a:tabLst>
            </a:pPr>
            <a:r>
              <a:rPr lang="en-US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รายงานข้อมูลลูกหนี้ที่ผิดนัดชำระหนี้ตามคำพิพากษา</a:t>
            </a:r>
            <a:br>
              <a:rPr lang="th-TH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 	รายงานแบบ </a:t>
            </a:r>
            <a:r>
              <a:rPr lang="en-US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Dash boards</a:t>
            </a:r>
          </a:p>
        </p:txBody>
      </p:sp>
      <p:sp>
        <p:nvSpPr>
          <p:cNvPr id="210" name="สี่เหลี่ยมด้านขนาน 209">
            <a:extLst>
              <a:ext uri="{FF2B5EF4-FFF2-40B4-BE49-F238E27FC236}">
                <a16:creationId xmlns:a16="http://schemas.microsoft.com/office/drawing/2014/main" id="{EC162EE7-C082-4107-8749-BCC162F9226B}"/>
              </a:ext>
            </a:extLst>
          </p:cNvPr>
          <p:cNvSpPr/>
          <p:nvPr/>
        </p:nvSpPr>
        <p:spPr>
          <a:xfrm>
            <a:off x="2028643" y="3479450"/>
            <a:ext cx="921250" cy="302299"/>
          </a:xfrm>
          <a:prstGeom prst="parallelogram">
            <a:avLst>
              <a:gd name="adj" fmla="val 53052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11" name="สี่เหลี่ยมผืนผ้า 210">
            <a:extLst>
              <a:ext uri="{FF2B5EF4-FFF2-40B4-BE49-F238E27FC236}">
                <a16:creationId xmlns:a16="http://schemas.microsoft.com/office/drawing/2014/main" id="{F3D518FD-A8FC-48E1-B5B5-CE505B07EE8B}"/>
              </a:ext>
            </a:extLst>
          </p:cNvPr>
          <p:cNvSpPr/>
          <p:nvPr/>
        </p:nvSpPr>
        <p:spPr>
          <a:xfrm>
            <a:off x="2118873" y="3527515"/>
            <a:ext cx="702525" cy="164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ปรับปรุงข้อมูล</a:t>
            </a:r>
          </a:p>
        </p:txBody>
      </p:sp>
      <p:cxnSp>
        <p:nvCxnSpPr>
          <p:cNvPr id="25" name="ตัวเชื่อมต่อ: หักมุม 24">
            <a:extLst>
              <a:ext uri="{FF2B5EF4-FFF2-40B4-BE49-F238E27FC236}">
                <a16:creationId xmlns:a16="http://schemas.microsoft.com/office/drawing/2014/main" id="{068608FD-E9DA-4CB5-B278-D63DF981C33F}"/>
              </a:ext>
            </a:extLst>
          </p:cNvPr>
          <p:cNvCxnSpPr>
            <a:stCxn id="177" idx="3"/>
            <a:endCxn id="174" idx="1"/>
          </p:cNvCxnSpPr>
          <p:nvPr/>
        </p:nvCxnSpPr>
        <p:spPr>
          <a:xfrm flipV="1">
            <a:off x="4327531" y="775908"/>
            <a:ext cx="4909970" cy="2847228"/>
          </a:xfrm>
          <a:prstGeom prst="bentConnector3">
            <a:avLst>
              <a:gd name="adj1" fmla="val 73215"/>
            </a:avLst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ตัวเชื่อมต่อ: หักมุม 30">
            <a:extLst>
              <a:ext uri="{FF2B5EF4-FFF2-40B4-BE49-F238E27FC236}">
                <a16:creationId xmlns:a16="http://schemas.microsoft.com/office/drawing/2014/main" id="{60D9ACA8-4A05-4370-A818-4FD1E526A360}"/>
              </a:ext>
            </a:extLst>
          </p:cNvPr>
          <p:cNvCxnSpPr>
            <a:cxnSpLocks/>
            <a:stCxn id="177" idx="3"/>
            <a:endCxn id="179" idx="1"/>
          </p:cNvCxnSpPr>
          <p:nvPr/>
        </p:nvCxnSpPr>
        <p:spPr>
          <a:xfrm flipV="1">
            <a:off x="4327531" y="1888819"/>
            <a:ext cx="4887434" cy="1734317"/>
          </a:xfrm>
          <a:prstGeom prst="bentConnector3">
            <a:avLst>
              <a:gd name="adj1" fmla="val 73483"/>
            </a:avLst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ตัวเชื่อมต่อ: หักมุม 35">
            <a:extLst>
              <a:ext uri="{FF2B5EF4-FFF2-40B4-BE49-F238E27FC236}">
                <a16:creationId xmlns:a16="http://schemas.microsoft.com/office/drawing/2014/main" id="{DAA821CA-A02C-4CB5-959F-7BC41BCB55AF}"/>
              </a:ext>
            </a:extLst>
          </p:cNvPr>
          <p:cNvCxnSpPr>
            <a:stCxn id="177" idx="3"/>
            <a:endCxn id="172" idx="1"/>
          </p:cNvCxnSpPr>
          <p:nvPr/>
        </p:nvCxnSpPr>
        <p:spPr>
          <a:xfrm flipV="1">
            <a:off x="4327531" y="3402619"/>
            <a:ext cx="4891655" cy="220517"/>
          </a:xfrm>
          <a:prstGeom prst="bentConnector3">
            <a:avLst>
              <a:gd name="adj1" fmla="val 73658"/>
            </a:avLst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ลูกศรเชื่อมต่อแบบตรง 40">
            <a:extLst>
              <a:ext uri="{FF2B5EF4-FFF2-40B4-BE49-F238E27FC236}">
                <a16:creationId xmlns:a16="http://schemas.microsoft.com/office/drawing/2014/main" id="{6654BBE9-2E47-49C6-BC79-1C8143A97522}"/>
              </a:ext>
            </a:extLst>
          </p:cNvPr>
          <p:cNvCxnSpPr>
            <a:stCxn id="177" idx="1"/>
            <a:endCxn id="210" idx="2"/>
          </p:cNvCxnSpPr>
          <p:nvPr/>
        </p:nvCxnSpPr>
        <p:spPr>
          <a:xfrm flipH="1">
            <a:off x="2869705" y="3623136"/>
            <a:ext cx="544751" cy="7464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ตัวเชื่อมต่อ: หักมุม 48">
            <a:extLst>
              <a:ext uri="{FF2B5EF4-FFF2-40B4-BE49-F238E27FC236}">
                <a16:creationId xmlns:a16="http://schemas.microsoft.com/office/drawing/2014/main" id="{61B642D7-8CEC-4B8A-AB46-6594BCA35A9F}"/>
              </a:ext>
            </a:extLst>
          </p:cNvPr>
          <p:cNvCxnSpPr>
            <a:cxnSpLocks/>
          </p:cNvCxnSpPr>
          <p:nvPr/>
        </p:nvCxnSpPr>
        <p:spPr>
          <a:xfrm rot="16200000" flipH="1">
            <a:off x="2569498" y="3708302"/>
            <a:ext cx="576000" cy="720000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ลูกศรเชื่อมต่อแบบตรง 215">
            <a:extLst>
              <a:ext uri="{FF2B5EF4-FFF2-40B4-BE49-F238E27FC236}">
                <a16:creationId xmlns:a16="http://schemas.microsoft.com/office/drawing/2014/main" id="{9AF9B953-D6D2-41AC-9B4F-3DDC994A2FF4}"/>
              </a:ext>
            </a:extLst>
          </p:cNvPr>
          <p:cNvCxnSpPr>
            <a:cxnSpLocks/>
          </p:cNvCxnSpPr>
          <p:nvPr/>
        </p:nvCxnSpPr>
        <p:spPr>
          <a:xfrm flipH="1">
            <a:off x="3864056" y="4503505"/>
            <a:ext cx="0" cy="216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ข้าวหลามตัด 66">
            <a:extLst>
              <a:ext uri="{FF2B5EF4-FFF2-40B4-BE49-F238E27FC236}">
                <a16:creationId xmlns:a16="http://schemas.microsoft.com/office/drawing/2014/main" id="{E8437F22-1D76-47E8-8F59-0F8891339718}"/>
              </a:ext>
            </a:extLst>
          </p:cNvPr>
          <p:cNvSpPr/>
          <p:nvPr/>
        </p:nvSpPr>
        <p:spPr>
          <a:xfrm>
            <a:off x="260350" y="148905"/>
            <a:ext cx="603250" cy="56515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</a:p>
        </p:txBody>
      </p:sp>
      <p:sp>
        <p:nvSpPr>
          <p:cNvPr id="45" name="สี่เหลี่ยมผืนผ้า 44">
            <a:extLst>
              <a:ext uri="{FF2B5EF4-FFF2-40B4-BE49-F238E27FC236}">
                <a16:creationId xmlns:a16="http://schemas.microsoft.com/office/drawing/2014/main" id="{E8B61506-8C5D-498A-AE16-EA02ADE6B2A9}"/>
              </a:ext>
            </a:extLst>
          </p:cNvPr>
          <p:cNvSpPr/>
          <p:nvPr/>
        </p:nvSpPr>
        <p:spPr>
          <a:xfrm>
            <a:off x="2026758" y="686767"/>
            <a:ext cx="1827591" cy="398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Admin</a:t>
            </a:r>
            <a:endParaRPr lang="th-TH" sz="12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8" name="ข้าวหลามตัด 47">
            <a:extLst>
              <a:ext uri="{FF2B5EF4-FFF2-40B4-BE49-F238E27FC236}">
                <a16:creationId xmlns:a16="http://schemas.microsoft.com/office/drawing/2014/main" id="{B9ECFC8B-2D32-4313-82BA-8384E7586C5B}"/>
              </a:ext>
            </a:extLst>
          </p:cNvPr>
          <p:cNvSpPr/>
          <p:nvPr/>
        </p:nvSpPr>
        <p:spPr>
          <a:xfrm>
            <a:off x="1425799" y="585220"/>
            <a:ext cx="603250" cy="56515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</a:p>
        </p:txBody>
      </p:sp>
      <p:sp>
        <p:nvSpPr>
          <p:cNvPr id="55" name="ทรงกระบอก 54">
            <a:extLst>
              <a:ext uri="{FF2B5EF4-FFF2-40B4-BE49-F238E27FC236}">
                <a16:creationId xmlns:a16="http://schemas.microsoft.com/office/drawing/2014/main" id="{DAF0A054-B730-4FD2-A186-07E12237D439}"/>
              </a:ext>
            </a:extLst>
          </p:cNvPr>
          <p:cNvSpPr/>
          <p:nvPr/>
        </p:nvSpPr>
        <p:spPr>
          <a:xfrm>
            <a:off x="5732062" y="1359573"/>
            <a:ext cx="799798" cy="526785"/>
          </a:xfrm>
          <a:prstGeom prst="ca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6" name="สี่เหลี่ยมผืนผ้า 55">
            <a:extLst>
              <a:ext uri="{FF2B5EF4-FFF2-40B4-BE49-F238E27FC236}">
                <a16:creationId xmlns:a16="http://schemas.microsoft.com/office/drawing/2014/main" id="{107805D4-B3D7-4FA3-A815-1DDC36BFBB6D}"/>
              </a:ext>
            </a:extLst>
          </p:cNvPr>
          <p:cNvSpPr/>
          <p:nvPr/>
        </p:nvSpPr>
        <p:spPr>
          <a:xfrm>
            <a:off x="5624352" y="1510788"/>
            <a:ext cx="1015651" cy="2797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8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60" name="ตัวเชื่อมต่อ: หักมุม 59">
            <a:extLst>
              <a:ext uri="{FF2B5EF4-FFF2-40B4-BE49-F238E27FC236}">
                <a16:creationId xmlns:a16="http://schemas.microsoft.com/office/drawing/2014/main" id="{CE3C07EE-D94D-4EBC-86A0-F47EC3FF25E4}"/>
              </a:ext>
            </a:extLst>
          </p:cNvPr>
          <p:cNvCxnSpPr>
            <a:cxnSpLocks/>
            <a:stCxn id="158" idx="3"/>
          </p:cNvCxnSpPr>
          <p:nvPr/>
        </p:nvCxnSpPr>
        <p:spPr>
          <a:xfrm rot="5400000">
            <a:off x="4439801" y="2017863"/>
            <a:ext cx="794334" cy="502112"/>
          </a:xfrm>
          <a:prstGeom prst="bentConnector3">
            <a:avLst>
              <a:gd name="adj1" fmla="val 100363"/>
            </a:avLst>
          </a:prstGeom>
          <a:ln w="12700"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สี่เหลี่ยมผืนผ้า 65">
            <a:extLst>
              <a:ext uri="{FF2B5EF4-FFF2-40B4-BE49-F238E27FC236}">
                <a16:creationId xmlns:a16="http://schemas.microsoft.com/office/drawing/2014/main" id="{B9B7332B-6C4E-4D44-ADB6-6BB47943583C}"/>
              </a:ext>
            </a:extLst>
          </p:cNvPr>
          <p:cNvSpPr/>
          <p:nvPr/>
        </p:nvSpPr>
        <p:spPr>
          <a:xfrm>
            <a:off x="5632847" y="1490483"/>
            <a:ext cx="1015651" cy="2797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ข้อมูลจากกรมบังคับคดี</a:t>
            </a:r>
          </a:p>
        </p:txBody>
      </p:sp>
    </p:spTree>
    <p:extLst>
      <p:ext uri="{BB962C8B-B14F-4D97-AF65-F5344CB8AC3E}">
        <p14:creationId xmlns:p14="http://schemas.microsoft.com/office/powerpoint/2010/main" val="2959043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วงรี 26">
            <a:extLst>
              <a:ext uri="{FF2B5EF4-FFF2-40B4-BE49-F238E27FC236}">
                <a16:creationId xmlns:a16="http://schemas.microsoft.com/office/drawing/2014/main" id="{CAD6159B-D450-4A7F-8921-B6DE1173C020}"/>
              </a:ext>
            </a:extLst>
          </p:cNvPr>
          <p:cNvSpPr/>
          <p:nvPr/>
        </p:nvSpPr>
        <p:spPr>
          <a:xfrm>
            <a:off x="178669" y="111358"/>
            <a:ext cx="329662" cy="3296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</a:p>
        </p:txBody>
      </p:sp>
      <p:sp>
        <p:nvSpPr>
          <p:cNvPr id="70" name="สี่เหลี่ยมผืนผ้า: มุมมน 69">
            <a:extLst>
              <a:ext uri="{FF2B5EF4-FFF2-40B4-BE49-F238E27FC236}">
                <a16:creationId xmlns:a16="http://schemas.microsoft.com/office/drawing/2014/main" id="{3C94EE30-023F-4136-82FC-8BA737BF845A}"/>
              </a:ext>
            </a:extLst>
          </p:cNvPr>
          <p:cNvSpPr/>
          <p:nvPr/>
        </p:nvSpPr>
        <p:spPr>
          <a:xfrm>
            <a:off x="1519646" y="523191"/>
            <a:ext cx="1008000" cy="22962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 dirty="0"/>
          </a:p>
        </p:txBody>
      </p:sp>
      <p:sp>
        <p:nvSpPr>
          <p:cNvPr id="71" name="สี่เหลี่ยมผืนผ้า 70">
            <a:extLst>
              <a:ext uri="{FF2B5EF4-FFF2-40B4-BE49-F238E27FC236}">
                <a16:creationId xmlns:a16="http://schemas.microsoft.com/office/drawing/2014/main" id="{7F7BD4CF-6671-4E2A-866C-335A2903D4E5}"/>
              </a:ext>
            </a:extLst>
          </p:cNvPr>
          <p:cNvSpPr/>
          <p:nvPr/>
        </p:nvSpPr>
        <p:spPr>
          <a:xfrm>
            <a:off x="1627049" y="541385"/>
            <a:ext cx="799800" cy="206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</a:t>
            </a:r>
          </a:p>
        </p:txBody>
      </p:sp>
      <p:sp>
        <p:nvSpPr>
          <p:cNvPr id="72" name="สี่เหลี่ยมผืนผ้า 71">
            <a:extLst>
              <a:ext uri="{FF2B5EF4-FFF2-40B4-BE49-F238E27FC236}">
                <a16:creationId xmlns:a16="http://schemas.microsoft.com/office/drawing/2014/main" id="{AA02DCB3-9CA0-4268-85F8-383E90E83347}"/>
              </a:ext>
            </a:extLst>
          </p:cNvPr>
          <p:cNvSpPr/>
          <p:nvPr/>
        </p:nvSpPr>
        <p:spPr>
          <a:xfrm>
            <a:off x="1339617" y="910786"/>
            <a:ext cx="1368058" cy="3960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3" name="สี่เหลี่ยมผืนผ้า 72">
            <a:extLst>
              <a:ext uri="{FF2B5EF4-FFF2-40B4-BE49-F238E27FC236}">
                <a16:creationId xmlns:a16="http://schemas.microsoft.com/office/drawing/2014/main" id="{D8475FAA-2373-4070-AB47-DD81BCF7F68B}"/>
              </a:ext>
            </a:extLst>
          </p:cNvPr>
          <p:cNvSpPr/>
          <p:nvPr/>
        </p:nvSpPr>
        <p:spPr>
          <a:xfrm>
            <a:off x="1670228" y="965639"/>
            <a:ext cx="743056" cy="2627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เข้าสู่ระบบ</a:t>
            </a:r>
          </a:p>
        </p:txBody>
      </p:sp>
      <p:cxnSp>
        <p:nvCxnSpPr>
          <p:cNvPr id="18" name="ลูกศรเชื่อมต่อแบบตรง 17">
            <a:extLst>
              <a:ext uri="{FF2B5EF4-FFF2-40B4-BE49-F238E27FC236}">
                <a16:creationId xmlns:a16="http://schemas.microsoft.com/office/drawing/2014/main" id="{80149BE6-D90B-4AA0-BE31-69134D064241}"/>
              </a:ext>
            </a:extLst>
          </p:cNvPr>
          <p:cNvCxnSpPr>
            <a:cxnSpLocks/>
            <a:stCxn id="70" idx="2"/>
            <a:endCxn id="72" idx="0"/>
          </p:cNvCxnSpPr>
          <p:nvPr/>
        </p:nvCxnSpPr>
        <p:spPr>
          <a:xfrm>
            <a:off x="2023646" y="752811"/>
            <a:ext cx="0" cy="157975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สี่เหลี่ยมผืนผ้า 121">
            <a:extLst>
              <a:ext uri="{FF2B5EF4-FFF2-40B4-BE49-F238E27FC236}">
                <a16:creationId xmlns:a16="http://schemas.microsoft.com/office/drawing/2014/main" id="{CAAF2B47-72C5-4C06-AE9E-BADECD114575}"/>
              </a:ext>
            </a:extLst>
          </p:cNvPr>
          <p:cNvSpPr/>
          <p:nvPr/>
        </p:nvSpPr>
        <p:spPr>
          <a:xfrm>
            <a:off x="284771" y="128591"/>
            <a:ext cx="2719587" cy="398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เจ้าหน้า</a:t>
            </a:r>
          </a:p>
        </p:txBody>
      </p:sp>
      <p:sp>
        <p:nvSpPr>
          <p:cNvPr id="124" name="สี่เหลี่ยมผืนผ้า 123">
            <a:extLst>
              <a:ext uri="{FF2B5EF4-FFF2-40B4-BE49-F238E27FC236}">
                <a16:creationId xmlns:a16="http://schemas.microsoft.com/office/drawing/2014/main" id="{C5CA0A3D-B933-46E5-8446-A93D5C5C3213}"/>
              </a:ext>
            </a:extLst>
          </p:cNvPr>
          <p:cNvSpPr/>
          <p:nvPr/>
        </p:nvSpPr>
        <p:spPr>
          <a:xfrm>
            <a:off x="1339563" y="2623876"/>
            <a:ext cx="1368058" cy="375607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6" name="สี่เหลี่ยมผืนผ้า 125">
            <a:extLst>
              <a:ext uri="{FF2B5EF4-FFF2-40B4-BE49-F238E27FC236}">
                <a16:creationId xmlns:a16="http://schemas.microsoft.com/office/drawing/2014/main" id="{7F0BD609-16EE-4B31-9D93-A85A95215555}"/>
              </a:ext>
            </a:extLst>
          </p:cNvPr>
          <p:cNvSpPr/>
          <p:nvPr/>
        </p:nvSpPr>
        <p:spPr>
          <a:xfrm>
            <a:off x="1470295" y="2719384"/>
            <a:ext cx="1059441" cy="2049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บันทึกผล</a:t>
            </a:r>
            <a:b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การกำกับติดตาม</a:t>
            </a:r>
          </a:p>
        </p:txBody>
      </p:sp>
      <p:cxnSp>
        <p:nvCxnSpPr>
          <p:cNvPr id="135" name="ลูกศรเชื่อมต่อแบบตรง 134">
            <a:extLst>
              <a:ext uri="{FF2B5EF4-FFF2-40B4-BE49-F238E27FC236}">
                <a16:creationId xmlns:a16="http://schemas.microsoft.com/office/drawing/2014/main" id="{0957AE0D-5B9C-401C-8A30-E3415FB2E50C}"/>
              </a:ext>
            </a:extLst>
          </p:cNvPr>
          <p:cNvCxnSpPr>
            <a:cxnSpLocks/>
          </p:cNvCxnSpPr>
          <p:nvPr/>
        </p:nvCxnSpPr>
        <p:spPr>
          <a:xfrm>
            <a:off x="2024160" y="1310840"/>
            <a:ext cx="0" cy="176572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สี่เหลี่ยมผืนผ้า: มุมมน 148">
            <a:extLst>
              <a:ext uri="{FF2B5EF4-FFF2-40B4-BE49-F238E27FC236}">
                <a16:creationId xmlns:a16="http://schemas.microsoft.com/office/drawing/2014/main" id="{0BB60D30-99C8-4E4B-8207-BF159958B52B}"/>
              </a:ext>
            </a:extLst>
          </p:cNvPr>
          <p:cNvSpPr/>
          <p:nvPr/>
        </p:nvSpPr>
        <p:spPr>
          <a:xfrm>
            <a:off x="1515794" y="3457182"/>
            <a:ext cx="1033116" cy="22962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 dirty="0"/>
          </a:p>
        </p:txBody>
      </p:sp>
      <p:sp>
        <p:nvSpPr>
          <p:cNvPr id="150" name="สี่เหลี่ยมผืนผ้า 149">
            <a:extLst>
              <a:ext uri="{FF2B5EF4-FFF2-40B4-BE49-F238E27FC236}">
                <a16:creationId xmlns:a16="http://schemas.microsoft.com/office/drawing/2014/main" id="{07075AA1-90E5-4446-A89E-3F5796D472B9}"/>
              </a:ext>
            </a:extLst>
          </p:cNvPr>
          <p:cNvSpPr/>
          <p:nvPr/>
        </p:nvSpPr>
        <p:spPr>
          <a:xfrm>
            <a:off x="1613484" y="3486416"/>
            <a:ext cx="799800" cy="206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จบการทำงาน</a:t>
            </a:r>
          </a:p>
        </p:txBody>
      </p:sp>
      <p:cxnSp>
        <p:nvCxnSpPr>
          <p:cNvPr id="19" name="ลูกศรเชื่อมต่อแบบตรง 18">
            <a:extLst>
              <a:ext uri="{FF2B5EF4-FFF2-40B4-BE49-F238E27FC236}">
                <a16:creationId xmlns:a16="http://schemas.microsoft.com/office/drawing/2014/main" id="{1397055F-EAEB-4BE9-B2EA-9292C4FB17BC}"/>
              </a:ext>
            </a:extLst>
          </p:cNvPr>
          <p:cNvCxnSpPr>
            <a:cxnSpLocks/>
          </p:cNvCxnSpPr>
          <p:nvPr/>
        </p:nvCxnSpPr>
        <p:spPr>
          <a:xfrm>
            <a:off x="2004475" y="2997152"/>
            <a:ext cx="4544" cy="460707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ลูกศรเชื่อมต่อแบบตรง 96">
            <a:extLst>
              <a:ext uri="{FF2B5EF4-FFF2-40B4-BE49-F238E27FC236}">
                <a16:creationId xmlns:a16="http://schemas.microsoft.com/office/drawing/2014/main" id="{2EC715FF-055C-487D-B12E-927674E6DF15}"/>
              </a:ext>
            </a:extLst>
          </p:cNvPr>
          <p:cNvCxnSpPr>
            <a:cxnSpLocks/>
          </p:cNvCxnSpPr>
          <p:nvPr/>
        </p:nvCxnSpPr>
        <p:spPr>
          <a:xfrm>
            <a:off x="2023646" y="2447304"/>
            <a:ext cx="0" cy="176572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สี่เหลี่ยมผืนผ้า 97">
            <a:extLst>
              <a:ext uri="{FF2B5EF4-FFF2-40B4-BE49-F238E27FC236}">
                <a16:creationId xmlns:a16="http://schemas.microsoft.com/office/drawing/2014/main" id="{6E74555D-8286-4265-AFAF-FB9D2B28A63C}"/>
              </a:ext>
            </a:extLst>
          </p:cNvPr>
          <p:cNvSpPr/>
          <p:nvPr/>
        </p:nvSpPr>
        <p:spPr>
          <a:xfrm>
            <a:off x="120456" y="1306786"/>
            <a:ext cx="994144" cy="30657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0" name="สี่เหลี่ยมผืนผ้า 99">
            <a:extLst>
              <a:ext uri="{FF2B5EF4-FFF2-40B4-BE49-F238E27FC236}">
                <a16:creationId xmlns:a16="http://schemas.microsoft.com/office/drawing/2014/main" id="{50823CEF-4EA8-4169-A715-890DFECE8685}"/>
              </a:ext>
            </a:extLst>
          </p:cNvPr>
          <p:cNvSpPr/>
          <p:nvPr/>
        </p:nvSpPr>
        <p:spPr>
          <a:xfrm>
            <a:off x="62849" y="1377819"/>
            <a:ext cx="1124679" cy="2173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ระบบแจ้งเตือน</a:t>
            </a:r>
          </a:p>
        </p:txBody>
      </p:sp>
      <p:sp>
        <p:nvSpPr>
          <p:cNvPr id="101" name="สี่เหลี่ยมผืนผ้า 100">
            <a:extLst>
              <a:ext uri="{FF2B5EF4-FFF2-40B4-BE49-F238E27FC236}">
                <a16:creationId xmlns:a16="http://schemas.microsoft.com/office/drawing/2014/main" id="{33B239A5-0408-46C5-819B-817B1E7DA75B}"/>
              </a:ext>
            </a:extLst>
          </p:cNvPr>
          <p:cNvSpPr/>
          <p:nvPr/>
        </p:nvSpPr>
        <p:spPr>
          <a:xfrm>
            <a:off x="1364170" y="1487412"/>
            <a:ext cx="1368058" cy="3960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103" name="ลูกศรเชื่อมต่อแบบตรง 102">
            <a:extLst>
              <a:ext uri="{FF2B5EF4-FFF2-40B4-BE49-F238E27FC236}">
                <a16:creationId xmlns:a16="http://schemas.microsoft.com/office/drawing/2014/main" id="{E84AF041-AE95-4345-9032-A0C2ADBEC3A8}"/>
              </a:ext>
            </a:extLst>
          </p:cNvPr>
          <p:cNvCxnSpPr>
            <a:cxnSpLocks/>
          </p:cNvCxnSpPr>
          <p:nvPr/>
        </p:nvCxnSpPr>
        <p:spPr>
          <a:xfrm>
            <a:off x="2023646" y="1883412"/>
            <a:ext cx="0" cy="176572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สี่เหลี่ยมผืนผ้า 106">
            <a:extLst>
              <a:ext uri="{FF2B5EF4-FFF2-40B4-BE49-F238E27FC236}">
                <a16:creationId xmlns:a16="http://schemas.microsoft.com/office/drawing/2014/main" id="{CEDFB2CA-5EF7-4245-AB98-34BE06AAFE88}"/>
              </a:ext>
            </a:extLst>
          </p:cNvPr>
          <p:cNvSpPr/>
          <p:nvPr/>
        </p:nvSpPr>
        <p:spPr>
          <a:xfrm>
            <a:off x="1379311" y="1505487"/>
            <a:ext cx="1360359" cy="377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แสดงรายชื่อลูกหนี้</a:t>
            </a:r>
            <a:b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ตามส่วนราชการ / เขตพื้นที่การศึกษา</a:t>
            </a:r>
          </a:p>
        </p:txBody>
      </p:sp>
      <p:sp>
        <p:nvSpPr>
          <p:cNvPr id="115" name="ทรงกระบอก 114">
            <a:extLst>
              <a:ext uri="{FF2B5EF4-FFF2-40B4-BE49-F238E27FC236}">
                <a16:creationId xmlns:a16="http://schemas.microsoft.com/office/drawing/2014/main" id="{84906A82-1568-4CA1-A312-76626F92BEAB}"/>
              </a:ext>
            </a:extLst>
          </p:cNvPr>
          <p:cNvSpPr/>
          <p:nvPr/>
        </p:nvSpPr>
        <p:spPr>
          <a:xfrm>
            <a:off x="3115105" y="362486"/>
            <a:ext cx="799798" cy="526785"/>
          </a:xfrm>
          <a:prstGeom prst="ca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0" name="สี่เหลี่ยมผืนผ้า 129">
            <a:extLst>
              <a:ext uri="{FF2B5EF4-FFF2-40B4-BE49-F238E27FC236}">
                <a16:creationId xmlns:a16="http://schemas.microsoft.com/office/drawing/2014/main" id="{A04E588A-8E54-480C-BEA1-373B23FFC99E}"/>
              </a:ext>
            </a:extLst>
          </p:cNvPr>
          <p:cNvSpPr/>
          <p:nvPr/>
        </p:nvSpPr>
        <p:spPr>
          <a:xfrm>
            <a:off x="3004786" y="525737"/>
            <a:ext cx="1015651" cy="2797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ฐานข้อมูลลูกหนี้</a:t>
            </a:r>
            <a:b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เงินทุนหมุนเวียน</a:t>
            </a:r>
          </a:p>
        </p:txBody>
      </p:sp>
      <p:cxnSp>
        <p:nvCxnSpPr>
          <p:cNvPr id="6" name="ตัวเชื่อมต่อ: หักมุม 5">
            <a:extLst>
              <a:ext uri="{FF2B5EF4-FFF2-40B4-BE49-F238E27FC236}">
                <a16:creationId xmlns:a16="http://schemas.microsoft.com/office/drawing/2014/main" id="{8838E987-848A-4F69-996C-42DFC50C2883}"/>
              </a:ext>
            </a:extLst>
          </p:cNvPr>
          <p:cNvCxnSpPr>
            <a:cxnSpLocks/>
            <a:stCxn id="115" idx="3"/>
          </p:cNvCxnSpPr>
          <p:nvPr/>
        </p:nvCxnSpPr>
        <p:spPr>
          <a:xfrm rot="5400000">
            <a:off x="2734609" y="880324"/>
            <a:ext cx="771448" cy="78934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สี่เหลี่ยมผืนผ้า 150">
            <a:extLst>
              <a:ext uri="{FF2B5EF4-FFF2-40B4-BE49-F238E27FC236}">
                <a16:creationId xmlns:a16="http://schemas.microsoft.com/office/drawing/2014/main" id="{F417C330-0827-4948-9E45-1A40D8E5597F}"/>
              </a:ext>
            </a:extLst>
          </p:cNvPr>
          <p:cNvSpPr/>
          <p:nvPr/>
        </p:nvSpPr>
        <p:spPr>
          <a:xfrm>
            <a:off x="1339617" y="2073533"/>
            <a:ext cx="1368058" cy="375607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3" name="สี่เหลี่ยมผืนผ้า 152">
            <a:extLst>
              <a:ext uri="{FF2B5EF4-FFF2-40B4-BE49-F238E27FC236}">
                <a16:creationId xmlns:a16="http://schemas.microsoft.com/office/drawing/2014/main" id="{39195462-865F-4077-8D68-0CEDFDE5E708}"/>
              </a:ext>
            </a:extLst>
          </p:cNvPr>
          <p:cNvSpPr/>
          <p:nvPr/>
        </p:nvSpPr>
        <p:spPr>
          <a:xfrm>
            <a:off x="1458446" y="2155461"/>
            <a:ext cx="1059441" cy="2049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สามารถเรียกดูรายงาน</a:t>
            </a:r>
          </a:p>
        </p:txBody>
      </p:sp>
      <p:sp>
        <p:nvSpPr>
          <p:cNvPr id="154" name="สี่เหลี่ยมผืนผ้า 153">
            <a:extLst>
              <a:ext uri="{FF2B5EF4-FFF2-40B4-BE49-F238E27FC236}">
                <a16:creationId xmlns:a16="http://schemas.microsoft.com/office/drawing/2014/main" id="{8583070A-A8E3-4686-BAD7-8A9154FD0862}"/>
              </a:ext>
            </a:extLst>
          </p:cNvPr>
          <p:cNvSpPr/>
          <p:nvPr/>
        </p:nvSpPr>
        <p:spPr>
          <a:xfrm>
            <a:off x="4064715" y="2007436"/>
            <a:ext cx="1426195" cy="2520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รายงาน</a:t>
            </a:r>
          </a:p>
        </p:txBody>
      </p:sp>
      <p:sp>
        <p:nvSpPr>
          <p:cNvPr id="157" name="สี่เหลี่ยมผืนผ้า: มุมมน 156">
            <a:extLst>
              <a:ext uri="{FF2B5EF4-FFF2-40B4-BE49-F238E27FC236}">
                <a16:creationId xmlns:a16="http://schemas.microsoft.com/office/drawing/2014/main" id="{03FC503D-D40C-4C07-AFB5-CA64830D8A12}"/>
              </a:ext>
            </a:extLst>
          </p:cNvPr>
          <p:cNvSpPr/>
          <p:nvPr/>
        </p:nvSpPr>
        <p:spPr>
          <a:xfrm>
            <a:off x="4072457" y="2282986"/>
            <a:ext cx="1876359" cy="2010318"/>
          </a:xfrm>
          <a:prstGeom prst="roundRect">
            <a:avLst>
              <a:gd name="adj" fmla="val 1294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81"/>
          </a:p>
        </p:txBody>
      </p:sp>
      <p:sp>
        <p:nvSpPr>
          <p:cNvPr id="158" name="สี่เหลี่ยมผืนผ้า 157">
            <a:extLst>
              <a:ext uri="{FF2B5EF4-FFF2-40B4-BE49-F238E27FC236}">
                <a16:creationId xmlns:a16="http://schemas.microsoft.com/office/drawing/2014/main" id="{63B9B692-1AD4-4837-B41A-F5631292AE60}"/>
              </a:ext>
            </a:extLst>
          </p:cNvPr>
          <p:cNvSpPr/>
          <p:nvPr/>
        </p:nvSpPr>
        <p:spPr>
          <a:xfrm>
            <a:off x="4072458" y="2474053"/>
            <a:ext cx="1913392" cy="13656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>
              <a:lnSpc>
                <a:spcPct val="107000"/>
              </a:lnSpc>
              <a:tabLst>
                <a:tab pos="101802" algn="l"/>
                <a:tab pos="152344" algn="l"/>
                <a:tab pos="254146" algn="l"/>
                <a:tab pos="305047" algn="l"/>
                <a:tab pos="355590" algn="l"/>
                <a:tab pos="457392" algn="l"/>
                <a:tab pos="508293" algn="l"/>
                <a:tab pos="558835" algn="l"/>
                <a:tab pos="660637" algn="l"/>
                <a:tab pos="711538" algn="l"/>
                <a:tab pos="762081" algn="l"/>
                <a:tab pos="863883" algn="l"/>
                <a:tab pos="914784" algn="l"/>
                <a:tab pos="965326" algn="l"/>
                <a:tab pos="1067128" algn="l"/>
                <a:tab pos="1118029" algn="l"/>
                <a:tab pos="1168571" algn="l"/>
                <a:tab pos="1270373" algn="l"/>
                <a:tab pos="1321274" algn="l"/>
                <a:tab pos="1371817" algn="l"/>
              </a:tabLst>
            </a:pPr>
            <a:r>
              <a:rPr lang="th-TH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en-US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รายงานสรุปยอดหนี้คงเหลือ และจำนวนลูกหนี้คงเหลือ</a:t>
            </a:r>
            <a:endParaRPr lang="en-US" sz="79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101802" algn="l"/>
                <a:tab pos="152344" algn="l"/>
                <a:tab pos="254146" algn="l"/>
                <a:tab pos="305047" algn="l"/>
                <a:tab pos="355590" algn="l"/>
                <a:tab pos="457392" algn="l"/>
                <a:tab pos="508293" algn="l"/>
                <a:tab pos="558835" algn="l"/>
                <a:tab pos="660637" algn="l"/>
                <a:tab pos="711538" algn="l"/>
                <a:tab pos="762081" algn="l"/>
                <a:tab pos="863883" algn="l"/>
                <a:tab pos="914784" algn="l"/>
                <a:tab pos="965326" algn="l"/>
                <a:tab pos="1067128" algn="l"/>
                <a:tab pos="1118029" algn="l"/>
                <a:tab pos="1168571" algn="l"/>
                <a:tab pos="1270373" algn="l"/>
                <a:tab pos="1321274" algn="l"/>
                <a:tab pos="1371817" algn="l"/>
              </a:tabLst>
            </a:pPr>
            <a:r>
              <a:rPr lang="th-TH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	รายงานลูกหนี้ที่กู้ยืมรายใหม่</a:t>
            </a:r>
            <a:endParaRPr lang="en-US" sz="79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101802" algn="l"/>
                <a:tab pos="152344" algn="l"/>
                <a:tab pos="254146" algn="l"/>
                <a:tab pos="305047" algn="l"/>
                <a:tab pos="355590" algn="l"/>
                <a:tab pos="457392" algn="l"/>
                <a:tab pos="508293" algn="l"/>
                <a:tab pos="558835" algn="l"/>
                <a:tab pos="660637" algn="l"/>
                <a:tab pos="711538" algn="l"/>
                <a:tab pos="762081" algn="l"/>
                <a:tab pos="863883" algn="l"/>
                <a:tab pos="914784" algn="l"/>
                <a:tab pos="965326" algn="l"/>
                <a:tab pos="1067128" algn="l"/>
                <a:tab pos="1118029" algn="l"/>
                <a:tab pos="1168571" algn="l"/>
                <a:tab pos="1270373" algn="l"/>
                <a:tab pos="1321274" algn="l"/>
                <a:tab pos="1371817" algn="l"/>
              </a:tabLst>
            </a:pPr>
            <a:r>
              <a:rPr lang="th-TH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	รายงานลูกหนี้เกษียณอายุราชการ</a:t>
            </a:r>
            <a:endParaRPr lang="en-US" sz="79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101802" algn="l"/>
                <a:tab pos="152344" algn="l"/>
                <a:tab pos="254146" algn="l"/>
                <a:tab pos="305047" algn="l"/>
                <a:tab pos="355590" algn="l"/>
                <a:tab pos="457392" algn="l"/>
                <a:tab pos="508293" algn="l"/>
                <a:tab pos="558835" algn="l"/>
                <a:tab pos="660637" algn="l"/>
                <a:tab pos="711538" algn="l"/>
                <a:tab pos="762081" algn="l"/>
                <a:tab pos="863883" algn="l"/>
                <a:tab pos="914784" algn="l"/>
                <a:tab pos="965326" algn="l"/>
                <a:tab pos="1067128" algn="l"/>
                <a:tab pos="1118029" algn="l"/>
                <a:tab pos="1168571" algn="l"/>
                <a:tab pos="1270373" algn="l"/>
                <a:tab pos="1321274" algn="l"/>
                <a:tab pos="1371817" algn="l"/>
              </a:tabLst>
            </a:pPr>
            <a:r>
              <a:rPr lang="th-TH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	รายงานลูกหนี้สถานะสัญญาสิ้นสุดสัญญา</a:t>
            </a:r>
            <a:endParaRPr lang="en-US" sz="79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101802" algn="l"/>
                <a:tab pos="152344" algn="l"/>
                <a:tab pos="254146" algn="l"/>
                <a:tab pos="305047" algn="l"/>
                <a:tab pos="355590" algn="l"/>
                <a:tab pos="457392" algn="l"/>
                <a:tab pos="508293" algn="l"/>
                <a:tab pos="558835" algn="l"/>
                <a:tab pos="660637" algn="l"/>
                <a:tab pos="711538" algn="l"/>
                <a:tab pos="762081" algn="l"/>
                <a:tab pos="863883" algn="l"/>
                <a:tab pos="914784" algn="l"/>
                <a:tab pos="965326" algn="l"/>
                <a:tab pos="1067128" algn="l"/>
                <a:tab pos="1118029" algn="l"/>
                <a:tab pos="1168571" algn="l"/>
                <a:tab pos="1270373" algn="l"/>
                <a:tab pos="1321274" algn="l"/>
                <a:tab pos="1371817" algn="l"/>
              </a:tabLst>
            </a:pPr>
            <a:r>
              <a:rPr lang="en-US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รายงานผลการรับชำระหนี้รายบุคคล (การ์ดลูกหนี้)</a:t>
            </a:r>
            <a:endParaRPr lang="en-US" sz="79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101802" algn="l"/>
                <a:tab pos="152344" algn="l"/>
                <a:tab pos="254146" algn="l"/>
                <a:tab pos="305047" algn="l"/>
                <a:tab pos="355590" algn="l"/>
                <a:tab pos="457392" algn="l"/>
                <a:tab pos="508293" algn="l"/>
                <a:tab pos="558835" algn="l"/>
                <a:tab pos="660637" algn="l"/>
                <a:tab pos="711538" algn="l"/>
                <a:tab pos="762081" algn="l"/>
                <a:tab pos="863883" algn="l"/>
                <a:tab pos="914784" algn="l"/>
                <a:tab pos="965326" algn="l"/>
                <a:tab pos="1067128" algn="l"/>
                <a:tab pos="1118029" algn="l"/>
                <a:tab pos="1168571" algn="l"/>
                <a:tab pos="1270373" algn="l"/>
                <a:tab pos="1321274" algn="l"/>
                <a:tab pos="1371817" algn="l"/>
              </a:tabLst>
            </a:pPr>
            <a:r>
              <a:rPr lang="th-TH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	รายงานลูกหนี้ชำระเสร็จสิ้น</a:t>
            </a:r>
            <a:endParaRPr lang="en-US" sz="79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101802" algn="l"/>
                <a:tab pos="152344" algn="l"/>
                <a:tab pos="254146" algn="l"/>
                <a:tab pos="305047" algn="l"/>
                <a:tab pos="355590" algn="l"/>
                <a:tab pos="457392" algn="l"/>
                <a:tab pos="508293" algn="l"/>
                <a:tab pos="558835" algn="l"/>
                <a:tab pos="660637" algn="l"/>
                <a:tab pos="711538" algn="l"/>
                <a:tab pos="762081" algn="l"/>
                <a:tab pos="863883" algn="l"/>
                <a:tab pos="914784" algn="l"/>
                <a:tab pos="965326" algn="l"/>
                <a:tab pos="1067128" algn="l"/>
                <a:tab pos="1118029" algn="l"/>
                <a:tab pos="1168571" algn="l"/>
                <a:tab pos="1270373" algn="l"/>
                <a:tab pos="1321274" algn="l"/>
                <a:tab pos="1371817" algn="l"/>
              </a:tabLst>
            </a:pPr>
            <a:r>
              <a:rPr lang="en-US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รายงานลูกหนี้ค้างชำระ</a:t>
            </a:r>
            <a:endParaRPr lang="en-US" sz="79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101802" algn="l"/>
                <a:tab pos="152344" algn="l"/>
                <a:tab pos="254146" algn="l"/>
                <a:tab pos="305047" algn="l"/>
                <a:tab pos="355590" algn="l"/>
                <a:tab pos="457392" algn="l"/>
                <a:tab pos="508293" algn="l"/>
                <a:tab pos="558835" algn="l"/>
                <a:tab pos="660637" algn="l"/>
                <a:tab pos="711538" algn="l"/>
                <a:tab pos="762081" algn="l"/>
                <a:tab pos="863883" algn="l"/>
                <a:tab pos="914784" algn="l"/>
                <a:tab pos="965326" algn="l"/>
                <a:tab pos="1067128" algn="l"/>
                <a:tab pos="1118029" algn="l"/>
                <a:tab pos="1168571" algn="l"/>
                <a:tab pos="1270373" algn="l"/>
                <a:tab pos="1321274" algn="l"/>
                <a:tab pos="1371817" algn="l"/>
              </a:tabLst>
            </a:pPr>
            <a:r>
              <a:rPr lang="en-US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รายงานลูกหนี้</a:t>
            </a:r>
            <a:endParaRPr lang="en-US" sz="79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101802" algn="l"/>
                <a:tab pos="152344" algn="l"/>
                <a:tab pos="254146" algn="l"/>
                <a:tab pos="305047" algn="l"/>
                <a:tab pos="355590" algn="l"/>
                <a:tab pos="457392" algn="l"/>
                <a:tab pos="508293" algn="l"/>
                <a:tab pos="558835" algn="l"/>
                <a:tab pos="660637" algn="l"/>
                <a:tab pos="711538" algn="l"/>
                <a:tab pos="762081" algn="l"/>
                <a:tab pos="863883" algn="l"/>
                <a:tab pos="914784" algn="l"/>
                <a:tab pos="965326" algn="l"/>
                <a:tab pos="1067128" algn="l"/>
                <a:tab pos="1118029" algn="l"/>
                <a:tab pos="1168571" algn="l"/>
                <a:tab pos="1270373" algn="l"/>
                <a:tab pos="1321274" algn="l"/>
                <a:tab pos="1371817" algn="l"/>
              </a:tabLst>
            </a:pPr>
            <a:r>
              <a:rPr lang="en-US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รายงานการกำกับติดตาม ของส่วนราชการ/เขตพื้นที่การศึกษา</a:t>
            </a:r>
            <a:endParaRPr lang="en-US" sz="79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101802" algn="l"/>
                <a:tab pos="152344" algn="l"/>
                <a:tab pos="254146" algn="l"/>
                <a:tab pos="305047" algn="l"/>
                <a:tab pos="355590" algn="l"/>
                <a:tab pos="457392" algn="l"/>
                <a:tab pos="508293" algn="l"/>
                <a:tab pos="558835" algn="l"/>
                <a:tab pos="660637" algn="l"/>
                <a:tab pos="711538" algn="l"/>
                <a:tab pos="762081" algn="l"/>
                <a:tab pos="863883" algn="l"/>
                <a:tab pos="914784" algn="l"/>
                <a:tab pos="965326" algn="l"/>
                <a:tab pos="1067128" algn="l"/>
                <a:tab pos="1118029" algn="l"/>
                <a:tab pos="1168571" algn="l"/>
                <a:tab pos="1270373" algn="l"/>
                <a:tab pos="1321274" algn="l"/>
                <a:tab pos="1371817" algn="l"/>
              </a:tabLst>
            </a:pPr>
            <a:r>
              <a:rPr lang="en-US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รายงานข้อมูลลูกหนี้ที่ผิดนัดชำระหนี้ตามคำพิพากษา</a:t>
            </a:r>
            <a:br>
              <a:rPr lang="th-TH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 	รายงานแบบ </a:t>
            </a:r>
            <a:r>
              <a:rPr lang="en-US" sz="79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Dash boards</a:t>
            </a:r>
          </a:p>
        </p:txBody>
      </p:sp>
      <p:sp>
        <p:nvSpPr>
          <p:cNvPr id="159" name="ทรงกระบอก 158">
            <a:extLst>
              <a:ext uri="{FF2B5EF4-FFF2-40B4-BE49-F238E27FC236}">
                <a16:creationId xmlns:a16="http://schemas.microsoft.com/office/drawing/2014/main" id="{BE8CEC25-BF98-4BC2-B7E1-440BBE0E47C7}"/>
              </a:ext>
            </a:extLst>
          </p:cNvPr>
          <p:cNvSpPr/>
          <p:nvPr/>
        </p:nvSpPr>
        <p:spPr>
          <a:xfrm>
            <a:off x="4261849" y="362486"/>
            <a:ext cx="799798" cy="526785"/>
          </a:xfrm>
          <a:prstGeom prst="ca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0" name="สี่เหลี่ยมผืนผ้า 159">
            <a:extLst>
              <a:ext uri="{FF2B5EF4-FFF2-40B4-BE49-F238E27FC236}">
                <a16:creationId xmlns:a16="http://schemas.microsoft.com/office/drawing/2014/main" id="{437B8C1C-1856-408D-81C2-E91B2A24D425}"/>
              </a:ext>
            </a:extLst>
          </p:cNvPr>
          <p:cNvSpPr/>
          <p:nvPr/>
        </p:nvSpPr>
        <p:spPr>
          <a:xfrm>
            <a:off x="4239736" y="559842"/>
            <a:ext cx="832511" cy="2797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รายงานผลการหักเงิน</a:t>
            </a:r>
            <a:b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ส่วนราชการ/เขตพื้นที่การศึกษา</a:t>
            </a:r>
          </a:p>
        </p:txBody>
      </p:sp>
      <p:cxnSp>
        <p:nvCxnSpPr>
          <p:cNvPr id="16" name="ตัวเชื่อมต่อ: หักมุม 15">
            <a:extLst>
              <a:ext uri="{FF2B5EF4-FFF2-40B4-BE49-F238E27FC236}">
                <a16:creationId xmlns:a16="http://schemas.microsoft.com/office/drawing/2014/main" id="{5BCB5334-F90B-4F18-B34B-5E98A0C74BC0}"/>
              </a:ext>
            </a:extLst>
          </p:cNvPr>
          <p:cNvCxnSpPr>
            <a:cxnSpLocks/>
          </p:cNvCxnSpPr>
          <p:nvPr/>
        </p:nvCxnSpPr>
        <p:spPr>
          <a:xfrm rot="10800000" flipV="1">
            <a:off x="2732229" y="910785"/>
            <a:ext cx="1934285" cy="895821"/>
          </a:xfrm>
          <a:prstGeom prst="bentConnector3">
            <a:avLst>
              <a:gd name="adj1" fmla="val 42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6292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สี่เหลี่ยมผืนผ้า: มุมมน 42">
            <a:extLst>
              <a:ext uri="{FF2B5EF4-FFF2-40B4-BE49-F238E27FC236}">
                <a16:creationId xmlns:a16="http://schemas.microsoft.com/office/drawing/2014/main" id="{FFAFD728-A1AD-4D86-86F9-4D3C026E0229}"/>
              </a:ext>
            </a:extLst>
          </p:cNvPr>
          <p:cNvSpPr/>
          <p:nvPr/>
        </p:nvSpPr>
        <p:spPr>
          <a:xfrm>
            <a:off x="7206185" y="1209833"/>
            <a:ext cx="1033116" cy="22962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 dirty="0"/>
          </a:p>
        </p:txBody>
      </p:sp>
      <p:sp>
        <p:nvSpPr>
          <p:cNvPr id="47" name="สี่เหลี่ยมผืนผ้า 46">
            <a:extLst>
              <a:ext uri="{FF2B5EF4-FFF2-40B4-BE49-F238E27FC236}">
                <a16:creationId xmlns:a16="http://schemas.microsoft.com/office/drawing/2014/main" id="{99C3D808-07B0-4E2D-9AAC-1B8FF9E5A4B7}"/>
              </a:ext>
            </a:extLst>
          </p:cNvPr>
          <p:cNvSpPr/>
          <p:nvPr/>
        </p:nvSpPr>
        <p:spPr>
          <a:xfrm>
            <a:off x="7320166" y="1239425"/>
            <a:ext cx="799800" cy="206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</a:t>
            </a:r>
          </a:p>
        </p:txBody>
      </p: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A668E275-6F98-4A99-AED2-65517A5C0486}"/>
              </a:ext>
            </a:extLst>
          </p:cNvPr>
          <p:cNvSpPr/>
          <p:nvPr/>
        </p:nvSpPr>
        <p:spPr>
          <a:xfrm>
            <a:off x="7096208" y="1739655"/>
            <a:ext cx="1224000" cy="3600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6" name="สี่เหลี่ยมผืนผ้า: มุมมน 115">
            <a:extLst>
              <a:ext uri="{FF2B5EF4-FFF2-40B4-BE49-F238E27FC236}">
                <a16:creationId xmlns:a16="http://schemas.microsoft.com/office/drawing/2014/main" id="{4BD297CF-108D-450B-A829-ED956CCAD8EA}"/>
              </a:ext>
            </a:extLst>
          </p:cNvPr>
          <p:cNvSpPr/>
          <p:nvPr/>
        </p:nvSpPr>
        <p:spPr>
          <a:xfrm>
            <a:off x="7120598" y="4585874"/>
            <a:ext cx="1223999" cy="22962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 dirty="0"/>
          </a:p>
        </p:txBody>
      </p:sp>
      <p:sp>
        <p:nvSpPr>
          <p:cNvPr id="117" name="สี่เหลี่ยมผืนผ้า 116">
            <a:extLst>
              <a:ext uri="{FF2B5EF4-FFF2-40B4-BE49-F238E27FC236}">
                <a16:creationId xmlns:a16="http://schemas.microsoft.com/office/drawing/2014/main" id="{AF7D800C-508D-4967-818A-0612F4DCDE7C}"/>
              </a:ext>
            </a:extLst>
          </p:cNvPr>
          <p:cNvSpPr/>
          <p:nvPr/>
        </p:nvSpPr>
        <p:spPr>
          <a:xfrm>
            <a:off x="7236003" y="4595248"/>
            <a:ext cx="947575" cy="206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จบการทำงาน</a:t>
            </a:r>
          </a:p>
        </p:txBody>
      </p:sp>
      <p:cxnSp>
        <p:nvCxnSpPr>
          <p:cNvPr id="5" name="ลูกศรเชื่อมต่อแบบตรง 4">
            <a:extLst>
              <a:ext uri="{FF2B5EF4-FFF2-40B4-BE49-F238E27FC236}">
                <a16:creationId xmlns:a16="http://schemas.microsoft.com/office/drawing/2014/main" id="{BBDB1B6D-A0C5-4F5C-B586-AC40CCB0B576}"/>
              </a:ext>
            </a:extLst>
          </p:cNvPr>
          <p:cNvCxnSpPr>
            <a:cxnSpLocks/>
          </p:cNvCxnSpPr>
          <p:nvPr/>
        </p:nvCxnSpPr>
        <p:spPr>
          <a:xfrm flipH="1">
            <a:off x="7715163" y="1446051"/>
            <a:ext cx="0" cy="295413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ลูกศรเชื่อมต่อแบบตรง 25">
            <a:extLst>
              <a:ext uri="{FF2B5EF4-FFF2-40B4-BE49-F238E27FC236}">
                <a16:creationId xmlns:a16="http://schemas.microsoft.com/office/drawing/2014/main" id="{AC3A9C16-147E-4496-A3E5-7ECA154FB41D}"/>
              </a:ext>
            </a:extLst>
          </p:cNvPr>
          <p:cNvCxnSpPr>
            <a:cxnSpLocks/>
          </p:cNvCxnSpPr>
          <p:nvPr/>
        </p:nvCxnSpPr>
        <p:spPr>
          <a:xfrm flipH="1">
            <a:off x="7722743" y="2097275"/>
            <a:ext cx="1" cy="342147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สี่เหลี่ยมผืนผ้า 45">
            <a:extLst>
              <a:ext uri="{FF2B5EF4-FFF2-40B4-BE49-F238E27FC236}">
                <a16:creationId xmlns:a16="http://schemas.microsoft.com/office/drawing/2014/main" id="{EE082FB6-DEFC-4497-A991-EF2F6B21D548}"/>
              </a:ext>
            </a:extLst>
          </p:cNvPr>
          <p:cNvSpPr/>
          <p:nvPr/>
        </p:nvSpPr>
        <p:spPr>
          <a:xfrm>
            <a:off x="1030674" y="138478"/>
            <a:ext cx="1827591" cy="398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สมาชิกผู้กู้ยืมเงินทุนหมุนเวียน</a:t>
            </a:r>
          </a:p>
        </p:txBody>
      </p:sp>
      <p:sp>
        <p:nvSpPr>
          <p:cNvPr id="137" name="สี่เหลี่ยมผืนผ้า 136">
            <a:extLst>
              <a:ext uri="{FF2B5EF4-FFF2-40B4-BE49-F238E27FC236}">
                <a16:creationId xmlns:a16="http://schemas.microsoft.com/office/drawing/2014/main" id="{FEFE5C8C-08BA-47D3-A1A4-E1397466BA7D}"/>
              </a:ext>
            </a:extLst>
          </p:cNvPr>
          <p:cNvSpPr/>
          <p:nvPr/>
        </p:nvSpPr>
        <p:spPr>
          <a:xfrm>
            <a:off x="7331566" y="1806784"/>
            <a:ext cx="743056" cy="2627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เข้าสู่ระบบ</a:t>
            </a:r>
          </a:p>
        </p:txBody>
      </p:sp>
      <p:sp>
        <p:nvSpPr>
          <p:cNvPr id="138" name="สี่เหลี่ยมผืนผ้า 137">
            <a:extLst>
              <a:ext uri="{FF2B5EF4-FFF2-40B4-BE49-F238E27FC236}">
                <a16:creationId xmlns:a16="http://schemas.microsoft.com/office/drawing/2014/main" id="{9951C79A-16A0-438B-A203-CF78AE43E34F}"/>
              </a:ext>
            </a:extLst>
          </p:cNvPr>
          <p:cNvSpPr/>
          <p:nvPr/>
        </p:nvSpPr>
        <p:spPr>
          <a:xfrm>
            <a:off x="7107477" y="3861952"/>
            <a:ext cx="1224000" cy="3960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1" name="ทรงกระบอก 150">
            <a:extLst>
              <a:ext uri="{FF2B5EF4-FFF2-40B4-BE49-F238E27FC236}">
                <a16:creationId xmlns:a16="http://schemas.microsoft.com/office/drawing/2014/main" id="{B1500EBC-6B30-4AE0-A5A4-97ED3E1E59A2}"/>
              </a:ext>
            </a:extLst>
          </p:cNvPr>
          <p:cNvSpPr/>
          <p:nvPr/>
        </p:nvSpPr>
        <p:spPr>
          <a:xfrm>
            <a:off x="8824152" y="712640"/>
            <a:ext cx="799798" cy="526785"/>
          </a:xfrm>
          <a:prstGeom prst="ca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3" name="สี่เหลี่ยมผืนผ้า 152">
            <a:extLst>
              <a:ext uri="{FF2B5EF4-FFF2-40B4-BE49-F238E27FC236}">
                <a16:creationId xmlns:a16="http://schemas.microsoft.com/office/drawing/2014/main" id="{0CFDD780-6E6B-47BA-B63A-298B9ADD3300}"/>
              </a:ext>
            </a:extLst>
          </p:cNvPr>
          <p:cNvSpPr/>
          <p:nvPr/>
        </p:nvSpPr>
        <p:spPr>
          <a:xfrm>
            <a:off x="8716225" y="888877"/>
            <a:ext cx="1015651" cy="2797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ฐานข้อมูลลูกหนี้</a:t>
            </a:r>
            <a:b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เงินทุนหมุนเวียน</a:t>
            </a:r>
          </a:p>
        </p:txBody>
      </p:sp>
      <p:sp>
        <p:nvSpPr>
          <p:cNvPr id="157" name="สี่เหลี่ยมผืนผ้า 156">
            <a:extLst>
              <a:ext uri="{FF2B5EF4-FFF2-40B4-BE49-F238E27FC236}">
                <a16:creationId xmlns:a16="http://schemas.microsoft.com/office/drawing/2014/main" id="{96761705-EC29-4581-83D3-BAC3D16F5291}"/>
              </a:ext>
            </a:extLst>
          </p:cNvPr>
          <p:cNvSpPr/>
          <p:nvPr/>
        </p:nvSpPr>
        <p:spPr>
          <a:xfrm>
            <a:off x="6996561" y="3899835"/>
            <a:ext cx="1485674" cy="3188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แสดงข้อมูลเงินกู้</a:t>
            </a:r>
            <a:b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รายละเอียดสัญญา / ข้อมูลการเคลื่อนไหว</a:t>
            </a:r>
          </a:p>
        </p:txBody>
      </p:sp>
      <p:cxnSp>
        <p:nvCxnSpPr>
          <p:cNvPr id="162" name="ลูกศรเชื่อมต่อแบบตรง 161">
            <a:extLst>
              <a:ext uri="{FF2B5EF4-FFF2-40B4-BE49-F238E27FC236}">
                <a16:creationId xmlns:a16="http://schemas.microsoft.com/office/drawing/2014/main" id="{A13AFB81-11C2-4BC2-A680-161EA6028B98}"/>
              </a:ext>
            </a:extLst>
          </p:cNvPr>
          <p:cNvCxnSpPr>
            <a:cxnSpLocks/>
          </p:cNvCxnSpPr>
          <p:nvPr/>
        </p:nvCxnSpPr>
        <p:spPr>
          <a:xfrm flipH="1">
            <a:off x="7721600" y="2816217"/>
            <a:ext cx="1" cy="342147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ลูกศรเชื่อมต่อแบบตรง 215">
            <a:extLst>
              <a:ext uri="{FF2B5EF4-FFF2-40B4-BE49-F238E27FC236}">
                <a16:creationId xmlns:a16="http://schemas.microsoft.com/office/drawing/2014/main" id="{9AF9B953-D6D2-41AC-9B4F-3DDC994A2FF4}"/>
              </a:ext>
            </a:extLst>
          </p:cNvPr>
          <p:cNvCxnSpPr>
            <a:cxnSpLocks/>
          </p:cNvCxnSpPr>
          <p:nvPr/>
        </p:nvCxnSpPr>
        <p:spPr>
          <a:xfrm flipH="1">
            <a:off x="7715163" y="4261874"/>
            <a:ext cx="0" cy="324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ข้าวหลามตัด 66">
            <a:extLst>
              <a:ext uri="{FF2B5EF4-FFF2-40B4-BE49-F238E27FC236}">
                <a16:creationId xmlns:a16="http://schemas.microsoft.com/office/drawing/2014/main" id="{E8437F22-1D76-47E8-8F59-0F8891339718}"/>
              </a:ext>
            </a:extLst>
          </p:cNvPr>
          <p:cNvSpPr/>
          <p:nvPr/>
        </p:nvSpPr>
        <p:spPr>
          <a:xfrm>
            <a:off x="427424" y="55079"/>
            <a:ext cx="603250" cy="56515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</a:p>
        </p:txBody>
      </p:sp>
      <p:sp>
        <p:nvSpPr>
          <p:cNvPr id="45" name="สี่เหลี่ยมผืนผ้า: มุมมน 44">
            <a:extLst>
              <a:ext uri="{FF2B5EF4-FFF2-40B4-BE49-F238E27FC236}">
                <a16:creationId xmlns:a16="http://schemas.microsoft.com/office/drawing/2014/main" id="{E567DBED-26BD-41A4-A6C3-D56805684E39}"/>
              </a:ext>
            </a:extLst>
          </p:cNvPr>
          <p:cNvSpPr/>
          <p:nvPr/>
        </p:nvSpPr>
        <p:spPr>
          <a:xfrm>
            <a:off x="1597964" y="1595208"/>
            <a:ext cx="1033116" cy="22962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 dirty="0"/>
          </a:p>
        </p:txBody>
      </p:sp>
      <p:sp>
        <p:nvSpPr>
          <p:cNvPr id="48" name="สี่เหลี่ยมผืนผ้า 47">
            <a:extLst>
              <a:ext uri="{FF2B5EF4-FFF2-40B4-BE49-F238E27FC236}">
                <a16:creationId xmlns:a16="http://schemas.microsoft.com/office/drawing/2014/main" id="{86C8B41E-9A88-44B3-ACCB-F1A0B6D8CA72}"/>
              </a:ext>
            </a:extLst>
          </p:cNvPr>
          <p:cNvSpPr/>
          <p:nvPr/>
        </p:nvSpPr>
        <p:spPr>
          <a:xfrm>
            <a:off x="1711945" y="1624800"/>
            <a:ext cx="799800" cy="206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</a:t>
            </a:r>
          </a:p>
        </p:txBody>
      </p:sp>
      <p:sp>
        <p:nvSpPr>
          <p:cNvPr id="50" name="สี่เหลี่ยมผืนผ้า 49">
            <a:extLst>
              <a:ext uri="{FF2B5EF4-FFF2-40B4-BE49-F238E27FC236}">
                <a16:creationId xmlns:a16="http://schemas.microsoft.com/office/drawing/2014/main" id="{6E161DB1-86C4-4843-868E-CEA05514BD10}"/>
              </a:ext>
            </a:extLst>
          </p:cNvPr>
          <p:cNvSpPr/>
          <p:nvPr/>
        </p:nvSpPr>
        <p:spPr>
          <a:xfrm>
            <a:off x="1427818" y="2120241"/>
            <a:ext cx="1368058" cy="430997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1" name="สี่เหลี่ยมผืนผ้า 50">
            <a:extLst>
              <a:ext uri="{FF2B5EF4-FFF2-40B4-BE49-F238E27FC236}">
                <a16:creationId xmlns:a16="http://schemas.microsoft.com/office/drawing/2014/main" id="{1787DDE8-313A-4F77-AC0D-4450DB1ABBB4}"/>
              </a:ext>
            </a:extLst>
          </p:cNvPr>
          <p:cNvSpPr/>
          <p:nvPr/>
        </p:nvSpPr>
        <p:spPr>
          <a:xfrm>
            <a:off x="1326703" y="2099626"/>
            <a:ext cx="1541371" cy="510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ข้าราชการครู รอง ผอ.</a:t>
            </a:r>
            <a:r>
              <a:rPr lang="th-TH" sz="80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รร</a:t>
            </a: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/ผอ.</a:t>
            </a:r>
            <a:r>
              <a:rPr lang="th-TH" sz="80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รร</a:t>
            </a: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</a:t>
            </a:r>
          </a:p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รอง.ผอ.</a:t>
            </a:r>
            <a:r>
              <a:rPr lang="th-TH" sz="80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สพท</a:t>
            </a: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/ผอ.</a:t>
            </a:r>
            <a:r>
              <a:rPr lang="th-TH" sz="80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สพท</a:t>
            </a: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และศึกษานิเทศก์</a:t>
            </a:r>
          </a:p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ลงทะเบียนเพื่อรับ </a:t>
            </a:r>
            <a:r>
              <a:rPr lang="en-US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Username </a:t>
            </a: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Password</a:t>
            </a:r>
            <a:endParaRPr lang="th-TH" sz="8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2" name="แผนผังลําดับงาน: การตัดสินใจ 51">
            <a:extLst>
              <a:ext uri="{FF2B5EF4-FFF2-40B4-BE49-F238E27FC236}">
                <a16:creationId xmlns:a16="http://schemas.microsoft.com/office/drawing/2014/main" id="{2D9721FF-9FC4-45D2-83E0-B77623B89E44}"/>
              </a:ext>
            </a:extLst>
          </p:cNvPr>
          <p:cNvSpPr/>
          <p:nvPr/>
        </p:nvSpPr>
        <p:spPr>
          <a:xfrm>
            <a:off x="1655308" y="2893385"/>
            <a:ext cx="913075" cy="611760"/>
          </a:xfrm>
          <a:prstGeom prst="flowChartDecision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/>
          </a:p>
        </p:txBody>
      </p:sp>
      <p:sp>
        <p:nvSpPr>
          <p:cNvPr id="53" name="สี่เหลี่ยมผืนผ้า 52">
            <a:extLst>
              <a:ext uri="{FF2B5EF4-FFF2-40B4-BE49-F238E27FC236}">
                <a16:creationId xmlns:a16="http://schemas.microsoft.com/office/drawing/2014/main" id="{184DC7C1-14B8-443A-BCD8-301E35B03CB6}"/>
              </a:ext>
            </a:extLst>
          </p:cNvPr>
          <p:cNvSpPr/>
          <p:nvPr/>
        </p:nvSpPr>
        <p:spPr>
          <a:xfrm>
            <a:off x="1770880" y="3113207"/>
            <a:ext cx="681930" cy="1721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ระบบลงทะเบียน</a:t>
            </a:r>
          </a:p>
        </p:txBody>
      </p:sp>
      <p:sp>
        <p:nvSpPr>
          <p:cNvPr id="54" name="สี่เหลี่ยมผืนผ้า 53">
            <a:extLst>
              <a:ext uri="{FF2B5EF4-FFF2-40B4-BE49-F238E27FC236}">
                <a16:creationId xmlns:a16="http://schemas.microsoft.com/office/drawing/2014/main" id="{6588A809-1BF5-4C48-A812-9F592178B352}"/>
              </a:ext>
            </a:extLst>
          </p:cNvPr>
          <p:cNvSpPr/>
          <p:nvPr/>
        </p:nvSpPr>
        <p:spPr>
          <a:xfrm>
            <a:off x="2132834" y="2872595"/>
            <a:ext cx="1541371" cy="510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กรณีมีรหัสอยู่แล้ว</a:t>
            </a:r>
          </a:p>
        </p:txBody>
      </p:sp>
      <p:sp>
        <p:nvSpPr>
          <p:cNvPr id="55" name="สี่เหลี่ยมผืนผ้า 54">
            <a:extLst>
              <a:ext uri="{FF2B5EF4-FFF2-40B4-BE49-F238E27FC236}">
                <a16:creationId xmlns:a16="http://schemas.microsoft.com/office/drawing/2014/main" id="{635160BF-6C79-4C45-A658-5960799C774A}"/>
              </a:ext>
            </a:extLst>
          </p:cNvPr>
          <p:cNvSpPr/>
          <p:nvPr/>
        </p:nvSpPr>
        <p:spPr>
          <a:xfrm>
            <a:off x="795104" y="4290362"/>
            <a:ext cx="941110" cy="430997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6" name="สี่เหลี่ยมผืนผ้า 55">
            <a:extLst>
              <a:ext uri="{FF2B5EF4-FFF2-40B4-BE49-F238E27FC236}">
                <a16:creationId xmlns:a16="http://schemas.microsoft.com/office/drawing/2014/main" id="{1DEC1EB2-AD3F-468C-BDEB-662DBA5B5AEC}"/>
              </a:ext>
            </a:extLst>
          </p:cNvPr>
          <p:cNvSpPr/>
          <p:nvPr/>
        </p:nvSpPr>
        <p:spPr>
          <a:xfrm>
            <a:off x="794977" y="4331926"/>
            <a:ext cx="953563" cy="340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รับ </a:t>
            </a:r>
            <a:r>
              <a:rPr lang="en-US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Username </a:t>
            </a: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Password</a:t>
            </a:r>
            <a:br>
              <a:rPr lang="en-US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เป็นรหัส </a:t>
            </a:r>
            <a:r>
              <a:rPr lang="en-US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OTP </a:t>
            </a: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ทาง </a:t>
            </a:r>
            <a:r>
              <a:rPr lang="en-US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Email)</a:t>
            </a:r>
            <a:endParaRPr lang="th-TH" sz="8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7" name="สี่เหลี่ยมผืนผ้า 56">
            <a:extLst>
              <a:ext uri="{FF2B5EF4-FFF2-40B4-BE49-F238E27FC236}">
                <a16:creationId xmlns:a16="http://schemas.microsoft.com/office/drawing/2014/main" id="{772DEEB6-AE05-4DE3-929B-86D2E4127C8E}"/>
              </a:ext>
            </a:extLst>
          </p:cNvPr>
          <p:cNvSpPr/>
          <p:nvPr/>
        </p:nvSpPr>
        <p:spPr>
          <a:xfrm>
            <a:off x="1422885" y="4982732"/>
            <a:ext cx="1368058" cy="354032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9" name="สี่เหลี่ยมผืนผ้า 58">
            <a:extLst>
              <a:ext uri="{FF2B5EF4-FFF2-40B4-BE49-F238E27FC236}">
                <a16:creationId xmlns:a16="http://schemas.microsoft.com/office/drawing/2014/main" id="{82390F9D-BCD2-4DAC-A02E-E7950CB6C4D9}"/>
              </a:ext>
            </a:extLst>
          </p:cNvPr>
          <p:cNvSpPr/>
          <p:nvPr/>
        </p:nvSpPr>
        <p:spPr>
          <a:xfrm>
            <a:off x="1465760" y="5032074"/>
            <a:ext cx="1257595" cy="2553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เข้าสู่ระบบ</a:t>
            </a:r>
          </a:p>
        </p:txBody>
      </p:sp>
      <p:sp>
        <p:nvSpPr>
          <p:cNvPr id="60" name="สี่เหลี่ยมผืนผ้า: มุมมน 59">
            <a:extLst>
              <a:ext uri="{FF2B5EF4-FFF2-40B4-BE49-F238E27FC236}">
                <a16:creationId xmlns:a16="http://schemas.microsoft.com/office/drawing/2014/main" id="{4DA24F0D-0AA7-473F-AD7F-C96EA264D38F}"/>
              </a:ext>
            </a:extLst>
          </p:cNvPr>
          <p:cNvSpPr/>
          <p:nvPr/>
        </p:nvSpPr>
        <p:spPr>
          <a:xfrm>
            <a:off x="1596590" y="5607265"/>
            <a:ext cx="1033116" cy="22962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200" dirty="0"/>
          </a:p>
        </p:txBody>
      </p:sp>
      <p:sp>
        <p:nvSpPr>
          <p:cNvPr id="61" name="สี่เหลี่ยมผืนผ้า 60">
            <a:extLst>
              <a:ext uri="{FF2B5EF4-FFF2-40B4-BE49-F238E27FC236}">
                <a16:creationId xmlns:a16="http://schemas.microsoft.com/office/drawing/2014/main" id="{2DB0CFB8-4E6B-489F-8B5F-8C6C4F4E5F1B}"/>
              </a:ext>
            </a:extLst>
          </p:cNvPr>
          <p:cNvSpPr/>
          <p:nvPr/>
        </p:nvSpPr>
        <p:spPr>
          <a:xfrm>
            <a:off x="1710571" y="5618762"/>
            <a:ext cx="799800" cy="206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จบการทำงาน</a:t>
            </a:r>
          </a:p>
        </p:txBody>
      </p:sp>
      <p:cxnSp>
        <p:nvCxnSpPr>
          <p:cNvPr id="62" name="ลูกศรเชื่อมต่อแบบตรง 61">
            <a:extLst>
              <a:ext uri="{FF2B5EF4-FFF2-40B4-BE49-F238E27FC236}">
                <a16:creationId xmlns:a16="http://schemas.microsoft.com/office/drawing/2014/main" id="{09373C68-3E15-4CB9-B173-7B7D5592EECE}"/>
              </a:ext>
            </a:extLst>
          </p:cNvPr>
          <p:cNvCxnSpPr>
            <a:cxnSpLocks/>
            <a:stCxn id="45" idx="2"/>
            <a:endCxn id="50" idx="0"/>
          </p:cNvCxnSpPr>
          <p:nvPr/>
        </p:nvCxnSpPr>
        <p:spPr>
          <a:xfrm flipH="1">
            <a:off x="2111847" y="1824828"/>
            <a:ext cx="0" cy="295413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ลูกศรเชื่อมต่อแบบตรง 62">
            <a:extLst>
              <a:ext uri="{FF2B5EF4-FFF2-40B4-BE49-F238E27FC236}">
                <a16:creationId xmlns:a16="http://schemas.microsoft.com/office/drawing/2014/main" id="{DC2A6BF2-D874-415F-9FB3-95587389263D}"/>
              </a:ext>
            </a:extLst>
          </p:cNvPr>
          <p:cNvCxnSpPr>
            <a:stCxn id="50" idx="2"/>
            <a:endCxn id="52" idx="0"/>
          </p:cNvCxnSpPr>
          <p:nvPr/>
        </p:nvCxnSpPr>
        <p:spPr>
          <a:xfrm flipH="1">
            <a:off x="2111846" y="2551238"/>
            <a:ext cx="1" cy="342147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สี่เหลี่ยมผืนผ้า 63">
            <a:extLst>
              <a:ext uri="{FF2B5EF4-FFF2-40B4-BE49-F238E27FC236}">
                <a16:creationId xmlns:a16="http://schemas.microsoft.com/office/drawing/2014/main" id="{29A74D8E-4976-4848-8902-5DB13E048BF2}"/>
              </a:ext>
            </a:extLst>
          </p:cNvPr>
          <p:cNvSpPr/>
          <p:nvPr/>
        </p:nvSpPr>
        <p:spPr>
          <a:xfrm>
            <a:off x="631174" y="2861418"/>
            <a:ext cx="1541371" cy="510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กรณีไม่มีรหัส</a:t>
            </a:r>
          </a:p>
        </p:txBody>
      </p:sp>
      <p:cxnSp>
        <p:nvCxnSpPr>
          <p:cNvPr id="65" name="ตัวเชื่อมต่อตรง 64">
            <a:extLst>
              <a:ext uri="{FF2B5EF4-FFF2-40B4-BE49-F238E27FC236}">
                <a16:creationId xmlns:a16="http://schemas.microsoft.com/office/drawing/2014/main" id="{EBE35EA5-15F8-4185-8130-F7199885C9BB}"/>
              </a:ext>
            </a:extLst>
          </p:cNvPr>
          <p:cNvCxnSpPr/>
          <p:nvPr/>
        </p:nvCxnSpPr>
        <p:spPr>
          <a:xfrm>
            <a:off x="5380755" y="-15714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วงรี 65">
            <a:extLst>
              <a:ext uri="{FF2B5EF4-FFF2-40B4-BE49-F238E27FC236}">
                <a16:creationId xmlns:a16="http://schemas.microsoft.com/office/drawing/2014/main" id="{66E3A8E2-386C-430C-84F5-5CBE543638B6}"/>
              </a:ext>
            </a:extLst>
          </p:cNvPr>
          <p:cNvSpPr/>
          <p:nvPr/>
        </p:nvSpPr>
        <p:spPr>
          <a:xfrm>
            <a:off x="725659" y="970020"/>
            <a:ext cx="329662" cy="3296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</a:p>
        </p:txBody>
      </p:sp>
      <p:sp>
        <p:nvSpPr>
          <p:cNvPr id="68" name="สี่เหลี่ยมด้านขนาน 67">
            <a:extLst>
              <a:ext uri="{FF2B5EF4-FFF2-40B4-BE49-F238E27FC236}">
                <a16:creationId xmlns:a16="http://schemas.microsoft.com/office/drawing/2014/main" id="{BE0324E9-5F46-4A3E-B549-DA16BE3F4164}"/>
              </a:ext>
            </a:extLst>
          </p:cNvPr>
          <p:cNvSpPr/>
          <p:nvPr/>
        </p:nvSpPr>
        <p:spPr>
          <a:xfrm>
            <a:off x="725659" y="3557929"/>
            <a:ext cx="1080000" cy="302299"/>
          </a:xfrm>
          <a:prstGeom prst="parallelogram">
            <a:avLst>
              <a:gd name="adj" fmla="val 53052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9" name="สี่เหลี่ยมด้านขนาน 68">
            <a:extLst>
              <a:ext uri="{FF2B5EF4-FFF2-40B4-BE49-F238E27FC236}">
                <a16:creationId xmlns:a16="http://schemas.microsoft.com/office/drawing/2014/main" id="{5508C578-E8D8-49D9-9894-71A317F23AF6}"/>
              </a:ext>
            </a:extLst>
          </p:cNvPr>
          <p:cNvSpPr/>
          <p:nvPr/>
        </p:nvSpPr>
        <p:spPr>
          <a:xfrm>
            <a:off x="2460124" y="3567313"/>
            <a:ext cx="1080000" cy="302299"/>
          </a:xfrm>
          <a:prstGeom prst="parallelogram">
            <a:avLst>
              <a:gd name="adj" fmla="val 53052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70" name="ตัวเชื่อมต่อ: หักมุม 69">
            <a:extLst>
              <a:ext uri="{FF2B5EF4-FFF2-40B4-BE49-F238E27FC236}">
                <a16:creationId xmlns:a16="http://schemas.microsoft.com/office/drawing/2014/main" id="{B10F3C95-680E-4FF9-BF5B-EDCC96D70833}"/>
              </a:ext>
            </a:extLst>
          </p:cNvPr>
          <p:cNvCxnSpPr>
            <a:stCxn id="52" idx="3"/>
            <a:endCxn id="69" idx="1"/>
          </p:cNvCxnSpPr>
          <p:nvPr/>
        </p:nvCxnSpPr>
        <p:spPr>
          <a:xfrm>
            <a:off x="2568383" y="3199265"/>
            <a:ext cx="511929" cy="368048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สี่เหลี่ยมผืนผ้า 70">
            <a:extLst>
              <a:ext uri="{FF2B5EF4-FFF2-40B4-BE49-F238E27FC236}">
                <a16:creationId xmlns:a16="http://schemas.microsoft.com/office/drawing/2014/main" id="{1944874A-1B75-449E-8906-92AEE635312F}"/>
              </a:ext>
            </a:extLst>
          </p:cNvPr>
          <p:cNvSpPr/>
          <p:nvPr/>
        </p:nvSpPr>
        <p:spPr>
          <a:xfrm>
            <a:off x="771822" y="954058"/>
            <a:ext cx="1827591" cy="398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การลงทะเบียนยืนยันตัวตน</a:t>
            </a:r>
          </a:p>
        </p:txBody>
      </p:sp>
      <p:sp>
        <p:nvSpPr>
          <p:cNvPr id="72" name="สี่เหลี่ยมผืนผ้า 71">
            <a:extLst>
              <a:ext uri="{FF2B5EF4-FFF2-40B4-BE49-F238E27FC236}">
                <a16:creationId xmlns:a16="http://schemas.microsoft.com/office/drawing/2014/main" id="{4C04C96A-0BD3-47BA-B095-A502CEEF5A79}"/>
              </a:ext>
            </a:extLst>
          </p:cNvPr>
          <p:cNvSpPr/>
          <p:nvPr/>
        </p:nvSpPr>
        <p:spPr>
          <a:xfrm>
            <a:off x="757008" y="3626271"/>
            <a:ext cx="953563" cy="164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กรอกข้อมูลส่วนบุคคล</a:t>
            </a:r>
          </a:p>
        </p:txBody>
      </p:sp>
      <p:cxnSp>
        <p:nvCxnSpPr>
          <p:cNvPr id="74" name="ตัวเชื่อมต่อ: หักมุม 73">
            <a:extLst>
              <a:ext uri="{FF2B5EF4-FFF2-40B4-BE49-F238E27FC236}">
                <a16:creationId xmlns:a16="http://schemas.microsoft.com/office/drawing/2014/main" id="{1C252C97-5CF9-4C4A-9E24-DBB0F0FB0220}"/>
              </a:ext>
            </a:extLst>
          </p:cNvPr>
          <p:cNvCxnSpPr>
            <a:stCxn id="52" idx="1"/>
            <a:endCxn id="68" idx="0"/>
          </p:cNvCxnSpPr>
          <p:nvPr/>
        </p:nvCxnSpPr>
        <p:spPr>
          <a:xfrm rot="10800000" flipV="1">
            <a:off x="1265660" y="3199265"/>
            <a:ext cx="389649" cy="358664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ลูกศรเชื่อมต่อแบบตรง 74">
            <a:extLst>
              <a:ext uri="{FF2B5EF4-FFF2-40B4-BE49-F238E27FC236}">
                <a16:creationId xmlns:a16="http://schemas.microsoft.com/office/drawing/2014/main" id="{6C5F15D9-8E9D-4539-9A9F-7C106FB12618}"/>
              </a:ext>
            </a:extLst>
          </p:cNvPr>
          <p:cNvCxnSpPr>
            <a:cxnSpLocks/>
            <a:stCxn id="68" idx="4"/>
            <a:endCxn id="55" idx="0"/>
          </p:cNvCxnSpPr>
          <p:nvPr/>
        </p:nvCxnSpPr>
        <p:spPr>
          <a:xfrm>
            <a:off x="1265659" y="3860228"/>
            <a:ext cx="0" cy="430134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วงรี 75">
            <a:extLst>
              <a:ext uri="{FF2B5EF4-FFF2-40B4-BE49-F238E27FC236}">
                <a16:creationId xmlns:a16="http://schemas.microsoft.com/office/drawing/2014/main" id="{97374148-354C-4D15-A0B7-3CB6ECC63DD9}"/>
              </a:ext>
            </a:extLst>
          </p:cNvPr>
          <p:cNvSpPr/>
          <p:nvPr/>
        </p:nvSpPr>
        <p:spPr>
          <a:xfrm>
            <a:off x="2008495" y="4409367"/>
            <a:ext cx="202788" cy="202788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77" name="ตัวเชื่อมต่อ: หักมุม 76">
            <a:extLst>
              <a:ext uri="{FF2B5EF4-FFF2-40B4-BE49-F238E27FC236}">
                <a16:creationId xmlns:a16="http://schemas.microsoft.com/office/drawing/2014/main" id="{FA9D566B-A1AE-4722-9513-76A0F5ADA0E2}"/>
              </a:ext>
            </a:extLst>
          </p:cNvPr>
          <p:cNvCxnSpPr>
            <a:cxnSpLocks/>
            <a:stCxn id="69" idx="4"/>
            <a:endCxn id="76" idx="6"/>
          </p:cNvCxnSpPr>
          <p:nvPr/>
        </p:nvCxnSpPr>
        <p:spPr>
          <a:xfrm rot="5400000">
            <a:off x="2285130" y="3795766"/>
            <a:ext cx="641149" cy="788841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ลูกศรเชื่อมต่อแบบตรง 77">
            <a:extLst>
              <a:ext uri="{FF2B5EF4-FFF2-40B4-BE49-F238E27FC236}">
                <a16:creationId xmlns:a16="http://schemas.microsoft.com/office/drawing/2014/main" id="{BF7ED1C0-C762-4678-9CC4-D42D04166D03}"/>
              </a:ext>
            </a:extLst>
          </p:cNvPr>
          <p:cNvCxnSpPr>
            <a:stCxn id="55" idx="3"/>
            <a:endCxn id="76" idx="2"/>
          </p:cNvCxnSpPr>
          <p:nvPr/>
        </p:nvCxnSpPr>
        <p:spPr>
          <a:xfrm>
            <a:off x="1736214" y="4505861"/>
            <a:ext cx="272281" cy="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ลูกศรเชื่อมต่อแบบตรง 78">
            <a:extLst>
              <a:ext uri="{FF2B5EF4-FFF2-40B4-BE49-F238E27FC236}">
                <a16:creationId xmlns:a16="http://schemas.microsoft.com/office/drawing/2014/main" id="{F0BF2ACD-9C6A-4098-9500-F4F43E8866C5}"/>
              </a:ext>
            </a:extLst>
          </p:cNvPr>
          <p:cNvCxnSpPr>
            <a:stCxn id="76" idx="4"/>
            <a:endCxn id="57" idx="0"/>
          </p:cNvCxnSpPr>
          <p:nvPr/>
        </p:nvCxnSpPr>
        <p:spPr>
          <a:xfrm flipH="1">
            <a:off x="2106914" y="4612155"/>
            <a:ext cx="0" cy="370577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ลูกศรเชื่อมต่อแบบตรง 79">
            <a:extLst>
              <a:ext uri="{FF2B5EF4-FFF2-40B4-BE49-F238E27FC236}">
                <a16:creationId xmlns:a16="http://schemas.microsoft.com/office/drawing/2014/main" id="{E8CD2A74-D67E-4BFC-A90B-CB19E6BE2345}"/>
              </a:ext>
            </a:extLst>
          </p:cNvPr>
          <p:cNvCxnSpPr>
            <a:stCxn id="57" idx="2"/>
            <a:endCxn id="60" idx="0"/>
          </p:cNvCxnSpPr>
          <p:nvPr/>
        </p:nvCxnSpPr>
        <p:spPr>
          <a:xfrm>
            <a:off x="2106914" y="5336764"/>
            <a:ext cx="0" cy="270501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ทรงกระบอก 80">
            <a:extLst>
              <a:ext uri="{FF2B5EF4-FFF2-40B4-BE49-F238E27FC236}">
                <a16:creationId xmlns:a16="http://schemas.microsoft.com/office/drawing/2014/main" id="{0818F832-D773-4D7E-AAF5-49EB8F3CADE2}"/>
              </a:ext>
            </a:extLst>
          </p:cNvPr>
          <p:cNvSpPr/>
          <p:nvPr/>
        </p:nvSpPr>
        <p:spPr>
          <a:xfrm>
            <a:off x="3326556" y="1468705"/>
            <a:ext cx="799798" cy="526785"/>
          </a:xfrm>
          <a:prstGeom prst="ca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83" name="ตัวเชื่อมต่อ: หักมุม 82">
            <a:extLst>
              <a:ext uri="{FF2B5EF4-FFF2-40B4-BE49-F238E27FC236}">
                <a16:creationId xmlns:a16="http://schemas.microsoft.com/office/drawing/2014/main" id="{D6CFB0A7-41A2-4127-ABE4-A36C7740A312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2773224" y="2682744"/>
            <a:ext cx="1756068" cy="381561"/>
          </a:xfrm>
          <a:prstGeom prst="bentConnector3">
            <a:avLst>
              <a:gd name="adj1" fmla="val 99"/>
            </a:avLst>
          </a:prstGeom>
          <a:ln w="1270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สี่เหลี่ยมผืนผ้า 83">
            <a:extLst>
              <a:ext uri="{FF2B5EF4-FFF2-40B4-BE49-F238E27FC236}">
                <a16:creationId xmlns:a16="http://schemas.microsoft.com/office/drawing/2014/main" id="{8BA55593-856B-49D8-9D5C-534737228FA3}"/>
              </a:ext>
            </a:extLst>
          </p:cNvPr>
          <p:cNvSpPr/>
          <p:nvPr/>
        </p:nvSpPr>
        <p:spPr>
          <a:xfrm>
            <a:off x="3320400" y="1628760"/>
            <a:ext cx="799798" cy="2797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ฐานข้อมูลลูกหนี้</a:t>
            </a:r>
            <a:b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เงินทุนหมุนเวียน</a:t>
            </a:r>
          </a:p>
        </p:txBody>
      </p:sp>
      <p:sp>
        <p:nvSpPr>
          <p:cNvPr id="85" name="สี่เหลี่ยมผืนผ้า 84">
            <a:extLst>
              <a:ext uri="{FF2B5EF4-FFF2-40B4-BE49-F238E27FC236}">
                <a16:creationId xmlns:a16="http://schemas.microsoft.com/office/drawing/2014/main" id="{5BE16DE8-DB79-4055-8423-DBE61568C93B}"/>
              </a:ext>
            </a:extLst>
          </p:cNvPr>
          <p:cNvSpPr/>
          <p:nvPr/>
        </p:nvSpPr>
        <p:spPr>
          <a:xfrm>
            <a:off x="2591117" y="3589817"/>
            <a:ext cx="799798" cy="2797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ฐานข้อมูลลูกหนี้</a:t>
            </a:r>
            <a:b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เงินทุนหมุนเวียน</a:t>
            </a:r>
          </a:p>
        </p:txBody>
      </p:sp>
      <p:sp>
        <p:nvSpPr>
          <p:cNvPr id="82" name="สี่เหลี่ยมผืนผ้า 81">
            <a:extLst>
              <a:ext uri="{FF2B5EF4-FFF2-40B4-BE49-F238E27FC236}">
                <a16:creationId xmlns:a16="http://schemas.microsoft.com/office/drawing/2014/main" id="{5806F32F-CD9F-482A-9662-A43619D5C397}"/>
              </a:ext>
            </a:extLst>
          </p:cNvPr>
          <p:cNvSpPr/>
          <p:nvPr/>
        </p:nvSpPr>
        <p:spPr>
          <a:xfrm>
            <a:off x="7120597" y="3141057"/>
            <a:ext cx="1224000" cy="3600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6" name="สี่เหลี่ยมผืนผ้า 85">
            <a:extLst>
              <a:ext uri="{FF2B5EF4-FFF2-40B4-BE49-F238E27FC236}">
                <a16:creationId xmlns:a16="http://schemas.microsoft.com/office/drawing/2014/main" id="{27699F0B-324A-45E3-9D97-A9C65793C7EB}"/>
              </a:ext>
            </a:extLst>
          </p:cNvPr>
          <p:cNvSpPr/>
          <p:nvPr/>
        </p:nvSpPr>
        <p:spPr>
          <a:xfrm>
            <a:off x="7361069" y="3189703"/>
            <a:ext cx="743056" cy="2627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แสดงข้อมูลทั่วไปของสมาชิก</a:t>
            </a:r>
          </a:p>
        </p:txBody>
      </p:sp>
      <p:sp>
        <p:nvSpPr>
          <p:cNvPr id="90" name="สี่เหลี่ยมผืนผ้า 89">
            <a:extLst>
              <a:ext uri="{FF2B5EF4-FFF2-40B4-BE49-F238E27FC236}">
                <a16:creationId xmlns:a16="http://schemas.microsoft.com/office/drawing/2014/main" id="{1C48FCDE-B825-41F7-BEA3-C463553AADA7}"/>
              </a:ext>
            </a:extLst>
          </p:cNvPr>
          <p:cNvSpPr/>
          <p:nvPr/>
        </p:nvSpPr>
        <p:spPr>
          <a:xfrm>
            <a:off x="7091094" y="2452095"/>
            <a:ext cx="1224000" cy="3600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1" name="สี่เหลี่ยมผืนผ้า 90">
            <a:extLst>
              <a:ext uri="{FF2B5EF4-FFF2-40B4-BE49-F238E27FC236}">
                <a16:creationId xmlns:a16="http://schemas.microsoft.com/office/drawing/2014/main" id="{D9683F7E-E9A5-4D23-A619-72C5600C7C7B}"/>
              </a:ext>
            </a:extLst>
          </p:cNvPr>
          <p:cNvSpPr/>
          <p:nvPr/>
        </p:nvSpPr>
        <p:spPr>
          <a:xfrm>
            <a:off x="7081431" y="2512256"/>
            <a:ext cx="1267464" cy="2627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แสดงข้อความประชาสัมพันธ์ /</a:t>
            </a:r>
            <a:b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การแจ้งเตือนจากระบบงานอื่นๆ</a:t>
            </a:r>
          </a:p>
        </p:txBody>
      </p:sp>
      <p:cxnSp>
        <p:nvCxnSpPr>
          <p:cNvPr id="92" name="ลูกศรเชื่อมต่อแบบตรง 91">
            <a:extLst>
              <a:ext uri="{FF2B5EF4-FFF2-40B4-BE49-F238E27FC236}">
                <a16:creationId xmlns:a16="http://schemas.microsoft.com/office/drawing/2014/main" id="{725B33AF-3191-4D68-9FE6-65F3EDB5C3F1}"/>
              </a:ext>
            </a:extLst>
          </p:cNvPr>
          <p:cNvCxnSpPr>
            <a:cxnSpLocks/>
          </p:cNvCxnSpPr>
          <p:nvPr/>
        </p:nvCxnSpPr>
        <p:spPr>
          <a:xfrm flipH="1">
            <a:off x="7715163" y="3510431"/>
            <a:ext cx="1" cy="342147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วงรี 94">
            <a:extLst>
              <a:ext uri="{FF2B5EF4-FFF2-40B4-BE49-F238E27FC236}">
                <a16:creationId xmlns:a16="http://schemas.microsoft.com/office/drawing/2014/main" id="{68CD0E3E-2091-46A2-BF14-D23F85FB049B}"/>
              </a:ext>
            </a:extLst>
          </p:cNvPr>
          <p:cNvSpPr/>
          <p:nvPr/>
        </p:nvSpPr>
        <p:spPr>
          <a:xfrm>
            <a:off x="5505550" y="786806"/>
            <a:ext cx="329662" cy="3296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</a:p>
        </p:txBody>
      </p:sp>
      <p:sp>
        <p:nvSpPr>
          <p:cNvPr id="96" name="สี่เหลี่ยมผืนผ้า 95">
            <a:extLst>
              <a:ext uri="{FF2B5EF4-FFF2-40B4-BE49-F238E27FC236}">
                <a16:creationId xmlns:a16="http://schemas.microsoft.com/office/drawing/2014/main" id="{C4EC81BB-4CFC-46B5-AE57-82B821017149}"/>
              </a:ext>
            </a:extLst>
          </p:cNvPr>
          <p:cNvSpPr/>
          <p:nvPr/>
        </p:nvSpPr>
        <p:spPr>
          <a:xfrm>
            <a:off x="5551713" y="770844"/>
            <a:ext cx="1827591" cy="398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ระบบสมาชิกออนไลน์</a:t>
            </a:r>
          </a:p>
        </p:txBody>
      </p:sp>
      <p:cxnSp>
        <p:nvCxnSpPr>
          <p:cNvPr id="6" name="ตัวเชื่อมต่อ: หักมุม 5">
            <a:extLst>
              <a:ext uri="{FF2B5EF4-FFF2-40B4-BE49-F238E27FC236}">
                <a16:creationId xmlns:a16="http://schemas.microsoft.com/office/drawing/2014/main" id="{4B505A08-F10E-4FF2-A5C3-3A19BD4B8B5B}"/>
              </a:ext>
            </a:extLst>
          </p:cNvPr>
          <p:cNvCxnSpPr>
            <a:stCxn id="151" idx="3"/>
            <a:endCxn id="90" idx="3"/>
          </p:cNvCxnSpPr>
          <p:nvPr/>
        </p:nvCxnSpPr>
        <p:spPr>
          <a:xfrm rot="5400000">
            <a:off x="8073238" y="1481282"/>
            <a:ext cx="1392670" cy="90895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6087283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3804</TotalTime>
  <Words>2357</Words>
  <Application>Microsoft Office PowerPoint</Application>
  <PresentationFormat>แบบจอกว้าง</PresentationFormat>
  <Paragraphs>395</Paragraphs>
  <Slides>9</Slides>
  <Notes>2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TH SarabunPSK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AEC</dc:creator>
  <cp:lastModifiedBy>AEC</cp:lastModifiedBy>
  <cp:revision>27</cp:revision>
  <cp:lastPrinted>2023-09-20T07:51:14Z</cp:lastPrinted>
  <dcterms:created xsi:type="dcterms:W3CDTF">2023-07-18T04:15:32Z</dcterms:created>
  <dcterms:modified xsi:type="dcterms:W3CDTF">2023-09-26T01:51:06Z</dcterms:modified>
</cp:coreProperties>
</file>