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60" r:id="rId2"/>
    <p:sldId id="261" r:id="rId3"/>
    <p:sldId id="272" r:id="rId4"/>
    <p:sldId id="277" r:id="rId5"/>
    <p:sldId id="280" r:id="rId6"/>
    <p:sldId id="279" r:id="rId7"/>
    <p:sldId id="281" r:id="rId8"/>
    <p:sldId id="282" r:id="rId9"/>
    <p:sldId id="283" r:id="rId10"/>
    <p:sldId id="268" r:id="rId11"/>
    <p:sldId id="267" r:id="rId12"/>
    <p:sldId id="270" r:id="rId13"/>
    <p:sldId id="271" r:id="rId14"/>
    <p:sldId id="259" r:id="rId15"/>
    <p:sldId id="273" r:id="rId16"/>
    <p:sldId id="274" r:id="rId17"/>
    <p:sldId id="263" r:id="rId18"/>
    <p:sldId id="264" r:id="rId19"/>
    <p:sldId id="265" r:id="rId20"/>
    <p:sldId id="275" r:id="rId21"/>
    <p:sldId id="276" r:id="rId22"/>
    <p:sldId id="266" r:id="rId23"/>
  </p:sldIdLst>
  <p:sldSz cx="6858000" cy="9906000" type="A4"/>
  <p:notesSz cx="6802438" cy="9934575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67" autoAdjust="0"/>
    <p:restoredTop sz="94383" autoAdjust="0"/>
  </p:normalViewPr>
  <p:slideViewPr>
    <p:cSldViewPr snapToGrid="0">
      <p:cViewPr>
        <p:scale>
          <a:sx n="150" d="100"/>
          <a:sy n="150" d="100"/>
        </p:scale>
        <p:origin x="1746" y="-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7723" cy="498454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53142" y="1"/>
            <a:ext cx="2947723" cy="498454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r">
              <a:defRPr sz="1200"/>
            </a:lvl1pPr>
          </a:lstStyle>
          <a:p>
            <a:fld id="{C822924D-FFD1-49B6-932C-95675F0A7504}" type="datetimeFigureOut">
              <a:rPr lang="th-TH" smtClean="0"/>
              <a:t>25/01/67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1241425"/>
            <a:ext cx="2320925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6" rIns="91431" bIns="45716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0244" y="4781015"/>
            <a:ext cx="5441950" cy="3911739"/>
          </a:xfrm>
          <a:prstGeom prst="rect">
            <a:avLst/>
          </a:prstGeom>
        </p:spPr>
        <p:txBody>
          <a:bodyPr vert="horz" lIns="91431" tIns="45716" rIns="91431" bIns="45716" rtlCol="0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1" y="9436124"/>
            <a:ext cx="2947723" cy="498453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53142" y="9436124"/>
            <a:ext cx="2947723" cy="498453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r">
              <a:defRPr sz="1200"/>
            </a:lvl1pPr>
          </a:lstStyle>
          <a:p>
            <a:fld id="{04FEE272-581B-4633-AA4B-4AA81D68F8C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52228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>
          <a:xfrm>
            <a:off x="2241550" y="1241425"/>
            <a:ext cx="2320925" cy="3352800"/>
          </a:xfrm>
        </p:spPr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3D976F-A562-47E4-B4B7-DC6E4D08EC90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235497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>
          <a:xfrm>
            <a:off x="2241550" y="1241425"/>
            <a:ext cx="2320925" cy="3352800"/>
          </a:xfrm>
        </p:spPr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3D976F-A562-47E4-B4B7-DC6E4D08EC90}" type="slidenum">
              <a:rPr lang="th-TH" smtClean="0"/>
              <a:t>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85452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4CA2E77-BDF5-4B7B-946D-6DC69FE566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BC2415A0-DD44-4025-9CF7-6C47F1CB27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EE18A27B-8156-4EE3-BA0E-34A75F954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95E6E-F4A7-4E10-8B73-D017277C15CA}" type="datetimeFigureOut">
              <a:rPr lang="th-TH" smtClean="0"/>
              <a:t>25/01/67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FA1273B5-A85A-474A-981A-F484319B5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5E162D71-8F24-4666-B734-BC6EA211E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4BB2-B93E-4FB6-B84C-04646813204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87277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46F3EA6-8EF1-45E6-B084-FC396D52D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3CE8FD59-FB01-47EE-846B-3BDE12108D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473790FB-BDEF-4F97-859B-820040B6C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95E6E-F4A7-4E10-8B73-D017277C15CA}" type="datetimeFigureOut">
              <a:rPr lang="th-TH" smtClean="0"/>
              <a:t>25/01/67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1AF8F88F-7B50-4752-8217-9554D8061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01E8E893-74C3-446C-B18B-D7222D9BF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4BB2-B93E-4FB6-B84C-04646813204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2248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D6129D5-EDFC-4234-9829-EBF4B4921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01929BF4-4767-4574-A79E-349D93B5E4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403978BB-26DB-4EA5-88BF-D5C8E0BC7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95E6E-F4A7-4E10-8B73-D017277C15CA}" type="datetimeFigureOut">
              <a:rPr lang="th-TH" smtClean="0"/>
              <a:t>25/01/67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56BFBF1C-1324-4636-BD73-F1B71DC6A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DD63BC65-F037-44BE-84C5-97B94BE1C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4BB2-B93E-4FB6-B84C-04646813204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81312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9860FED-D33C-4791-AEE2-246D1C521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6FCA01FA-D521-4EB6-A9A0-63355FC2C4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F37C7BD0-363B-4BBA-A83C-4CC7B320D8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0C1BA98A-BE3C-4F79-83F8-31EE688B6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95E6E-F4A7-4E10-8B73-D017277C15CA}" type="datetimeFigureOut">
              <a:rPr lang="th-TH" smtClean="0"/>
              <a:t>25/01/67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13D8ADFE-40B3-4EDF-8677-FC7E61DF0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46289BC8-8AF3-4C5C-A016-096C6739D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4BB2-B93E-4FB6-B84C-04646813204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17614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E3D47676-3EFA-48F7-B91F-F71F8ACA2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27E4A4F5-890C-4C11-BF61-11A1D21A0D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3591607B-5D80-4BF6-8D73-95C25CB6C7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5E35761A-BCEC-4178-BE3B-BF9EEE2399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0A5F2229-3E6D-4030-933F-C3A7D0509D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3F478111-C65C-4BE4-B8A9-4851B5E45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95E6E-F4A7-4E10-8B73-D017277C15CA}" type="datetimeFigureOut">
              <a:rPr lang="th-TH" smtClean="0"/>
              <a:t>25/01/67</a:t>
            </a:fld>
            <a:endParaRPr lang="th-TH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DF552A08-8AF2-4F91-ADC9-2443CE298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95F4F09F-24A9-4E3C-BF46-D6046EA04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4BB2-B93E-4FB6-B84C-04646813204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94238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323485D5-1A8B-487F-9BCD-3C1435D74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3417B6BA-4464-48B3-A7D2-D16FE13AE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95E6E-F4A7-4E10-8B73-D017277C15CA}" type="datetimeFigureOut">
              <a:rPr lang="th-TH" smtClean="0"/>
              <a:t>25/01/67</a:t>
            </a:fld>
            <a:endParaRPr lang="th-TH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887DE0EB-FC7B-4B2A-A7D4-077FE3362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9C295C99-916C-42C8-A399-4C890628F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4BB2-B93E-4FB6-B84C-04646813204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17284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000B104B-72C4-4449-A4A4-3D70621C8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95E6E-F4A7-4E10-8B73-D017277C15CA}" type="datetimeFigureOut">
              <a:rPr lang="th-TH" smtClean="0"/>
              <a:t>25/01/67</a:t>
            </a:fld>
            <a:endParaRPr lang="th-TH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1C5ABB9A-BC07-4F1D-A17D-ACFAA2A3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03AF5DF0-FA3E-41A5-BF51-3546B5ABE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4BB2-B93E-4FB6-B84C-04646813204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56269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7679EA0B-18FE-4F9C-B7E2-F558852AA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0685089C-B271-4EED-A508-201E610569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C654E091-5246-4BC5-A1CA-6D666D349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FE51CF13-7D16-423A-8E8E-D93245C7D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95E6E-F4A7-4E10-8B73-D017277C15CA}" type="datetimeFigureOut">
              <a:rPr lang="th-TH" smtClean="0"/>
              <a:t>25/01/67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AE993BBF-CFC5-44CD-BD35-274F9A51A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42FA0715-1641-4ABD-8C74-243AE184A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4BB2-B93E-4FB6-B84C-04646813204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89601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330CF26-35C8-4510-94B5-BFCFB4171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A9ACD626-AE79-4A99-AA53-E7B12475E9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th-TH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3968B6B1-1A8F-40CF-8167-C1D82296CC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5F6996EA-D6BB-4DE9-8D94-92E820B65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95E6E-F4A7-4E10-8B73-D017277C15CA}" type="datetimeFigureOut">
              <a:rPr lang="th-TH" smtClean="0"/>
              <a:t>25/01/67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AD130CDE-F0F0-47A1-A9F7-7489ECF32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BB55BE1C-CD2B-453B-ADD8-D611B154F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4BB2-B93E-4FB6-B84C-04646813204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63201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7E2240F8-DEBE-4352-A8BB-24B18A709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420AB178-7FEB-4F59-BCE9-DBFA1BE3A2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B4CC59B9-641E-4718-B366-934460E5D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95E6E-F4A7-4E10-8B73-D017277C15CA}" type="datetimeFigureOut">
              <a:rPr lang="th-TH" smtClean="0"/>
              <a:t>25/01/67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654F77E3-794D-487A-85BF-D67CC16D4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F302B6BA-4D77-4812-8A68-BDD7B311A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4BB2-B93E-4FB6-B84C-04646813204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5072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ED25F7BC-E3C6-4DB3-AEF8-7E05B049D1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2ABCA16C-EFFC-4CE8-A00B-EA5EC17BF9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02132C16-AEDF-4EF6-8D70-55AB28FAD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95E6E-F4A7-4E10-8B73-D017277C15CA}" type="datetimeFigureOut">
              <a:rPr lang="th-TH" smtClean="0"/>
              <a:t>25/01/67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61CFA202-AD88-45DC-9A3B-D76519975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82A8E177-02CC-4BCC-B554-5DE8D53B4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4BB2-B93E-4FB6-B84C-04646813204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68443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C5256537-D808-4872-8604-B0AA0AAB3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C25640CE-DDF4-487C-A820-94D4D0CD40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4B416C04-1391-4440-AEEF-39F4C5CB26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5E6E-F4A7-4E10-8B73-D017277C15CA}" type="datetimeFigureOut">
              <a:rPr lang="th-TH" smtClean="0"/>
              <a:t>25/01/67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5E190BDF-1368-47FB-B605-7E29176C57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F3DB428B-979C-4F01-B873-03C89C7B00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024BB2-B93E-4FB6-B84C-04646813204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94138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514350" rtl="0" eaLnBrk="1" latinLnBrk="0" hangingPunct="1"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57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57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57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57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57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57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5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fund-loan-cal.otepc.go.th/" TargetMode="External"/><Relationship Id="rId2" Type="http://schemas.openxmlformats.org/officeDocument/2006/relationships/hyperlink" Target="https://www.bot.or.th/th/satang-story/rights-responsibility/effectiverate.html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สี่เหลี่ยมผืนผ้า 15">
            <a:extLst>
              <a:ext uri="{FF2B5EF4-FFF2-40B4-BE49-F238E27FC236}">
                <a16:creationId xmlns:a16="http://schemas.microsoft.com/office/drawing/2014/main" id="{F50C707F-EAA0-4B2D-AB16-9CF6C08DECBC}"/>
              </a:ext>
            </a:extLst>
          </p:cNvPr>
          <p:cNvSpPr/>
          <p:nvPr/>
        </p:nvSpPr>
        <p:spPr>
          <a:xfrm rot="16200000">
            <a:off x="253093" y="4592395"/>
            <a:ext cx="333501" cy="690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81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ระบบตรวจสอบ</a:t>
            </a:r>
          </a:p>
        </p:txBody>
      </p:sp>
      <p:grpSp>
        <p:nvGrpSpPr>
          <p:cNvPr id="18" name="กลุ่ม 17">
            <a:extLst>
              <a:ext uri="{FF2B5EF4-FFF2-40B4-BE49-F238E27FC236}">
                <a16:creationId xmlns:a16="http://schemas.microsoft.com/office/drawing/2014/main" id="{441A20DB-DD82-4F16-8DEB-908E0B86A522}"/>
              </a:ext>
            </a:extLst>
          </p:cNvPr>
          <p:cNvGrpSpPr/>
          <p:nvPr/>
        </p:nvGrpSpPr>
        <p:grpSpPr>
          <a:xfrm>
            <a:off x="1929490" y="4004878"/>
            <a:ext cx="685815" cy="285756"/>
            <a:chOff x="5493284" y="2953937"/>
            <a:chExt cx="3164114" cy="1451429"/>
          </a:xfrm>
        </p:grpSpPr>
        <p:sp>
          <p:nvSpPr>
            <p:cNvPr id="19" name="สี่เหลี่ยมผืนผ้า: มุมมน 18">
              <a:extLst>
                <a:ext uri="{FF2B5EF4-FFF2-40B4-BE49-F238E27FC236}">
                  <a16:creationId xmlns:a16="http://schemas.microsoft.com/office/drawing/2014/main" id="{D1B7165A-A3C1-4F82-9B80-0BA57EC793EF}"/>
                </a:ext>
              </a:extLst>
            </p:cNvPr>
            <p:cNvSpPr/>
            <p:nvPr/>
          </p:nvSpPr>
          <p:spPr>
            <a:xfrm>
              <a:off x="5493284" y="2953937"/>
              <a:ext cx="3164114" cy="1451429"/>
            </a:xfrm>
            <a:prstGeom prst="roundRect">
              <a:avLst>
                <a:gd name="adj" fmla="val 31367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889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20" name="สี่เหลี่ยมผืนผ้า 19">
              <a:extLst>
                <a:ext uri="{FF2B5EF4-FFF2-40B4-BE49-F238E27FC236}">
                  <a16:creationId xmlns:a16="http://schemas.microsoft.com/office/drawing/2014/main" id="{E9785C2E-300F-4EF8-9BFF-1DA5D0DC539D}"/>
                </a:ext>
              </a:extLst>
            </p:cNvPr>
            <p:cNvSpPr/>
            <p:nvPr/>
          </p:nvSpPr>
          <p:spPr>
            <a:xfrm>
              <a:off x="5888798" y="3218284"/>
              <a:ext cx="2373086" cy="96761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44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ยื่นแบบคำขอ</a:t>
              </a:r>
              <a:br>
                <a:rPr lang="th-TH" sz="444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</a:br>
              <a:r>
                <a:rPr lang="th-TH" sz="444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พร้อมเอกสาร</a:t>
              </a:r>
              <a:br>
                <a:rPr lang="th-TH" sz="444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</a:br>
              <a:r>
                <a:rPr lang="th-TH" sz="444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หลักฐาน (ผ่านระบบ)</a:t>
              </a:r>
            </a:p>
          </p:txBody>
        </p:sp>
      </p:grpSp>
      <p:grpSp>
        <p:nvGrpSpPr>
          <p:cNvPr id="37" name="กลุ่ม 36">
            <a:extLst>
              <a:ext uri="{FF2B5EF4-FFF2-40B4-BE49-F238E27FC236}">
                <a16:creationId xmlns:a16="http://schemas.microsoft.com/office/drawing/2014/main" id="{4063363B-7720-40BA-A0C1-07874CD8C5E6}"/>
              </a:ext>
            </a:extLst>
          </p:cNvPr>
          <p:cNvGrpSpPr/>
          <p:nvPr/>
        </p:nvGrpSpPr>
        <p:grpSpPr>
          <a:xfrm>
            <a:off x="1929490" y="3460907"/>
            <a:ext cx="685815" cy="285756"/>
            <a:chOff x="5493284" y="2953937"/>
            <a:chExt cx="3164114" cy="1209524"/>
          </a:xfrm>
        </p:grpSpPr>
        <p:sp>
          <p:nvSpPr>
            <p:cNvPr id="38" name="สี่เหลี่ยมผืนผ้า: มุมมน 37">
              <a:extLst>
                <a:ext uri="{FF2B5EF4-FFF2-40B4-BE49-F238E27FC236}">
                  <a16:creationId xmlns:a16="http://schemas.microsoft.com/office/drawing/2014/main" id="{A70F372D-A927-47E1-8C21-916BCBFD5C6F}"/>
                </a:ext>
              </a:extLst>
            </p:cNvPr>
            <p:cNvSpPr/>
            <p:nvPr/>
          </p:nvSpPr>
          <p:spPr>
            <a:xfrm>
              <a:off x="5493284" y="2953937"/>
              <a:ext cx="3164114" cy="1209524"/>
            </a:xfrm>
            <a:prstGeom prst="roundRect">
              <a:avLst>
                <a:gd name="adj" fmla="val 31367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889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39" name="สี่เหลี่ยมผืนผ้า 38">
              <a:extLst>
                <a:ext uri="{FF2B5EF4-FFF2-40B4-BE49-F238E27FC236}">
                  <a16:creationId xmlns:a16="http://schemas.microsoft.com/office/drawing/2014/main" id="{5345A396-8D13-421F-A1EE-79A2C65B4AF3}"/>
                </a:ext>
              </a:extLst>
            </p:cNvPr>
            <p:cNvSpPr/>
            <p:nvPr/>
          </p:nvSpPr>
          <p:spPr>
            <a:xfrm>
              <a:off x="5888798" y="3074889"/>
              <a:ext cx="2373086" cy="96761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44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ตั้งค่าตามหลักเกณฑ์</a:t>
              </a:r>
              <a:br>
                <a:rPr lang="th-TH" sz="444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</a:br>
              <a:r>
                <a:rPr lang="th-TH" sz="444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และวิธีการให้กู้ยืม</a:t>
              </a:r>
            </a:p>
          </p:txBody>
        </p:sp>
      </p:grpSp>
      <p:grpSp>
        <p:nvGrpSpPr>
          <p:cNvPr id="40" name="กลุ่ม 39">
            <a:extLst>
              <a:ext uri="{FF2B5EF4-FFF2-40B4-BE49-F238E27FC236}">
                <a16:creationId xmlns:a16="http://schemas.microsoft.com/office/drawing/2014/main" id="{67F31A61-4216-4685-80C6-A46F8C5EE0EA}"/>
              </a:ext>
            </a:extLst>
          </p:cNvPr>
          <p:cNvGrpSpPr/>
          <p:nvPr/>
        </p:nvGrpSpPr>
        <p:grpSpPr>
          <a:xfrm>
            <a:off x="1950111" y="4935500"/>
            <a:ext cx="685815" cy="285756"/>
            <a:chOff x="5493284" y="2953937"/>
            <a:chExt cx="3164114" cy="1209524"/>
          </a:xfrm>
        </p:grpSpPr>
        <p:sp>
          <p:nvSpPr>
            <p:cNvPr id="41" name="สี่เหลี่ยมผืนผ้า: มุมมน 40">
              <a:extLst>
                <a:ext uri="{FF2B5EF4-FFF2-40B4-BE49-F238E27FC236}">
                  <a16:creationId xmlns:a16="http://schemas.microsoft.com/office/drawing/2014/main" id="{7129532F-ECA5-4C2C-BBF1-50F458D58A02}"/>
                </a:ext>
              </a:extLst>
            </p:cNvPr>
            <p:cNvSpPr/>
            <p:nvPr/>
          </p:nvSpPr>
          <p:spPr>
            <a:xfrm>
              <a:off x="5493284" y="2953937"/>
              <a:ext cx="3164114" cy="1209524"/>
            </a:xfrm>
            <a:prstGeom prst="roundRect">
              <a:avLst>
                <a:gd name="adj" fmla="val 31367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889" dirty="0"/>
            </a:p>
          </p:txBody>
        </p:sp>
        <p:sp>
          <p:nvSpPr>
            <p:cNvPr id="42" name="สี่เหลี่ยมผืนผ้า 41">
              <a:extLst>
                <a:ext uri="{FF2B5EF4-FFF2-40B4-BE49-F238E27FC236}">
                  <a16:creationId xmlns:a16="http://schemas.microsoft.com/office/drawing/2014/main" id="{87EAFE63-1F7F-468F-948A-9E17963AE9B5}"/>
                </a:ext>
              </a:extLst>
            </p:cNvPr>
            <p:cNvSpPr/>
            <p:nvPr/>
          </p:nvSpPr>
          <p:spPr>
            <a:xfrm>
              <a:off x="5888798" y="3066603"/>
              <a:ext cx="2373086" cy="96761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44" dirty="0">
                  <a:solidFill>
                    <a:schemeClr val="tx1"/>
                  </a:solidFill>
                  <a:ea typeface="TH SarabunPSK" panose="020B0500040200020003" pitchFamily="34" charset="-34"/>
                  <a:cs typeface="TH SarabunPSK" panose="020B0500040200020003" pitchFamily="34" charset="-34"/>
                </a:rPr>
                <a:t>คณะอนุกรรมการบริหารฯ</a:t>
              </a:r>
            </a:p>
            <a:p>
              <a:pPr algn="ctr"/>
              <a:r>
                <a:rPr lang="th-TH" sz="444" dirty="0">
                  <a:solidFill>
                    <a:schemeClr val="tx1"/>
                  </a:solidFill>
                  <a:ea typeface="TH SarabunPSK" panose="020B0500040200020003" pitchFamily="34" charset="-34"/>
                  <a:cs typeface="TH SarabunPSK" panose="020B0500040200020003" pitchFamily="34" charset="-34"/>
                </a:rPr>
                <a:t>จังหวัด/กรุงเทพ/ส่วนราชการ</a:t>
              </a:r>
            </a:p>
            <a:p>
              <a:pPr algn="ctr"/>
              <a:r>
                <a:rPr lang="th-TH" sz="444" dirty="0">
                  <a:solidFill>
                    <a:schemeClr val="tx1"/>
                  </a:solidFill>
                  <a:ea typeface="TH SarabunPSK" panose="020B0500040200020003" pitchFamily="34" charset="-34"/>
                  <a:cs typeface="TH SarabunPSK" panose="020B0500040200020003" pitchFamily="34" charset="-34"/>
                </a:rPr>
                <a:t>พิจารณา </a:t>
              </a:r>
              <a:endParaRPr lang="th-TH" sz="444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3" name="กลุ่ม 42">
            <a:extLst>
              <a:ext uri="{FF2B5EF4-FFF2-40B4-BE49-F238E27FC236}">
                <a16:creationId xmlns:a16="http://schemas.microsoft.com/office/drawing/2014/main" id="{4E00A138-F4F8-49F3-8ADF-6CC38C5066F4}"/>
              </a:ext>
            </a:extLst>
          </p:cNvPr>
          <p:cNvGrpSpPr/>
          <p:nvPr/>
        </p:nvGrpSpPr>
        <p:grpSpPr>
          <a:xfrm>
            <a:off x="3043685" y="4499205"/>
            <a:ext cx="591787" cy="228605"/>
            <a:chOff x="5493284" y="2976379"/>
            <a:chExt cx="3164114" cy="1451429"/>
          </a:xfrm>
        </p:grpSpPr>
        <p:sp>
          <p:nvSpPr>
            <p:cNvPr id="44" name="สี่เหลี่ยมผืนผ้า: มุมมน 43">
              <a:extLst>
                <a:ext uri="{FF2B5EF4-FFF2-40B4-BE49-F238E27FC236}">
                  <a16:creationId xmlns:a16="http://schemas.microsoft.com/office/drawing/2014/main" id="{86A1D1FB-4A6F-431F-BA30-B57954EB0232}"/>
                </a:ext>
              </a:extLst>
            </p:cNvPr>
            <p:cNvSpPr/>
            <p:nvPr/>
          </p:nvSpPr>
          <p:spPr>
            <a:xfrm>
              <a:off x="5493284" y="2976379"/>
              <a:ext cx="3164114" cy="1451429"/>
            </a:xfrm>
            <a:prstGeom prst="roundRect">
              <a:avLst>
                <a:gd name="adj" fmla="val 31367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889" dirty="0"/>
            </a:p>
          </p:txBody>
        </p:sp>
        <p:sp>
          <p:nvSpPr>
            <p:cNvPr id="45" name="สี่เหลี่ยมผืนผ้า 44">
              <a:extLst>
                <a:ext uri="{FF2B5EF4-FFF2-40B4-BE49-F238E27FC236}">
                  <a16:creationId xmlns:a16="http://schemas.microsoft.com/office/drawing/2014/main" id="{361349E2-D8DB-4815-85B5-B2DA973D2649}"/>
                </a:ext>
              </a:extLst>
            </p:cNvPr>
            <p:cNvSpPr/>
            <p:nvPr/>
          </p:nvSpPr>
          <p:spPr>
            <a:xfrm>
              <a:off x="5967017" y="3150710"/>
              <a:ext cx="2254431" cy="119444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44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เจ้าหน้าที่ ธ.ก.ส</a:t>
              </a:r>
            </a:p>
            <a:p>
              <a:pPr algn="ctr"/>
              <a:r>
                <a:rPr lang="th-TH" sz="444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ตรวจสอบผลการคำนวณผ่านระบบ</a:t>
              </a:r>
            </a:p>
          </p:txBody>
        </p:sp>
      </p:grpSp>
      <p:grpSp>
        <p:nvGrpSpPr>
          <p:cNvPr id="46" name="กลุ่ม 45">
            <a:extLst>
              <a:ext uri="{FF2B5EF4-FFF2-40B4-BE49-F238E27FC236}">
                <a16:creationId xmlns:a16="http://schemas.microsoft.com/office/drawing/2014/main" id="{A7589847-99D1-43B6-B900-3B30E9165026}"/>
              </a:ext>
            </a:extLst>
          </p:cNvPr>
          <p:cNvGrpSpPr/>
          <p:nvPr/>
        </p:nvGrpSpPr>
        <p:grpSpPr>
          <a:xfrm>
            <a:off x="1908117" y="4496303"/>
            <a:ext cx="727808" cy="228605"/>
            <a:chOff x="5634961" y="2979681"/>
            <a:chExt cx="3164114" cy="967619"/>
          </a:xfrm>
        </p:grpSpPr>
        <p:sp>
          <p:nvSpPr>
            <p:cNvPr id="47" name="สี่เหลี่ยมผืนผ้า: มุมมน 46">
              <a:extLst>
                <a:ext uri="{FF2B5EF4-FFF2-40B4-BE49-F238E27FC236}">
                  <a16:creationId xmlns:a16="http://schemas.microsoft.com/office/drawing/2014/main" id="{4E136FC4-875D-4E55-AF3B-8586A50BEF3D}"/>
                </a:ext>
              </a:extLst>
            </p:cNvPr>
            <p:cNvSpPr/>
            <p:nvPr/>
          </p:nvSpPr>
          <p:spPr>
            <a:xfrm>
              <a:off x="5634961" y="2979681"/>
              <a:ext cx="3164114" cy="967619"/>
            </a:xfrm>
            <a:prstGeom prst="roundRect">
              <a:avLst>
                <a:gd name="adj" fmla="val 31367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889" dirty="0"/>
            </a:p>
          </p:txBody>
        </p:sp>
        <p:sp>
          <p:nvSpPr>
            <p:cNvPr id="48" name="สี่เหลี่ยมผืนผ้า 47">
              <a:extLst>
                <a:ext uri="{FF2B5EF4-FFF2-40B4-BE49-F238E27FC236}">
                  <a16:creationId xmlns:a16="http://schemas.microsoft.com/office/drawing/2014/main" id="{196A64B6-A5C3-4457-A6D4-0F2C70F8143F}"/>
                </a:ext>
              </a:extLst>
            </p:cNvPr>
            <p:cNvSpPr/>
            <p:nvPr/>
          </p:nvSpPr>
          <p:spPr>
            <a:xfrm>
              <a:off x="5849226" y="3037166"/>
              <a:ext cx="2691858" cy="8671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44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เจ้าหน้าที่ </a:t>
              </a:r>
              <a:r>
                <a:rPr lang="th-TH" sz="444" dirty="0" err="1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สพท</a:t>
              </a:r>
              <a:r>
                <a:rPr lang="th-TH" sz="444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. / ส่วนราชการ</a:t>
              </a:r>
            </a:p>
            <a:p>
              <a:pPr algn="ctr"/>
              <a:r>
                <a:rPr lang="th-TH" sz="444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ตรวจสอบเอกสารผ่านระบบ</a:t>
              </a:r>
            </a:p>
            <a:p>
              <a:pPr algn="ctr"/>
              <a:r>
                <a:rPr lang="th-TH" sz="444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และจัดทำรายงาน</a:t>
              </a:r>
            </a:p>
          </p:txBody>
        </p:sp>
      </p:grpSp>
      <p:grpSp>
        <p:nvGrpSpPr>
          <p:cNvPr id="5" name="กลุ่ม 4">
            <a:extLst>
              <a:ext uri="{FF2B5EF4-FFF2-40B4-BE49-F238E27FC236}">
                <a16:creationId xmlns:a16="http://schemas.microsoft.com/office/drawing/2014/main" id="{87658178-A474-430B-9056-AA30AD6F9B78}"/>
              </a:ext>
            </a:extLst>
          </p:cNvPr>
          <p:cNvGrpSpPr/>
          <p:nvPr/>
        </p:nvGrpSpPr>
        <p:grpSpPr>
          <a:xfrm>
            <a:off x="4309472" y="4340219"/>
            <a:ext cx="685815" cy="676947"/>
            <a:chOff x="1843613" y="4668451"/>
            <a:chExt cx="2160000" cy="2132070"/>
          </a:xfrm>
        </p:grpSpPr>
        <p:grpSp>
          <p:nvGrpSpPr>
            <p:cNvPr id="3" name="กลุ่ม 2">
              <a:extLst>
                <a:ext uri="{FF2B5EF4-FFF2-40B4-BE49-F238E27FC236}">
                  <a16:creationId xmlns:a16="http://schemas.microsoft.com/office/drawing/2014/main" id="{5A39CFDD-17BB-4A76-B4B3-9B88157EC9D0}"/>
                </a:ext>
              </a:extLst>
            </p:cNvPr>
            <p:cNvGrpSpPr/>
            <p:nvPr/>
          </p:nvGrpSpPr>
          <p:grpSpPr>
            <a:xfrm>
              <a:off x="2276306" y="5426475"/>
              <a:ext cx="1294228" cy="1374046"/>
              <a:chOff x="2242968" y="5448220"/>
              <a:chExt cx="1294228" cy="1374046"/>
            </a:xfrm>
          </p:grpSpPr>
          <p:sp>
            <p:nvSpPr>
              <p:cNvPr id="2" name="แผนผังลำดับงาน: ดิสก์แม่เหล็ก 1">
                <a:extLst>
                  <a:ext uri="{FF2B5EF4-FFF2-40B4-BE49-F238E27FC236}">
                    <a16:creationId xmlns:a16="http://schemas.microsoft.com/office/drawing/2014/main" id="{FA025550-05FC-46E2-A992-816C92F48A28}"/>
                  </a:ext>
                </a:extLst>
              </p:cNvPr>
              <p:cNvSpPr/>
              <p:nvPr/>
            </p:nvSpPr>
            <p:spPr>
              <a:xfrm>
                <a:off x="2242968" y="6231423"/>
                <a:ext cx="1294228" cy="590843"/>
              </a:xfrm>
              <a:prstGeom prst="flowChartMagneticDisk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889"/>
              </a:p>
            </p:txBody>
          </p:sp>
          <p:sp>
            <p:nvSpPr>
              <p:cNvPr id="28" name="แผนผังลำดับงาน: ดิสก์แม่เหล็ก 27">
                <a:extLst>
                  <a:ext uri="{FF2B5EF4-FFF2-40B4-BE49-F238E27FC236}">
                    <a16:creationId xmlns:a16="http://schemas.microsoft.com/office/drawing/2014/main" id="{ED511220-DE1E-4BD6-B236-6C4B2BDE7CEC}"/>
                  </a:ext>
                </a:extLst>
              </p:cNvPr>
              <p:cNvSpPr/>
              <p:nvPr/>
            </p:nvSpPr>
            <p:spPr>
              <a:xfrm>
                <a:off x="2242968" y="5836844"/>
                <a:ext cx="1294228" cy="590843"/>
              </a:xfrm>
              <a:prstGeom prst="flowChartMagneticDisk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889" dirty="0"/>
              </a:p>
            </p:txBody>
          </p:sp>
          <p:sp>
            <p:nvSpPr>
              <p:cNvPr id="29" name="แผนผังลำดับงาน: ดิสก์แม่เหล็ก 28">
                <a:extLst>
                  <a:ext uri="{FF2B5EF4-FFF2-40B4-BE49-F238E27FC236}">
                    <a16:creationId xmlns:a16="http://schemas.microsoft.com/office/drawing/2014/main" id="{79C81E20-D38D-4D5A-BC84-07509F4A5136}"/>
                  </a:ext>
                </a:extLst>
              </p:cNvPr>
              <p:cNvSpPr/>
              <p:nvPr/>
            </p:nvSpPr>
            <p:spPr>
              <a:xfrm>
                <a:off x="2242968" y="5448220"/>
                <a:ext cx="1294228" cy="590843"/>
              </a:xfrm>
              <a:prstGeom prst="flowChartMagneticDisk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889"/>
              </a:p>
            </p:txBody>
          </p:sp>
        </p:grpSp>
        <p:sp>
          <p:nvSpPr>
            <p:cNvPr id="31" name="สี่เหลี่ยมผืนผ้า 30">
              <a:extLst>
                <a:ext uri="{FF2B5EF4-FFF2-40B4-BE49-F238E27FC236}">
                  <a16:creationId xmlns:a16="http://schemas.microsoft.com/office/drawing/2014/main" id="{6E0D6775-180B-4369-9656-2B452EE0AFCA}"/>
                </a:ext>
              </a:extLst>
            </p:cNvPr>
            <p:cNvSpPr/>
            <p:nvPr/>
          </p:nvSpPr>
          <p:spPr>
            <a:xfrm>
              <a:off x="1843613" y="4668451"/>
              <a:ext cx="2160000" cy="72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762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ฐานข้อมูลสารสนเทศเงินทุน</a:t>
              </a:r>
            </a:p>
          </p:txBody>
        </p:sp>
      </p:grpSp>
      <p:grpSp>
        <p:nvGrpSpPr>
          <p:cNvPr id="53" name="กลุ่ม 52">
            <a:extLst>
              <a:ext uri="{FF2B5EF4-FFF2-40B4-BE49-F238E27FC236}">
                <a16:creationId xmlns:a16="http://schemas.microsoft.com/office/drawing/2014/main" id="{51969198-1982-4599-ABE8-8BC515DD3DDA}"/>
              </a:ext>
            </a:extLst>
          </p:cNvPr>
          <p:cNvGrpSpPr/>
          <p:nvPr/>
        </p:nvGrpSpPr>
        <p:grpSpPr>
          <a:xfrm>
            <a:off x="469653" y="3612833"/>
            <a:ext cx="1042166" cy="598874"/>
            <a:chOff x="-709428" y="517118"/>
            <a:chExt cx="1817612" cy="1451429"/>
          </a:xfrm>
        </p:grpSpPr>
        <p:sp>
          <p:nvSpPr>
            <p:cNvPr id="54" name="สี่เหลี่ยมผืนผ้า: มุมมน 53">
              <a:extLst>
                <a:ext uri="{FF2B5EF4-FFF2-40B4-BE49-F238E27FC236}">
                  <a16:creationId xmlns:a16="http://schemas.microsoft.com/office/drawing/2014/main" id="{C62EB830-9F60-4947-8651-DEFF8BA5CED3}"/>
                </a:ext>
              </a:extLst>
            </p:cNvPr>
            <p:cNvSpPr/>
            <p:nvPr/>
          </p:nvSpPr>
          <p:spPr>
            <a:xfrm>
              <a:off x="-709428" y="517118"/>
              <a:ext cx="1817612" cy="1451429"/>
            </a:xfrm>
            <a:prstGeom prst="roundRect">
              <a:avLst>
                <a:gd name="adj" fmla="val 12943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889"/>
            </a:p>
          </p:txBody>
        </p:sp>
        <p:sp>
          <p:nvSpPr>
            <p:cNvPr id="55" name="สี่เหลี่ยมผืนผ้า 54">
              <a:extLst>
                <a:ext uri="{FF2B5EF4-FFF2-40B4-BE49-F238E27FC236}">
                  <a16:creationId xmlns:a16="http://schemas.microsoft.com/office/drawing/2014/main" id="{2A313113-32B2-403B-BBA9-E3AF43610D1C}"/>
                </a:ext>
              </a:extLst>
            </p:cNvPr>
            <p:cNvSpPr/>
            <p:nvPr/>
          </p:nvSpPr>
          <p:spPr>
            <a:xfrm>
              <a:off x="-629377" y="612274"/>
              <a:ext cx="1713310" cy="113530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thaiDist">
                <a:tabLst>
                  <a:tab pos="57264" algn="l"/>
                  <a:tab pos="85694" algn="l"/>
                  <a:tab pos="142957" algn="l"/>
                  <a:tab pos="171589" algn="l"/>
                  <a:tab pos="200019" algn="l"/>
                  <a:tab pos="257283" algn="l"/>
                  <a:tab pos="285915" algn="l"/>
                  <a:tab pos="314345" algn="l"/>
                  <a:tab pos="371608" algn="l"/>
                  <a:tab pos="400240" algn="l"/>
                  <a:tab pos="428671" algn="l"/>
                  <a:tab pos="485934" algn="l"/>
                  <a:tab pos="514566" algn="l"/>
                  <a:tab pos="542996" algn="l"/>
                  <a:tab pos="600260" algn="l"/>
                  <a:tab pos="628891" algn="l"/>
                  <a:tab pos="657321" algn="l"/>
                  <a:tab pos="714585" algn="l"/>
                  <a:tab pos="743217" algn="l"/>
                  <a:tab pos="771647" algn="l"/>
                </a:tabLst>
              </a:pPr>
              <a:r>
                <a:rPr lang="th-TH" sz="444" dirty="0">
                  <a:solidFill>
                    <a:schemeClr val="tx1"/>
                  </a:solidFill>
                  <a:latin typeface="TH SarabunPSK" panose="020B0500040200020003" pitchFamily="34" charset="-34"/>
                  <a:ea typeface="TH SarabunPSK" panose="020B0500040200020003" pitchFamily="34" charset="-34"/>
                  <a:cs typeface="TH SarabunPSK" panose="020B0500040200020003" pitchFamily="34" charset="-34"/>
                </a:rPr>
                <a:t>1.	อายุการบรรจุเข้ารับราชการของผู้ยื่นคำขอกู้ยืม</a:t>
              </a:r>
            </a:p>
            <a:p>
              <a:pPr algn="thaiDist">
                <a:tabLst>
                  <a:tab pos="57264" algn="l"/>
                  <a:tab pos="85694" algn="l"/>
                  <a:tab pos="142957" algn="l"/>
                  <a:tab pos="171589" algn="l"/>
                  <a:tab pos="200019" algn="l"/>
                  <a:tab pos="257283" algn="l"/>
                  <a:tab pos="285915" algn="l"/>
                  <a:tab pos="314345" algn="l"/>
                  <a:tab pos="371608" algn="l"/>
                  <a:tab pos="400240" algn="l"/>
                  <a:tab pos="428671" algn="l"/>
                  <a:tab pos="485934" algn="l"/>
                  <a:tab pos="514566" algn="l"/>
                  <a:tab pos="542996" algn="l"/>
                  <a:tab pos="600260" algn="l"/>
                  <a:tab pos="628891" algn="l"/>
                  <a:tab pos="657321" algn="l"/>
                  <a:tab pos="714585" algn="l"/>
                  <a:tab pos="743217" algn="l"/>
                  <a:tab pos="771647" algn="l"/>
                </a:tabLst>
              </a:pPr>
              <a:r>
                <a:rPr lang="th-TH" sz="444" dirty="0">
                  <a:solidFill>
                    <a:schemeClr val="tx1"/>
                  </a:solidFill>
                  <a:latin typeface="TH SarabunPSK" panose="020B0500040200020003" pitchFamily="34" charset="-34"/>
                  <a:ea typeface="Calibri" panose="020F0502020204030204" pitchFamily="34" charset="0"/>
                  <a:cs typeface="TH SarabunPSK" panose="020B0500040200020003" pitchFamily="34" charset="-34"/>
                </a:rPr>
                <a:t>2.	</a:t>
              </a:r>
              <a:r>
                <a:rPr lang="th-TH" sz="444" dirty="0">
                  <a:solidFill>
                    <a:schemeClr val="tx1"/>
                  </a:solidFill>
                  <a:latin typeface="TH SarabunPSK" panose="020B0500040200020003" pitchFamily="34" charset="-34"/>
                  <a:ea typeface="TH SarabunPSK" panose="020B0500040200020003" pitchFamily="34" charset="-34"/>
                  <a:cs typeface="TH SarabunPSK" panose="020B0500040200020003" pitchFamily="34" charset="-34"/>
                </a:rPr>
                <a:t>อายุราชการคงเหลือของผู้ยื่นคำขอกู้ยืม และผู้ค้ำประกัน</a:t>
              </a:r>
              <a:endParaRPr lang="en-US" sz="444" dirty="0">
                <a:solidFill>
                  <a:schemeClr val="tx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endParaRPr>
            </a:p>
            <a:p>
              <a:pPr algn="thaiDist">
                <a:tabLst>
                  <a:tab pos="57264" algn="l"/>
                  <a:tab pos="85694" algn="l"/>
                  <a:tab pos="142957" algn="l"/>
                  <a:tab pos="171589" algn="l"/>
                  <a:tab pos="200019" algn="l"/>
                  <a:tab pos="257283" algn="l"/>
                  <a:tab pos="285915" algn="l"/>
                  <a:tab pos="314345" algn="l"/>
                  <a:tab pos="371608" algn="l"/>
                  <a:tab pos="400240" algn="l"/>
                  <a:tab pos="428671" algn="l"/>
                  <a:tab pos="485934" algn="l"/>
                  <a:tab pos="514566" algn="l"/>
                  <a:tab pos="542996" algn="l"/>
                  <a:tab pos="600260" algn="l"/>
                  <a:tab pos="628891" algn="l"/>
                  <a:tab pos="657321" algn="l"/>
                  <a:tab pos="714585" algn="l"/>
                  <a:tab pos="743217" algn="l"/>
                  <a:tab pos="771647" algn="l"/>
                </a:tabLst>
              </a:pPr>
              <a:r>
                <a:rPr lang="th-TH" sz="444" dirty="0">
                  <a:solidFill>
                    <a:schemeClr val="tx1"/>
                  </a:solidFill>
                  <a:latin typeface="TH SarabunPSK" panose="020B0500040200020003" pitchFamily="34" charset="-34"/>
                  <a:ea typeface="TH SarabunPSK" panose="020B0500040200020003" pitchFamily="34" charset="-34"/>
                  <a:cs typeface="TH SarabunPSK" panose="020B0500040200020003" pitchFamily="34" charset="-34"/>
                </a:rPr>
                <a:t>3.	ระยะเวลาการผ่อนชำระคืน ไม่เกินอายุราชการคงเหลือ</a:t>
              </a:r>
              <a:br>
                <a:rPr lang="th-TH" sz="444" dirty="0">
                  <a:solidFill>
                    <a:schemeClr val="tx1"/>
                  </a:solidFill>
                  <a:latin typeface="TH SarabunPSK" panose="020B0500040200020003" pitchFamily="34" charset="-34"/>
                  <a:ea typeface="TH SarabunPSK" panose="020B0500040200020003" pitchFamily="34" charset="-34"/>
                  <a:cs typeface="TH SarabunPSK" panose="020B0500040200020003" pitchFamily="34" charset="-34"/>
                </a:rPr>
              </a:br>
              <a:r>
                <a:rPr lang="th-TH" sz="444" dirty="0">
                  <a:solidFill>
                    <a:schemeClr val="tx1"/>
                  </a:solidFill>
                  <a:latin typeface="TH SarabunPSK" panose="020B0500040200020003" pitchFamily="34" charset="-34"/>
                  <a:ea typeface="TH SarabunPSK" panose="020B0500040200020003" pitchFamily="34" charset="-34"/>
                  <a:cs typeface="TH SarabunPSK" panose="020B0500040200020003" pitchFamily="34" charset="-34"/>
                </a:rPr>
                <a:t>	น้อยที่สุดของผู้ยื่นคำขอกู้ยืม หรือผู้ค้ำประกัน </a:t>
              </a:r>
              <a:endParaRPr lang="en-US" sz="444" dirty="0">
                <a:solidFill>
                  <a:schemeClr val="tx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endParaRPr>
            </a:p>
            <a:p>
              <a:pPr algn="thaiDist">
                <a:tabLst>
                  <a:tab pos="57264" algn="l"/>
                  <a:tab pos="85694" algn="l"/>
                  <a:tab pos="142957" algn="l"/>
                  <a:tab pos="171589" algn="l"/>
                  <a:tab pos="200019" algn="l"/>
                  <a:tab pos="257283" algn="l"/>
                  <a:tab pos="285915" algn="l"/>
                  <a:tab pos="314345" algn="l"/>
                  <a:tab pos="371608" algn="l"/>
                  <a:tab pos="400240" algn="l"/>
                  <a:tab pos="428671" algn="l"/>
                  <a:tab pos="485934" algn="l"/>
                  <a:tab pos="514566" algn="l"/>
                  <a:tab pos="542996" algn="l"/>
                  <a:tab pos="600260" algn="l"/>
                  <a:tab pos="628891" algn="l"/>
                  <a:tab pos="657321" algn="l"/>
                  <a:tab pos="714585" algn="l"/>
                  <a:tab pos="743217" algn="l"/>
                  <a:tab pos="771647" algn="l"/>
                </a:tabLst>
              </a:pPr>
              <a:r>
                <a:rPr lang="th-TH" sz="444" dirty="0">
                  <a:solidFill>
                    <a:schemeClr val="tx1"/>
                  </a:solidFill>
                  <a:latin typeface="TH SarabunPSK" panose="020B0500040200020003" pitchFamily="34" charset="-34"/>
                  <a:ea typeface="TH SarabunPSK" panose="020B0500040200020003" pitchFamily="34" charset="-34"/>
                  <a:cs typeface="TH SarabunPSK" panose="020B0500040200020003" pitchFamily="34" charset="-34"/>
                </a:rPr>
                <a:t>4.	เงินงวดการผ่อนชำระคืน</a:t>
              </a:r>
              <a:endParaRPr lang="en-US" sz="444" dirty="0">
                <a:solidFill>
                  <a:schemeClr val="tx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endParaRPr>
            </a:p>
            <a:p>
              <a:pPr algn="thaiDist">
                <a:tabLst>
                  <a:tab pos="57264" algn="l"/>
                  <a:tab pos="85694" algn="l"/>
                  <a:tab pos="142957" algn="l"/>
                  <a:tab pos="171589" algn="l"/>
                  <a:tab pos="200019" algn="l"/>
                  <a:tab pos="257283" algn="l"/>
                  <a:tab pos="285915" algn="l"/>
                  <a:tab pos="314345" algn="l"/>
                  <a:tab pos="371608" algn="l"/>
                  <a:tab pos="400240" algn="l"/>
                  <a:tab pos="428671" algn="l"/>
                  <a:tab pos="485934" algn="l"/>
                  <a:tab pos="514566" algn="l"/>
                  <a:tab pos="542996" algn="l"/>
                  <a:tab pos="600260" algn="l"/>
                  <a:tab pos="628891" algn="l"/>
                  <a:tab pos="657321" algn="l"/>
                  <a:tab pos="714585" algn="l"/>
                  <a:tab pos="743217" algn="l"/>
                  <a:tab pos="771647" algn="l"/>
                </a:tabLst>
              </a:pPr>
              <a:r>
                <a:rPr lang="th-TH" sz="444" spc="-6" dirty="0">
                  <a:solidFill>
                    <a:schemeClr val="tx1"/>
                  </a:solidFill>
                  <a:latin typeface="TH SarabunPSK" panose="020B0500040200020003" pitchFamily="34" charset="-34"/>
                  <a:ea typeface="TH SarabunPSK" panose="020B0500040200020003" pitchFamily="34" charset="-34"/>
                  <a:cs typeface="TH SarabunPSK" panose="020B0500040200020003" pitchFamily="34" charset="-34"/>
                </a:rPr>
                <a:t>5.	งวดการผ่อนชำระ</a:t>
              </a:r>
            </a:p>
            <a:p>
              <a:pPr algn="thaiDist">
                <a:spcAft>
                  <a:spcPts val="254"/>
                </a:spcAft>
                <a:tabLst>
                  <a:tab pos="57264" algn="l"/>
                  <a:tab pos="85694" algn="l"/>
                  <a:tab pos="142957" algn="l"/>
                  <a:tab pos="171589" algn="l"/>
                  <a:tab pos="200019" algn="l"/>
                  <a:tab pos="257283" algn="l"/>
                  <a:tab pos="285915" algn="l"/>
                  <a:tab pos="314345" algn="l"/>
                  <a:tab pos="371608" algn="l"/>
                  <a:tab pos="400240" algn="l"/>
                  <a:tab pos="428671" algn="l"/>
                  <a:tab pos="485934" algn="l"/>
                  <a:tab pos="514566" algn="l"/>
                  <a:tab pos="542996" algn="l"/>
                  <a:tab pos="600260" algn="l"/>
                  <a:tab pos="628891" algn="l"/>
                  <a:tab pos="657321" algn="l"/>
                  <a:tab pos="714585" algn="l"/>
                  <a:tab pos="743217" algn="l"/>
                  <a:tab pos="771647" algn="l"/>
                </a:tabLst>
              </a:pPr>
              <a:r>
                <a:rPr lang="th-TH" sz="444" dirty="0">
                  <a:solidFill>
                    <a:schemeClr val="tx1"/>
                  </a:solidFill>
                  <a:latin typeface="TH SarabunPSK" panose="020B0500040200020003" pitchFamily="34" charset="-34"/>
                  <a:ea typeface="TH SarabunPSK" panose="020B0500040200020003" pitchFamily="34" charset="-34"/>
                  <a:cs typeface="TH SarabunPSK" panose="020B0500040200020003" pitchFamily="34" charset="-34"/>
                </a:rPr>
                <a:t>6.	เงินเดือนและเงินได้รายเดือนคงเหลือสุทธิ หลังหักชำระหนี้</a:t>
              </a:r>
              <a:endParaRPr lang="th-TH" sz="508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8174DA4E-6618-4738-BF5F-9BB3BA40404F}"/>
              </a:ext>
            </a:extLst>
          </p:cNvPr>
          <p:cNvSpPr/>
          <p:nvPr/>
        </p:nvSpPr>
        <p:spPr>
          <a:xfrm>
            <a:off x="679675" y="3467236"/>
            <a:ext cx="622121" cy="17834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889" dirty="0"/>
              <a:t>ระบบตรวจสอบและ</a:t>
            </a:r>
          </a:p>
          <a:p>
            <a:pPr algn="ctr"/>
            <a:r>
              <a:rPr lang="th-TH" sz="889" dirty="0"/>
              <a:t>คำนวณเบื้องต้น</a:t>
            </a:r>
          </a:p>
        </p:txBody>
      </p:sp>
      <p:sp>
        <p:nvSpPr>
          <p:cNvPr id="56" name="สี่เหลี่ยมผืนผ้า 55">
            <a:extLst>
              <a:ext uri="{FF2B5EF4-FFF2-40B4-BE49-F238E27FC236}">
                <a16:creationId xmlns:a16="http://schemas.microsoft.com/office/drawing/2014/main" id="{224BA102-EEE3-4F1E-8318-DF20227BFA8D}"/>
              </a:ext>
            </a:extLst>
          </p:cNvPr>
          <p:cNvSpPr/>
          <p:nvPr/>
        </p:nvSpPr>
        <p:spPr>
          <a:xfrm rot="16200000">
            <a:off x="287348" y="3849312"/>
            <a:ext cx="275115" cy="43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81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ระบบคำนวณ</a:t>
            </a:r>
          </a:p>
        </p:txBody>
      </p:sp>
      <p:sp>
        <p:nvSpPr>
          <p:cNvPr id="21" name="สี่เหลี่ยมผืนผ้า 20">
            <a:extLst>
              <a:ext uri="{FF2B5EF4-FFF2-40B4-BE49-F238E27FC236}">
                <a16:creationId xmlns:a16="http://schemas.microsoft.com/office/drawing/2014/main" id="{084A1DE0-EA01-4DEC-AAF5-2DF11EB8D598}"/>
              </a:ext>
            </a:extLst>
          </p:cNvPr>
          <p:cNvSpPr/>
          <p:nvPr/>
        </p:nvSpPr>
        <p:spPr>
          <a:xfrm>
            <a:off x="1870338" y="3365176"/>
            <a:ext cx="251466" cy="127035"/>
          </a:xfrm>
          <a:prstGeom prst="rect">
            <a:avLst/>
          </a:prstGeom>
          <a:noFill/>
        </p:spPr>
        <p:txBody>
          <a:bodyPr wrap="square" lIns="29033" tIns="14516" rIns="29033" bIns="14516">
            <a:spAutoFit/>
          </a:bodyPr>
          <a:lstStyle/>
          <a:p>
            <a:pPr algn="ctr"/>
            <a:r>
              <a:rPr lang="th-TH" sz="635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สป.</a:t>
            </a:r>
          </a:p>
        </p:txBody>
      </p:sp>
      <p:sp>
        <p:nvSpPr>
          <p:cNvPr id="12" name="สี่เหลี่ยมผืนผ้า 11">
            <a:extLst>
              <a:ext uri="{FF2B5EF4-FFF2-40B4-BE49-F238E27FC236}">
                <a16:creationId xmlns:a16="http://schemas.microsoft.com/office/drawing/2014/main" id="{79FF6FD9-2612-47FD-8BFF-EDFE615AFC14}"/>
              </a:ext>
            </a:extLst>
          </p:cNvPr>
          <p:cNvSpPr/>
          <p:nvPr/>
        </p:nvSpPr>
        <p:spPr>
          <a:xfrm>
            <a:off x="1872487" y="3887107"/>
            <a:ext cx="251466" cy="127035"/>
          </a:xfrm>
          <a:prstGeom prst="rect">
            <a:avLst/>
          </a:prstGeom>
          <a:noFill/>
        </p:spPr>
        <p:txBody>
          <a:bodyPr wrap="square" lIns="29033" tIns="14516" rIns="29033" bIns="14516">
            <a:spAutoFit/>
          </a:bodyPr>
          <a:lstStyle/>
          <a:p>
            <a:pPr algn="ctr"/>
            <a:r>
              <a:rPr lang="th-TH" sz="635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ครู</a:t>
            </a:r>
          </a:p>
        </p:txBody>
      </p:sp>
      <p:grpSp>
        <p:nvGrpSpPr>
          <p:cNvPr id="26" name="กลุ่ม 25">
            <a:extLst>
              <a:ext uri="{FF2B5EF4-FFF2-40B4-BE49-F238E27FC236}">
                <a16:creationId xmlns:a16="http://schemas.microsoft.com/office/drawing/2014/main" id="{5DB4D4B0-1DB8-4170-8E29-B647FC9EED35}"/>
              </a:ext>
            </a:extLst>
          </p:cNvPr>
          <p:cNvGrpSpPr/>
          <p:nvPr/>
        </p:nvGrpSpPr>
        <p:grpSpPr>
          <a:xfrm>
            <a:off x="469653" y="4417496"/>
            <a:ext cx="1024151" cy="417573"/>
            <a:chOff x="1371988" y="4764369"/>
            <a:chExt cx="3225602" cy="1315162"/>
          </a:xfrm>
        </p:grpSpPr>
        <p:sp>
          <p:nvSpPr>
            <p:cNvPr id="51" name="สี่เหลี่ยมผืนผ้า: มุมมน 50">
              <a:extLst>
                <a:ext uri="{FF2B5EF4-FFF2-40B4-BE49-F238E27FC236}">
                  <a16:creationId xmlns:a16="http://schemas.microsoft.com/office/drawing/2014/main" id="{99D1850A-2298-4662-BA3F-59E115071FFC}"/>
                </a:ext>
              </a:extLst>
            </p:cNvPr>
            <p:cNvSpPr/>
            <p:nvPr/>
          </p:nvSpPr>
          <p:spPr>
            <a:xfrm>
              <a:off x="1371988" y="4764369"/>
              <a:ext cx="3225602" cy="1315162"/>
            </a:xfrm>
            <a:prstGeom prst="roundRect">
              <a:avLst>
                <a:gd name="adj" fmla="val 12943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889"/>
            </a:p>
          </p:txBody>
        </p:sp>
        <p:sp>
          <p:nvSpPr>
            <p:cNvPr id="60" name="สี่เหลี่ยมผืนผ้า 59">
              <a:extLst>
                <a:ext uri="{FF2B5EF4-FFF2-40B4-BE49-F238E27FC236}">
                  <a16:creationId xmlns:a16="http://schemas.microsoft.com/office/drawing/2014/main" id="{95440E7A-E1F0-4A25-9780-8D0D5FDEC450}"/>
                </a:ext>
              </a:extLst>
            </p:cNvPr>
            <p:cNvSpPr/>
            <p:nvPr/>
          </p:nvSpPr>
          <p:spPr>
            <a:xfrm>
              <a:off x="1466165" y="4898706"/>
              <a:ext cx="3093986" cy="118082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thaiDist">
                <a:tabLst>
                  <a:tab pos="57264" algn="l"/>
                  <a:tab pos="85694" algn="l"/>
                  <a:tab pos="142957" algn="l"/>
                  <a:tab pos="171589" algn="l"/>
                  <a:tab pos="200019" algn="l"/>
                  <a:tab pos="257283" algn="l"/>
                  <a:tab pos="285915" algn="l"/>
                  <a:tab pos="314345" algn="l"/>
                  <a:tab pos="371608" algn="l"/>
                  <a:tab pos="400240" algn="l"/>
                  <a:tab pos="428671" algn="l"/>
                  <a:tab pos="485934" algn="l"/>
                  <a:tab pos="514566" algn="l"/>
                  <a:tab pos="542996" algn="l"/>
                  <a:tab pos="600260" algn="l"/>
                  <a:tab pos="628891" algn="l"/>
                  <a:tab pos="657321" algn="l"/>
                  <a:tab pos="714585" algn="l"/>
                  <a:tab pos="743217" algn="l"/>
                  <a:tab pos="771647" algn="l"/>
                </a:tabLst>
              </a:pPr>
              <a:r>
                <a:rPr lang="th-TH" sz="444" dirty="0">
                  <a:solidFill>
                    <a:srgbClr val="000000"/>
                  </a:solidFill>
                  <a:latin typeface="TH SarabunPSK" panose="020B0500040200020003" pitchFamily="34" charset="-34"/>
                  <a:ea typeface="TH SarabunPSK" panose="020B0500040200020003" pitchFamily="34" charset="-34"/>
                  <a:cs typeface="TH SarabunPSK" panose="020B0500040200020003" pitchFamily="34" charset="-34"/>
                </a:rPr>
                <a:t>1.	รับราชการเป็นข้าราชการครูและบุคลากรฯ ในสังกัด ศธ. </a:t>
              </a:r>
            </a:p>
            <a:p>
              <a:pPr algn="thaiDist">
                <a:tabLst>
                  <a:tab pos="57264" algn="l"/>
                  <a:tab pos="85694" algn="l"/>
                  <a:tab pos="142957" algn="l"/>
                  <a:tab pos="171589" algn="l"/>
                  <a:tab pos="200019" algn="l"/>
                  <a:tab pos="257283" algn="l"/>
                  <a:tab pos="285915" algn="l"/>
                  <a:tab pos="314345" algn="l"/>
                  <a:tab pos="371608" algn="l"/>
                  <a:tab pos="400240" algn="l"/>
                  <a:tab pos="428671" algn="l"/>
                  <a:tab pos="485934" algn="l"/>
                  <a:tab pos="514566" algn="l"/>
                  <a:tab pos="542996" algn="l"/>
                  <a:tab pos="600260" algn="l"/>
                  <a:tab pos="628891" algn="l"/>
                  <a:tab pos="657321" algn="l"/>
                  <a:tab pos="714585" algn="l"/>
                  <a:tab pos="743217" algn="l"/>
                  <a:tab pos="771647" algn="l"/>
                </a:tabLst>
              </a:pPr>
              <a:r>
                <a:rPr lang="th-TH" sz="444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2. 	เคย</a:t>
              </a:r>
              <a:r>
                <a:rPr lang="th-TH" sz="444" dirty="0">
                  <a:solidFill>
                    <a:srgbClr val="000000"/>
                  </a:solidFill>
                  <a:latin typeface="TH SarabunPSK" panose="020B0500040200020003" pitchFamily="34" charset="-34"/>
                  <a:ea typeface="TH SarabunPSK" panose="020B0500040200020003" pitchFamily="34" charset="-34"/>
                  <a:cs typeface="TH SarabunPSK" panose="020B0500040200020003" pitchFamily="34" charset="-34"/>
                </a:rPr>
                <a:t>กู้ยืมเป็นลูกหนี้เงินทุนหมุนเวียนฯ </a:t>
              </a:r>
            </a:p>
            <a:p>
              <a:pPr algn="thaiDist">
                <a:tabLst>
                  <a:tab pos="57264" algn="l"/>
                  <a:tab pos="85694" algn="l"/>
                  <a:tab pos="142957" algn="l"/>
                  <a:tab pos="171589" algn="l"/>
                  <a:tab pos="200019" algn="l"/>
                  <a:tab pos="257283" algn="l"/>
                  <a:tab pos="285915" algn="l"/>
                  <a:tab pos="314345" algn="l"/>
                  <a:tab pos="371608" algn="l"/>
                  <a:tab pos="400240" algn="l"/>
                  <a:tab pos="428671" algn="l"/>
                  <a:tab pos="485934" algn="l"/>
                  <a:tab pos="514566" algn="l"/>
                  <a:tab pos="542996" algn="l"/>
                  <a:tab pos="600260" algn="l"/>
                  <a:tab pos="628891" algn="l"/>
                  <a:tab pos="657321" algn="l"/>
                  <a:tab pos="714585" algn="l"/>
                  <a:tab pos="743217" algn="l"/>
                  <a:tab pos="771647" algn="l"/>
                </a:tabLst>
              </a:pPr>
              <a:r>
                <a:rPr lang="th-TH" sz="444" dirty="0">
                  <a:solidFill>
                    <a:srgbClr val="000000"/>
                  </a:solidFill>
                  <a:latin typeface="TH SarabunPSK" panose="020B0500040200020003" pitchFamily="34" charset="-34"/>
                  <a:ea typeface="TH SarabunPSK" panose="020B0500040200020003" pitchFamily="34" charset="-34"/>
                  <a:cs typeface="TH SarabunPSK" panose="020B0500040200020003" pitchFamily="34" charset="-34"/>
                </a:rPr>
                <a:t>3. 	การค้ำประกัน (อัตราเงินเดือน / จำนวนผู้ค้ำ</a:t>
              </a:r>
            </a:p>
            <a:p>
              <a:pPr algn="thaiDist">
                <a:tabLst>
                  <a:tab pos="57264" algn="l"/>
                  <a:tab pos="85694" algn="l"/>
                  <a:tab pos="142957" algn="l"/>
                  <a:tab pos="171589" algn="l"/>
                  <a:tab pos="200019" algn="l"/>
                  <a:tab pos="257283" algn="l"/>
                  <a:tab pos="285915" algn="l"/>
                  <a:tab pos="314345" algn="l"/>
                  <a:tab pos="371608" algn="l"/>
                  <a:tab pos="400240" algn="l"/>
                  <a:tab pos="428671" algn="l"/>
                  <a:tab pos="485934" algn="l"/>
                  <a:tab pos="514566" algn="l"/>
                  <a:tab pos="542996" algn="l"/>
                  <a:tab pos="600260" algn="l"/>
                  <a:tab pos="628891" algn="l"/>
                  <a:tab pos="657321" algn="l"/>
                  <a:tab pos="714585" algn="l"/>
                  <a:tab pos="743217" algn="l"/>
                  <a:tab pos="771647" algn="l"/>
                </a:tabLst>
              </a:pPr>
              <a:r>
                <a:rPr lang="th-TH" sz="444" dirty="0">
                  <a:solidFill>
                    <a:srgbClr val="000000"/>
                  </a:solidFill>
                  <a:latin typeface="TH SarabunPSK" panose="020B0500040200020003" pitchFamily="34" charset="-34"/>
                  <a:ea typeface="TH SarabunPSK" panose="020B0500040200020003" pitchFamily="34" charset="-34"/>
                  <a:cs typeface="TH SarabunPSK" panose="020B0500040200020003" pitchFamily="34" charset="-34"/>
                </a:rPr>
                <a:t>4. 	การค้ำประกันต้องไม่เกินกว่า 3 คน</a:t>
              </a:r>
            </a:p>
            <a:p>
              <a:pPr algn="thaiDist">
                <a:tabLst>
                  <a:tab pos="57264" algn="l"/>
                  <a:tab pos="85694" algn="l"/>
                  <a:tab pos="142957" algn="l"/>
                  <a:tab pos="171589" algn="l"/>
                  <a:tab pos="200019" algn="l"/>
                  <a:tab pos="257283" algn="l"/>
                  <a:tab pos="285915" algn="l"/>
                  <a:tab pos="314345" algn="l"/>
                  <a:tab pos="371608" algn="l"/>
                  <a:tab pos="400240" algn="l"/>
                  <a:tab pos="428671" algn="l"/>
                  <a:tab pos="485934" algn="l"/>
                  <a:tab pos="514566" algn="l"/>
                  <a:tab pos="542996" algn="l"/>
                  <a:tab pos="600260" algn="l"/>
                  <a:tab pos="628891" algn="l"/>
                  <a:tab pos="657321" algn="l"/>
                  <a:tab pos="714585" algn="l"/>
                  <a:tab pos="743217" algn="l"/>
                  <a:tab pos="771647" algn="l"/>
                </a:tabLst>
              </a:pPr>
              <a:r>
                <a:rPr lang="th-TH" sz="444" dirty="0">
                  <a:solidFill>
                    <a:srgbClr val="000000"/>
                  </a:solidFill>
                  <a:latin typeface="TH SarabunPSK" panose="020B0500040200020003" pitchFamily="34" charset="-34"/>
                  <a:ea typeface="TH SarabunPSK" panose="020B0500040200020003" pitchFamily="34" charset="-34"/>
                  <a:cs typeface="TH SarabunPSK" panose="020B0500040200020003" pitchFamily="34" charset="-34"/>
                </a:rPr>
                <a:t>5. 	ผลการคำนวณ </a:t>
              </a:r>
              <a:r>
                <a:rPr lang="th-TH" sz="444" u="sng" dirty="0">
                  <a:solidFill>
                    <a:srgbClr val="000000"/>
                  </a:solidFill>
                  <a:latin typeface="TH SarabunPSK" panose="020B0500040200020003" pitchFamily="34" charset="-34"/>
                  <a:ea typeface="TH SarabunPSK" panose="020B0500040200020003" pitchFamily="34" charset="-34"/>
                  <a:cs typeface="TH SarabunPSK" panose="020B0500040200020003" pitchFamily="34" charset="-34"/>
                </a:rPr>
                <a:t>ไม่เกินการตั้งค่าตามเกณฑ์</a:t>
              </a:r>
            </a:p>
            <a:p>
              <a:pPr algn="thaiDist">
                <a:spcAft>
                  <a:spcPts val="254"/>
                </a:spcAft>
                <a:tabLst>
                  <a:tab pos="57264" algn="l"/>
                  <a:tab pos="85694" algn="l"/>
                  <a:tab pos="142957" algn="l"/>
                  <a:tab pos="171589" algn="l"/>
                  <a:tab pos="200019" algn="l"/>
                  <a:tab pos="257283" algn="l"/>
                  <a:tab pos="285915" algn="l"/>
                  <a:tab pos="314345" algn="l"/>
                  <a:tab pos="371608" algn="l"/>
                  <a:tab pos="400240" algn="l"/>
                  <a:tab pos="428671" algn="l"/>
                  <a:tab pos="485934" algn="l"/>
                  <a:tab pos="514566" algn="l"/>
                  <a:tab pos="542996" algn="l"/>
                  <a:tab pos="600260" algn="l"/>
                  <a:tab pos="628891" algn="l"/>
                  <a:tab pos="657321" algn="l"/>
                  <a:tab pos="714585" algn="l"/>
                  <a:tab pos="743217" algn="l"/>
                  <a:tab pos="771647" algn="l"/>
                </a:tabLst>
              </a:pPr>
              <a:endParaRPr lang="th-TH" sz="508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cxnSp>
        <p:nvCxnSpPr>
          <p:cNvPr id="30" name="ตัวเชื่อมต่อ: หักมุม 29">
            <a:extLst>
              <a:ext uri="{FF2B5EF4-FFF2-40B4-BE49-F238E27FC236}">
                <a16:creationId xmlns:a16="http://schemas.microsoft.com/office/drawing/2014/main" id="{71FE4595-552D-48F9-9FEB-E8CE6BE81813}"/>
              </a:ext>
            </a:extLst>
          </p:cNvPr>
          <p:cNvCxnSpPr>
            <a:cxnSpLocks/>
            <a:stCxn id="51" idx="3"/>
            <a:endCxn id="19" idx="1"/>
          </p:cNvCxnSpPr>
          <p:nvPr/>
        </p:nvCxnSpPr>
        <p:spPr>
          <a:xfrm flipV="1">
            <a:off x="1493803" y="4147756"/>
            <a:ext cx="435686" cy="478526"/>
          </a:xfrm>
          <a:prstGeom prst="bentConnector3">
            <a:avLst>
              <a:gd name="adj1" fmla="val 23623"/>
            </a:avLst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ลูกศรเชื่อมต่อแบบตรง 74">
            <a:extLst>
              <a:ext uri="{FF2B5EF4-FFF2-40B4-BE49-F238E27FC236}">
                <a16:creationId xmlns:a16="http://schemas.microsoft.com/office/drawing/2014/main" id="{B8B8A5B1-5B47-4E03-A002-4176CA7F254F}"/>
              </a:ext>
            </a:extLst>
          </p:cNvPr>
          <p:cNvCxnSpPr>
            <a:stCxn id="54" idx="2"/>
            <a:endCxn id="51" idx="0"/>
          </p:cNvCxnSpPr>
          <p:nvPr/>
        </p:nvCxnSpPr>
        <p:spPr>
          <a:xfrm flipH="1">
            <a:off x="981728" y="4211707"/>
            <a:ext cx="0" cy="205789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กลุ่ม 76">
            <a:extLst>
              <a:ext uri="{FF2B5EF4-FFF2-40B4-BE49-F238E27FC236}">
                <a16:creationId xmlns:a16="http://schemas.microsoft.com/office/drawing/2014/main" id="{142F2C0A-611D-4F56-809E-89D9FED26A54}"/>
              </a:ext>
            </a:extLst>
          </p:cNvPr>
          <p:cNvGrpSpPr/>
          <p:nvPr/>
        </p:nvGrpSpPr>
        <p:grpSpPr>
          <a:xfrm>
            <a:off x="1947809" y="5425594"/>
            <a:ext cx="685815" cy="228605"/>
            <a:chOff x="5634961" y="2979681"/>
            <a:chExt cx="3164114" cy="967619"/>
          </a:xfrm>
        </p:grpSpPr>
        <p:sp>
          <p:nvSpPr>
            <p:cNvPr id="78" name="สี่เหลี่ยมผืนผ้า: มุมมน 77">
              <a:extLst>
                <a:ext uri="{FF2B5EF4-FFF2-40B4-BE49-F238E27FC236}">
                  <a16:creationId xmlns:a16="http://schemas.microsoft.com/office/drawing/2014/main" id="{44613791-861D-40B4-A020-09DBF5B5536A}"/>
                </a:ext>
              </a:extLst>
            </p:cNvPr>
            <p:cNvSpPr/>
            <p:nvPr/>
          </p:nvSpPr>
          <p:spPr>
            <a:xfrm>
              <a:off x="5634961" y="2979681"/>
              <a:ext cx="3164114" cy="967619"/>
            </a:xfrm>
            <a:prstGeom prst="roundRect">
              <a:avLst>
                <a:gd name="adj" fmla="val 31367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889" dirty="0"/>
            </a:p>
          </p:txBody>
        </p:sp>
        <p:sp>
          <p:nvSpPr>
            <p:cNvPr id="79" name="สี่เหลี่ยมผืนผ้า 78">
              <a:extLst>
                <a:ext uri="{FF2B5EF4-FFF2-40B4-BE49-F238E27FC236}">
                  <a16:creationId xmlns:a16="http://schemas.microsoft.com/office/drawing/2014/main" id="{31D4614D-4A4E-4125-ADEC-682433186386}"/>
                </a:ext>
              </a:extLst>
            </p:cNvPr>
            <p:cNvSpPr/>
            <p:nvPr/>
          </p:nvSpPr>
          <p:spPr>
            <a:xfrm>
              <a:off x="5855684" y="3215429"/>
              <a:ext cx="2691858" cy="48380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44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เจ้าหน้าที่ </a:t>
              </a:r>
              <a:r>
                <a:rPr lang="th-TH" sz="444" dirty="0" err="1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สพท</a:t>
              </a:r>
              <a:r>
                <a:rPr lang="th-TH" sz="444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. / ส่วนราชการ</a:t>
              </a:r>
              <a:br>
                <a:rPr lang="th-TH" sz="444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</a:br>
              <a:r>
                <a:rPr lang="th-TH" sz="444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แจ้งผลการพิจารณาผ่านระบบ</a:t>
              </a:r>
            </a:p>
          </p:txBody>
        </p:sp>
      </p:grpSp>
      <p:grpSp>
        <p:nvGrpSpPr>
          <p:cNvPr id="153" name="กลุ่ม 152">
            <a:extLst>
              <a:ext uri="{FF2B5EF4-FFF2-40B4-BE49-F238E27FC236}">
                <a16:creationId xmlns:a16="http://schemas.microsoft.com/office/drawing/2014/main" id="{BF438C17-2BE8-4BF9-8480-AE7DA8B9A679}"/>
              </a:ext>
            </a:extLst>
          </p:cNvPr>
          <p:cNvGrpSpPr/>
          <p:nvPr/>
        </p:nvGrpSpPr>
        <p:grpSpPr>
          <a:xfrm>
            <a:off x="558063" y="5866616"/>
            <a:ext cx="3714199" cy="365623"/>
            <a:chOff x="2195835" y="8625234"/>
            <a:chExt cx="11698006" cy="1151544"/>
          </a:xfrm>
        </p:grpSpPr>
        <p:grpSp>
          <p:nvGrpSpPr>
            <p:cNvPr id="82" name="กลุ่ม 81">
              <a:extLst>
                <a:ext uri="{FF2B5EF4-FFF2-40B4-BE49-F238E27FC236}">
                  <a16:creationId xmlns:a16="http://schemas.microsoft.com/office/drawing/2014/main" id="{F73D4459-D51D-457F-B17F-86D7FCABCF7A}"/>
                </a:ext>
              </a:extLst>
            </p:cNvPr>
            <p:cNvGrpSpPr/>
            <p:nvPr/>
          </p:nvGrpSpPr>
          <p:grpSpPr>
            <a:xfrm>
              <a:off x="2452961" y="8789785"/>
              <a:ext cx="2160000" cy="747642"/>
              <a:chOff x="5493284" y="2953937"/>
              <a:chExt cx="3164114" cy="1004767"/>
            </a:xfrm>
          </p:grpSpPr>
          <p:sp>
            <p:nvSpPr>
              <p:cNvPr id="83" name="สี่เหลี่ยมผืนผ้า: มุมมน 82">
                <a:extLst>
                  <a:ext uri="{FF2B5EF4-FFF2-40B4-BE49-F238E27FC236}">
                    <a16:creationId xmlns:a16="http://schemas.microsoft.com/office/drawing/2014/main" id="{BE5EA75F-AE10-41E7-9B60-2EC48A332A6D}"/>
                  </a:ext>
                </a:extLst>
              </p:cNvPr>
              <p:cNvSpPr/>
              <p:nvPr/>
            </p:nvSpPr>
            <p:spPr>
              <a:xfrm>
                <a:off x="5493284" y="2953937"/>
                <a:ext cx="3164114" cy="967619"/>
              </a:xfrm>
              <a:prstGeom prst="roundRect">
                <a:avLst>
                  <a:gd name="adj" fmla="val 31367"/>
                </a:avLst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h-TH" sz="889" dirty="0"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sp>
            <p:nvSpPr>
              <p:cNvPr id="84" name="สี่เหลี่ยมผืนผ้า 83">
                <a:extLst>
                  <a:ext uri="{FF2B5EF4-FFF2-40B4-BE49-F238E27FC236}">
                    <a16:creationId xmlns:a16="http://schemas.microsoft.com/office/drawing/2014/main" id="{9C76BE3E-A256-4713-BF0E-ABC84121D99F}"/>
                  </a:ext>
                </a:extLst>
              </p:cNvPr>
              <p:cNvSpPr/>
              <p:nvPr/>
            </p:nvSpPr>
            <p:spPr>
              <a:xfrm>
                <a:off x="5887789" y="2991085"/>
                <a:ext cx="2373086" cy="96761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h-TH" sz="444" dirty="0">
                    <a:solidFill>
                      <a:sysClr val="windowText" lastClr="00000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เจ้าหน้าที่ผู้รับผิดชอบจังหวัด</a:t>
                </a:r>
                <a:br>
                  <a:rPr lang="th-TH" sz="444" dirty="0">
                    <a:solidFill>
                      <a:sysClr val="windowText" lastClr="00000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</a:br>
                <a:r>
                  <a:rPr lang="th-TH" sz="444" dirty="0">
                    <a:solidFill>
                      <a:sysClr val="windowText" lastClr="00000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ตรวจสอบผลการพิจารณา</a:t>
                </a:r>
              </a:p>
            </p:txBody>
          </p:sp>
        </p:grpSp>
        <p:grpSp>
          <p:nvGrpSpPr>
            <p:cNvPr id="85" name="กลุ่ม 84">
              <a:extLst>
                <a:ext uri="{FF2B5EF4-FFF2-40B4-BE49-F238E27FC236}">
                  <a16:creationId xmlns:a16="http://schemas.microsoft.com/office/drawing/2014/main" id="{9AB49E19-D4D1-4C01-AFE6-8CCB977EF2B0}"/>
                </a:ext>
              </a:extLst>
            </p:cNvPr>
            <p:cNvGrpSpPr/>
            <p:nvPr/>
          </p:nvGrpSpPr>
          <p:grpSpPr>
            <a:xfrm>
              <a:off x="5488297" y="8797679"/>
              <a:ext cx="2160000" cy="720000"/>
              <a:chOff x="5873300" y="2944131"/>
              <a:chExt cx="3164114" cy="1209524"/>
            </a:xfrm>
          </p:grpSpPr>
          <p:sp>
            <p:nvSpPr>
              <p:cNvPr id="86" name="สี่เหลี่ยมผืนผ้า: มุมมน 85">
                <a:extLst>
                  <a:ext uri="{FF2B5EF4-FFF2-40B4-BE49-F238E27FC236}">
                    <a16:creationId xmlns:a16="http://schemas.microsoft.com/office/drawing/2014/main" id="{AF5AA813-CC07-462B-B446-AE670D79587A}"/>
                  </a:ext>
                </a:extLst>
              </p:cNvPr>
              <p:cNvSpPr/>
              <p:nvPr/>
            </p:nvSpPr>
            <p:spPr>
              <a:xfrm>
                <a:off x="5873300" y="2944131"/>
                <a:ext cx="3164114" cy="1209524"/>
              </a:xfrm>
              <a:prstGeom prst="roundRect">
                <a:avLst>
                  <a:gd name="adj" fmla="val 31367"/>
                </a:avLst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h-TH" sz="889" dirty="0"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sp>
            <p:nvSpPr>
              <p:cNvPr id="87" name="สี่เหลี่ยมผืนผ้า 86">
                <a:extLst>
                  <a:ext uri="{FF2B5EF4-FFF2-40B4-BE49-F238E27FC236}">
                    <a16:creationId xmlns:a16="http://schemas.microsoft.com/office/drawing/2014/main" id="{D03077D1-3470-424D-8DC7-910CC2478B90}"/>
                  </a:ext>
                </a:extLst>
              </p:cNvPr>
              <p:cNvSpPr/>
              <p:nvPr/>
            </p:nvSpPr>
            <p:spPr>
              <a:xfrm>
                <a:off x="6350239" y="3070375"/>
                <a:ext cx="2373086" cy="96761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h-TH" sz="444" dirty="0">
                    <a:solidFill>
                      <a:sysClr val="windowText" lastClr="00000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หัวหน้างาน</a:t>
                </a:r>
                <a:br>
                  <a:rPr lang="th-TH" sz="444" dirty="0">
                    <a:solidFill>
                      <a:sysClr val="windowText" lastClr="00000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</a:br>
                <a:r>
                  <a:rPr lang="th-TH" sz="444" dirty="0">
                    <a:solidFill>
                      <a:sysClr val="windowText" lastClr="00000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ตรวจสอบผลการพิจารณา</a:t>
                </a:r>
              </a:p>
            </p:txBody>
          </p:sp>
        </p:grpSp>
        <p:grpSp>
          <p:nvGrpSpPr>
            <p:cNvPr id="88" name="กลุ่ม 87">
              <a:extLst>
                <a:ext uri="{FF2B5EF4-FFF2-40B4-BE49-F238E27FC236}">
                  <a16:creationId xmlns:a16="http://schemas.microsoft.com/office/drawing/2014/main" id="{CB006E3B-AF70-4DCF-B4DB-076724AF3F7F}"/>
                </a:ext>
              </a:extLst>
            </p:cNvPr>
            <p:cNvGrpSpPr/>
            <p:nvPr/>
          </p:nvGrpSpPr>
          <p:grpSpPr>
            <a:xfrm>
              <a:off x="8520667" y="8766435"/>
              <a:ext cx="2160000" cy="720000"/>
              <a:chOff x="6248971" y="2914712"/>
              <a:chExt cx="3164114" cy="1209523"/>
            </a:xfrm>
          </p:grpSpPr>
          <p:sp>
            <p:nvSpPr>
              <p:cNvPr id="89" name="สี่เหลี่ยมผืนผ้า: มุมมน 88">
                <a:extLst>
                  <a:ext uri="{FF2B5EF4-FFF2-40B4-BE49-F238E27FC236}">
                    <a16:creationId xmlns:a16="http://schemas.microsoft.com/office/drawing/2014/main" id="{BF278128-C803-4E94-AF64-B5998ACD6B2A}"/>
                  </a:ext>
                </a:extLst>
              </p:cNvPr>
              <p:cNvSpPr/>
              <p:nvPr/>
            </p:nvSpPr>
            <p:spPr>
              <a:xfrm>
                <a:off x="6248971" y="2914712"/>
                <a:ext cx="3164114" cy="1209523"/>
              </a:xfrm>
              <a:prstGeom prst="roundRect">
                <a:avLst>
                  <a:gd name="adj" fmla="val 31367"/>
                </a:avLst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h-TH" sz="889" dirty="0"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sp>
            <p:nvSpPr>
              <p:cNvPr id="90" name="สี่เหลี่ยมผืนผ้า 89">
                <a:extLst>
                  <a:ext uri="{FF2B5EF4-FFF2-40B4-BE49-F238E27FC236}">
                    <a16:creationId xmlns:a16="http://schemas.microsoft.com/office/drawing/2014/main" id="{7ACEBEDE-A92B-4778-A30F-BB0C96DD8302}"/>
                  </a:ext>
                </a:extLst>
              </p:cNvPr>
              <p:cNvSpPr/>
              <p:nvPr/>
            </p:nvSpPr>
            <p:spPr>
              <a:xfrm>
                <a:off x="6695536" y="3035664"/>
                <a:ext cx="2373086" cy="9676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h-TH" sz="444" dirty="0">
                    <a:solidFill>
                      <a:sysClr val="windowText" lastClr="00000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กลุ่มการเงิน</a:t>
                </a:r>
                <a:br>
                  <a:rPr lang="th-TH" sz="444" dirty="0">
                    <a:solidFill>
                      <a:sysClr val="windowText" lastClr="00000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</a:br>
                <a:r>
                  <a:rPr lang="th-TH" sz="444" dirty="0">
                    <a:solidFill>
                      <a:sysClr val="windowText" lastClr="00000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ตรวจสอบผลการเบิกจ่าย</a:t>
                </a:r>
              </a:p>
            </p:txBody>
          </p:sp>
        </p:grpSp>
        <p:sp>
          <p:nvSpPr>
            <p:cNvPr id="93" name="สี่เหลี่ยมผืนผ้า: มุมมน 92">
              <a:extLst>
                <a:ext uri="{FF2B5EF4-FFF2-40B4-BE49-F238E27FC236}">
                  <a16:creationId xmlns:a16="http://schemas.microsoft.com/office/drawing/2014/main" id="{E4195673-E22F-4206-8C35-293100F7ABF5}"/>
                </a:ext>
              </a:extLst>
            </p:cNvPr>
            <p:cNvSpPr/>
            <p:nvPr/>
          </p:nvSpPr>
          <p:spPr>
            <a:xfrm>
              <a:off x="2195835" y="8625234"/>
              <a:ext cx="11698006" cy="1151544"/>
            </a:xfrm>
            <a:prstGeom prst="roundRect">
              <a:avLst>
                <a:gd name="adj" fmla="val 29167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889" dirty="0"/>
            </a:p>
          </p:txBody>
        </p:sp>
        <p:grpSp>
          <p:nvGrpSpPr>
            <p:cNvPr id="94" name="กลุ่ม 93">
              <a:extLst>
                <a:ext uri="{FF2B5EF4-FFF2-40B4-BE49-F238E27FC236}">
                  <a16:creationId xmlns:a16="http://schemas.microsoft.com/office/drawing/2014/main" id="{0C66BCB7-370F-40B0-A857-8018209FDEFF}"/>
                </a:ext>
              </a:extLst>
            </p:cNvPr>
            <p:cNvGrpSpPr/>
            <p:nvPr/>
          </p:nvGrpSpPr>
          <p:grpSpPr>
            <a:xfrm>
              <a:off x="11567497" y="8766435"/>
              <a:ext cx="2160000" cy="720000"/>
              <a:chOff x="6820763" y="2914711"/>
              <a:chExt cx="3164114" cy="1209523"/>
            </a:xfrm>
          </p:grpSpPr>
          <p:sp>
            <p:nvSpPr>
              <p:cNvPr id="95" name="สี่เหลี่ยมผืนผ้า: มุมมน 94">
                <a:extLst>
                  <a:ext uri="{FF2B5EF4-FFF2-40B4-BE49-F238E27FC236}">
                    <a16:creationId xmlns:a16="http://schemas.microsoft.com/office/drawing/2014/main" id="{79B75471-C30C-4B84-9D6F-0E7B57C80EC7}"/>
                  </a:ext>
                </a:extLst>
              </p:cNvPr>
              <p:cNvSpPr/>
              <p:nvPr/>
            </p:nvSpPr>
            <p:spPr>
              <a:xfrm>
                <a:off x="6820763" y="2914711"/>
                <a:ext cx="3164114" cy="1209523"/>
              </a:xfrm>
              <a:prstGeom prst="roundRect">
                <a:avLst>
                  <a:gd name="adj" fmla="val 31367"/>
                </a:avLst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h-TH" sz="889" dirty="0"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sp>
            <p:nvSpPr>
              <p:cNvPr id="96" name="สี่เหลี่ยมผืนผ้า 95">
                <a:extLst>
                  <a:ext uri="{FF2B5EF4-FFF2-40B4-BE49-F238E27FC236}">
                    <a16:creationId xmlns:a16="http://schemas.microsoft.com/office/drawing/2014/main" id="{D5FDA94D-8888-4170-96F7-91C94B498BA4}"/>
                  </a:ext>
                </a:extLst>
              </p:cNvPr>
              <p:cNvSpPr/>
              <p:nvPr/>
            </p:nvSpPr>
            <p:spPr>
              <a:xfrm>
                <a:off x="7124718" y="3035663"/>
                <a:ext cx="2373085" cy="9676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h-TH" sz="444" dirty="0">
                    <a:solidFill>
                      <a:sysClr val="windowText" lastClr="00000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ผู้บริหาร</a:t>
                </a:r>
                <a:br>
                  <a:rPr lang="th-TH" sz="444" dirty="0">
                    <a:solidFill>
                      <a:sysClr val="windowText" lastClr="00000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</a:br>
                <a:r>
                  <a:rPr lang="th-TH" sz="444" dirty="0">
                    <a:solidFill>
                      <a:sysClr val="windowText" lastClr="00000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อนุมัติเบิกจ่าย</a:t>
                </a:r>
              </a:p>
            </p:txBody>
          </p:sp>
        </p:grpSp>
      </p:grpSp>
      <p:sp>
        <p:nvSpPr>
          <p:cNvPr id="97" name="สี่เหลี่ยมผืนผ้า 96">
            <a:extLst>
              <a:ext uri="{FF2B5EF4-FFF2-40B4-BE49-F238E27FC236}">
                <a16:creationId xmlns:a16="http://schemas.microsoft.com/office/drawing/2014/main" id="{AFD5A3CB-EDB9-4532-9F7A-E9036D8E7D6C}"/>
              </a:ext>
            </a:extLst>
          </p:cNvPr>
          <p:cNvSpPr/>
          <p:nvPr/>
        </p:nvSpPr>
        <p:spPr>
          <a:xfrm>
            <a:off x="623766" y="5710046"/>
            <a:ext cx="251466" cy="205198"/>
          </a:xfrm>
          <a:prstGeom prst="rect">
            <a:avLst/>
          </a:prstGeom>
          <a:noFill/>
        </p:spPr>
        <p:txBody>
          <a:bodyPr wrap="square" lIns="29033" tIns="14516" rIns="29033" bIns="14516">
            <a:spAutoFit/>
          </a:bodyPr>
          <a:lstStyle/>
          <a:p>
            <a:pPr algn="ctr"/>
            <a:r>
              <a:rPr lang="th-TH" sz="1143" b="1" dirty="0">
                <a:ln w="0"/>
              </a:rPr>
              <a:t>สป.</a:t>
            </a:r>
          </a:p>
        </p:txBody>
      </p:sp>
      <p:grpSp>
        <p:nvGrpSpPr>
          <p:cNvPr id="104" name="กลุ่ม 103">
            <a:extLst>
              <a:ext uri="{FF2B5EF4-FFF2-40B4-BE49-F238E27FC236}">
                <a16:creationId xmlns:a16="http://schemas.microsoft.com/office/drawing/2014/main" id="{D6C5CCA6-9EF5-4AA8-B5A0-80A76E66E557}"/>
              </a:ext>
            </a:extLst>
          </p:cNvPr>
          <p:cNvGrpSpPr/>
          <p:nvPr/>
        </p:nvGrpSpPr>
        <p:grpSpPr>
          <a:xfrm>
            <a:off x="1778657" y="3320326"/>
            <a:ext cx="171454" cy="205198"/>
            <a:chOff x="4685740" y="240262"/>
            <a:chExt cx="540000" cy="613608"/>
          </a:xfrm>
        </p:grpSpPr>
        <p:sp>
          <p:nvSpPr>
            <p:cNvPr id="102" name="สี่เหลี่ยมผืนผ้า 101">
              <a:extLst>
                <a:ext uri="{FF2B5EF4-FFF2-40B4-BE49-F238E27FC236}">
                  <a16:creationId xmlns:a16="http://schemas.microsoft.com/office/drawing/2014/main" id="{FE8FB59F-7D0B-42EC-9456-21BCBA3187CB}"/>
                </a:ext>
              </a:extLst>
            </p:cNvPr>
            <p:cNvSpPr/>
            <p:nvPr/>
          </p:nvSpPr>
          <p:spPr>
            <a:xfrm>
              <a:off x="4685740" y="240262"/>
              <a:ext cx="540000" cy="613608"/>
            </a:xfrm>
            <a:prstGeom prst="rect">
              <a:avLst/>
            </a:prstGeom>
            <a:noFill/>
          </p:spPr>
          <p:txBody>
            <a:bodyPr wrap="square" lIns="29033" tIns="14516" rIns="29033" bIns="14516">
              <a:spAutoFit/>
            </a:bodyPr>
            <a:lstStyle/>
            <a:p>
              <a:pPr algn="ctr"/>
              <a:r>
                <a:rPr lang="th-TH" sz="1143" b="1" dirty="0">
                  <a:ln w="0"/>
                </a:rPr>
                <a:t>1</a:t>
              </a:r>
            </a:p>
          </p:txBody>
        </p:sp>
        <p:sp>
          <p:nvSpPr>
            <p:cNvPr id="103" name="วงรี 102">
              <a:extLst>
                <a:ext uri="{FF2B5EF4-FFF2-40B4-BE49-F238E27FC236}">
                  <a16:creationId xmlns:a16="http://schemas.microsoft.com/office/drawing/2014/main" id="{5755BAF3-CAD4-42A6-A754-554E826928E2}"/>
                </a:ext>
              </a:extLst>
            </p:cNvPr>
            <p:cNvSpPr/>
            <p:nvPr/>
          </p:nvSpPr>
          <p:spPr>
            <a:xfrm>
              <a:off x="4788436" y="376237"/>
              <a:ext cx="360000" cy="36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508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grpSp>
        <p:nvGrpSpPr>
          <p:cNvPr id="105" name="กลุ่ม 104">
            <a:extLst>
              <a:ext uri="{FF2B5EF4-FFF2-40B4-BE49-F238E27FC236}">
                <a16:creationId xmlns:a16="http://schemas.microsoft.com/office/drawing/2014/main" id="{5CF7E741-0281-4FC5-906A-6653FFA03782}"/>
              </a:ext>
            </a:extLst>
          </p:cNvPr>
          <p:cNvGrpSpPr/>
          <p:nvPr/>
        </p:nvGrpSpPr>
        <p:grpSpPr>
          <a:xfrm>
            <a:off x="1803290" y="3871110"/>
            <a:ext cx="171454" cy="205198"/>
            <a:chOff x="4685740" y="240262"/>
            <a:chExt cx="540000" cy="646281"/>
          </a:xfrm>
        </p:grpSpPr>
        <p:sp>
          <p:nvSpPr>
            <p:cNvPr id="106" name="สี่เหลี่ยมผืนผ้า 105">
              <a:extLst>
                <a:ext uri="{FF2B5EF4-FFF2-40B4-BE49-F238E27FC236}">
                  <a16:creationId xmlns:a16="http://schemas.microsoft.com/office/drawing/2014/main" id="{F15425FE-036F-4464-A137-5B16DA363E7E}"/>
                </a:ext>
              </a:extLst>
            </p:cNvPr>
            <p:cNvSpPr/>
            <p:nvPr/>
          </p:nvSpPr>
          <p:spPr>
            <a:xfrm>
              <a:off x="4685740" y="240262"/>
              <a:ext cx="540000" cy="646281"/>
            </a:xfrm>
            <a:prstGeom prst="rect">
              <a:avLst/>
            </a:prstGeom>
            <a:noFill/>
          </p:spPr>
          <p:txBody>
            <a:bodyPr wrap="square" lIns="29033" tIns="14516" rIns="29033" bIns="14516">
              <a:spAutoFit/>
            </a:bodyPr>
            <a:lstStyle/>
            <a:p>
              <a:pPr algn="ctr"/>
              <a:r>
                <a:rPr lang="th-TH" sz="1143" b="1" dirty="0">
                  <a:ln w="0"/>
                </a:rPr>
                <a:t>2</a:t>
              </a:r>
            </a:p>
          </p:txBody>
        </p:sp>
        <p:sp>
          <p:nvSpPr>
            <p:cNvPr id="107" name="วงรี 106">
              <a:extLst>
                <a:ext uri="{FF2B5EF4-FFF2-40B4-BE49-F238E27FC236}">
                  <a16:creationId xmlns:a16="http://schemas.microsoft.com/office/drawing/2014/main" id="{1DA4371E-63E9-463B-BA2C-CC1ED480A36C}"/>
                </a:ext>
              </a:extLst>
            </p:cNvPr>
            <p:cNvSpPr/>
            <p:nvPr/>
          </p:nvSpPr>
          <p:spPr>
            <a:xfrm>
              <a:off x="4788436" y="376237"/>
              <a:ext cx="360000" cy="36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508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grpSp>
        <p:nvGrpSpPr>
          <p:cNvPr id="108" name="กลุ่ม 107">
            <a:extLst>
              <a:ext uri="{FF2B5EF4-FFF2-40B4-BE49-F238E27FC236}">
                <a16:creationId xmlns:a16="http://schemas.microsoft.com/office/drawing/2014/main" id="{974D4692-4CB5-4F3F-903D-11006A028554}"/>
              </a:ext>
            </a:extLst>
          </p:cNvPr>
          <p:cNvGrpSpPr/>
          <p:nvPr/>
        </p:nvGrpSpPr>
        <p:grpSpPr>
          <a:xfrm>
            <a:off x="538040" y="3355708"/>
            <a:ext cx="171454" cy="205198"/>
            <a:chOff x="4685740" y="240262"/>
            <a:chExt cx="540000" cy="646281"/>
          </a:xfrm>
        </p:grpSpPr>
        <p:sp>
          <p:nvSpPr>
            <p:cNvPr id="109" name="สี่เหลี่ยมผืนผ้า 108">
              <a:extLst>
                <a:ext uri="{FF2B5EF4-FFF2-40B4-BE49-F238E27FC236}">
                  <a16:creationId xmlns:a16="http://schemas.microsoft.com/office/drawing/2014/main" id="{EC0985EC-552E-42BD-A9F8-9223917F8FA4}"/>
                </a:ext>
              </a:extLst>
            </p:cNvPr>
            <p:cNvSpPr/>
            <p:nvPr/>
          </p:nvSpPr>
          <p:spPr>
            <a:xfrm>
              <a:off x="4685740" y="240262"/>
              <a:ext cx="540000" cy="646281"/>
            </a:xfrm>
            <a:prstGeom prst="rect">
              <a:avLst/>
            </a:prstGeom>
            <a:noFill/>
          </p:spPr>
          <p:txBody>
            <a:bodyPr wrap="square" lIns="29033" tIns="14516" rIns="29033" bIns="14516">
              <a:spAutoFit/>
            </a:bodyPr>
            <a:lstStyle/>
            <a:p>
              <a:pPr algn="ctr"/>
              <a:r>
                <a:rPr lang="th-TH" sz="1143" b="1" dirty="0">
                  <a:ln w="0"/>
                </a:rPr>
                <a:t>3</a:t>
              </a:r>
            </a:p>
          </p:txBody>
        </p:sp>
        <p:sp>
          <p:nvSpPr>
            <p:cNvPr id="110" name="วงรี 109">
              <a:extLst>
                <a:ext uri="{FF2B5EF4-FFF2-40B4-BE49-F238E27FC236}">
                  <a16:creationId xmlns:a16="http://schemas.microsoft.com/office/drawing/2014/main" id="{F0B36AB2-48C0-418F-BDC8-60DB48AC21A0}"/>
                </a:ext>
              </a:extLst>
            </p:cNvPr>
            <p:cNvSpPr/>
            <p:nvPr/>
          </p:nvSpPr>
          <p:spPr>
            <a:xfrm>
              <a:off x="4788436" y="376237"/>
              <a:ext cx="360000" cy="36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508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grpSp>
        <p:nvGrpSpPr>
          <p:cNvPr id="111" name="กลุ่ม 110">
            <a:extLst>
              <a:ext uri="{FF2B5EF4-FFF2-40B4-BE49-F238E27FC236}">
                <a16:creationId xmlns:a16="http://schemas.microsoft.com/office/drawing/2014/main" id="{E8AA038A-529D-4E70-8EE4-51B020D93E94}"/>
              </a:ext>
            </a:extLst>
          </p:cNvPr>
          <p:cNvGrpSpPr/>
          <p:nvPr/>
        </p:nvGrpSpPr>
        <p:grpSpPr>
          <a:xfrm>
            <a:off x="2920215" y="4379303"/>
            <a:ext cx="171454" cy="205198"/>
            <a:chOff x="4685740" y="240262"/>
            <a:chExt cx="540000" cy="646281"/>
          </a:xfrm>
        </p:grpSpPr>
        <p:sp>
          <p:nvSpPr>
            <p:cNvPr id="112" name="สี่เหลี่ยมผืนผ้า 111">
              <a:extLst>
                <a:ext uri="{FF2B5EF4-FFF2-40B4-BE49-F238E27FC236}">
                  <a16:creationId xmlns:a16="http://schemas.microsoft.com/office/drawing/2014/main" id="{FB21437B-1BB5-494E-AA56-1D30349747B2}"/>
                </a:ext>
              </a:extLst>
            </p:cNvPr>
            <p:cNvSpPr/>
            <p:nvPr/>
          </p:nvSpPr>
          <p:spPr>
            <a:xfrm>
              <a:off x="4685740" y="240262"/>
              <a:ext cx="540000" cy="646281"/>
            </a:xfrm>
            <a:prstGeom prst="rect">
              <a:avLst/>
            </a:prstGeom>
            <a:noFill/>
          </p:spPr>
          <p:txBody>
            <a:bodyPr wrap="square" lIns="29033" tIns="14516" rIns="29033" bIns="14516">
              <a:spAutoFit/>
            </a:bodyPr>
            <a:lstStyle/>
            <a:p>
              <a:pPr algn="ctr"/>
              <a:r>
                <a:rPr lang="th-TH" sz="1143" b="1" dirty="0">
                  <a:ln w="0"/>
                </a:rPr>
                <a:t>5</a:t>
              </a:r>
            </a:p>
          </p:txBody>
        </p:sp>
        <p:sp>
          <p:nvSpPr>
            <p:cNvPr id="113" name="วงรี 112">
              <a:extLst>
                <a:ext uri="{FF2B5EF4-FFF2-40B4-BE49-F238E27FC236}">
                  <a16:creationId xmlns:a16="http://schemas.microsoft.com/office/drawing/2014/main" id="{AD526442-C18E-4C65-9F89-BA96A815B765}"/>
                </a:ext>
              </a:extLst>
            </p:cNvPr>
            <p:cNvSpPr/>
            <p:nvPr/>
          </p:nvSpPr>
          <p:spPr>
            <a:xfrm>
              <a:off x="4788436" y="376237"/>
              <a:ext cx="360000" cy="36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508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grpSp>
        <p:nvGrpSpPr>
          <p:cNvPr id="114" name="กลุ่ม 113">
            <a:extLst>
              <a:ext uri="{FF2B5EF4-FFF2-40B4-BE49-F238E27FC236}">
                <a16:creationId xmlns:a16="http://schemas.microsoft.com/office/drawing/2014/main" id="{1DA2D645-01E1-4A61-8050-0845ABC0EE1D}"/>
              </a:ext>
            </a:extLst>
          </p:cNvPr>
          <p:cNvGrpSpPr/>
          <p:nvPr/>
        </p:nvGrpSpPr>
        <p:grpSpPr>
          <a:xfrm>
            <a:off x="1764417" y="4419165"/>
            <a:ext cx="171454" cy="205198"/>
            <a:chOff x="4685740" y="240262"/>
            <a:chExt cx="540000" cy="646281"/>
          </a:xfrm>
        </p:grpSpPr>
        <p:sp>
          <p:nvSpPr>
            <p:cNvPr id="115" name="สี่เหลี่ยมผืนผ้า 114">
              <a:extLst>
                <a:ext uri="{FF2B5EF4-FFF2-40B4-BE49-F238E27FC236}">
                  <a16:creationId xmlns:a16="http://schemas.microsoft.com/office/drawing/2014/main" id="{898FC5E2-EC4C-4C73-BF08-64FF7737C3C2}"/>
                </a:ext>
              </a:extLst>
            </p:cNvPr>
            <p:cNvSpPr/>
            <p:nvPr/>
          </p:nvSpPr>
          <p:spPr>
            <a:xfrm>
              <a:off x="4685740" y="240262"/>
              <a:ext cx="540000" cy="646281"/>
            </a:xfrm>
            <a:prstGeom prst="rect">
              <a:avLst/>
            </a:prstGeom>
            <a:noFill/>
          </p:spPr>
          <p:txBody>
            <a:bodyPr wrap="square" lIns="29033" tIns="14516" rIns="29033" bIns="14516">
              <a:spAutoFit/>
            </a:bodyPr>
            <a:lstStyle/>
            <a:p>
              <a:pPr algn="ctr"/>
              <a:r>
                <a:rPr lang="th-TH" sz="1143" b="1" dirty="0">
                  <a:ln w="0"/>
                </a:rPr>
                <a:t>4</a:t>
              </a:r>
            </a:p>
          </p:txBody>
        </p:sp>
        <p:sp>
          <p:nvSpPr>
            <p:cNvPr id="116" name="วงรี 115">
              <a:extLst>
                <a:ext uri="{FF2B5EF4-FFF2-40B4-BE49-F238E27FC236}">
                  <a16:creationId xmlns:a16="http://schemas.microsoft.com/office/drawing/2014/main" id="{001BFB9B-A8CB-4D68-B082-E0B832B0B8C7}"/>
                </a:ext>
              </a:extLst>
            </p:cNvPr>
            <p:cNvSpPr/>
            <p:nvPr/>
          </p:nvSpPr>
          <p:spPr>
            <a:xfrm>
              <a:off x="4788436" y="376237"/>
              <a:ext cx="360000" cy="36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508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cxnSp>
        <p:nvCxnSpPr>
          <p:cNvPr id="123" name="ตัวเชื่อมต่อ: หักมุม 122">
            <a:extLst>
              <a:ext uri="{FF2B5EF4-FFF2-40B4-BE49-F238E27FC236}">
                <a16:creationId xmlns:a16="http://schemas.microsoft.com/office/drawing/2014/main" id="{2B00BDA0-55BD-4BE5-88C9-F32A5828C669}"/>
              </a:ext>
            </a:extLst>
          </p:cNvPr>
          <p:cNvCxnSpPr>
            <a:cxnSpLocks/>
          </p:cNvCxnSpPr>
          <p:nvPr/>
        </p:nvCxnSpPr>
        <p:spPr>
          <a:xfrm flipH="1" flipV="1">
            <a:off x="2608965" y="4199960"/>
            <a:ext cx="23970" cy="1316670"/>
          </a:xfrm>
          <a:prstGeom prst="bentConnector4">
            <a:avLst>
              <a:gd name="adj1" fmla="val -4655697"/>
              <a:gd name="adj2" fmla="val 100049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3" name="กลุ่ม 132">
            <a:extLst>
              <a:ext uri="{FF2B5EF4-FFF2-40B4-BE49-F238E27FC236}">
                <a16:creationId xmlns:a16="http://schemas.microsoft.com/office/drawing/2014/main" id="{F1597EC9-6565-40FB-816E-D182E9600036}"/>
              </a:ext>
            </a:extLst>
          </p:cNvPr>
          <p:cNvGrpSpPr/>
          <p:nvPr/>
        </p:nvGrpSpPr>
        <p:grpSpPr>
          <a:xfrm>
            <a:off x="1778657" y="4916843"/>
            <a:ext cx="171454" cy="205198"/>
            <a:chOff x="4685740" y="240262"/>
            <a:chExt cx="540000" cy="646281"/>
          </a:xfrm>
        </p:grpSpPr>
        <p:sp>
          <p:nvSpPr>
            <p:cNvPr id="134" name="สี่เหลี่ยมผืนผ้า 133">
              <a:extLst>
                <a:ext uri="{FF2B5EF4-FFF2-40B4-BE49-F238E27FC236}">
                  <a16:creationId xmlns:a16="http://schemas.microsoft.com/office/drawing/2014/main" id="{9AF9813A-84D2-4000-9858-2B7A99D010BA}"/>
                </a:ext>
              </a:extLst>
            </p:cNvPr>
            <p:cNvSpPr/>
            <p:nvPr/>
          </p:nvSpPr>
          <p:spPr>
            <a:xfrm>
              <a:off x="4685740" y="240262"/>
              <a:ext cx="540000" cy="646281"/>
            </a:xfrm>
            <a:prstGeom prst="rect">
              <a:avLst/>
            </a:prstGeom>
            <a:noFill/>
          </p:spPr>
          <p:txBody>
            <a:bodyPr wrap="square" lIns="29033" tIns="14516" rIns="29033" bIns="14516">
              <a:spAutoFit/>
            </a:bodyPr>
            <a:lstStyle/>
            <a:p>
              <a:pPr algn="ctr"/>
              <a:r>
                <a:rPr lang="th-TH" sz="1143" b="1" dirty="0">
                  <a:ln w="0"/>
                </a:rPr>
                <a:t>6</a:t>
              </a:r>
            </a:p>
          </p:txBody>
        </p:sp>
        <p:sp>
          <p:nvSpPr>
            <p:cNvPr id="135" name="วงรี 134">
              <a:extLst>
                <a:ext uri="{FF2B5EF4-FFF2-40B4-BE49-F238E27FC236}">
                  <a16:creationId xmlns:a16="http://schemas.microsoft.com/office/drawing/2014/main" id="{F96541F3-87A7-4F62-BBB0-1B2CBCFFA5A6}"/>
                </a:ext>
              </a:extLst>
            </p:cNvPr>
            <p:cNvSpPr/>
            <p:nvPr/>
          </p:nvSpPr>
          <p:spPr>
            <a:xfrm>
              <a:off x="4788436" y="376237"/>
              <a:ext cx="360000" cy="36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508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137" name="สี่เหลี่ยมผืนผ้า 136">
            <a:extLst>
              <a:ext uri="{FF2B5EF4-FFF2-40B4-BE49-F238E27FC236}">
                <a16:creationId xmlns:a16="http://schemas.microsoft.com/office/drawing/2014/main" id="{845532A6-BE3A-4028-A55A-54C4E8788991}"/>
              </a:ext>
            </a:extLst>
          </p:cNvPr>
          <p:cNvSpPr/>
          <p:nvPr/>
        </p:nvSpPr>
        <p:spPr>
          <a:xfrm>
            <a:off x="2894600" y="5486864"/>
            <a:ext cx="248596" cy="59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h-TH" sz="38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ไม่ผ่านเกณฑ์</a:t>
            </a:r>
          </a:p>
        </p:txBody>
      </p:sp>
      <p:cxnSp>
        <p:nvCxnSpPr>
          <p:cNvPr id="139" name="ลูกศรเชื่อมต่อแบบตรง 138">
            <a:extLst>
              <a:ext uri="{FF2B5EF4-FFF2-40B4-BE49-F238E27FC236}">
                <a16:creationId xmlns:a16="http://schemas.microsoft.com/office/drawing/2014/main" id="{F74B13A8-28B9-40D8-B3F4-9138C538B657}"/>
              </a:ext>
            </a:extLst>
          </p:cNvPr>
          <p:cNvCxnSpPr>
            <a:cxnSpLocks/>
            <a:endCxn id="19" idx="0"/>
          </p:cNvCxnSpPr>
          <p:nvPr/>
        </p:nvCxnSpPr>
        <p:spPr>
          <a:xfrm>
            <a:off x="2260293" y="3746664"/>
            <a:ext cx="0" cy="258214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ลูกศรเชื่อมต่อแบบตรง 140">
            <a:extLst>
              <a:ext uri="{FF2B5EF4-FFF2-40B4-BE49-F238E27FC236}">
                <a16:creationId xmlns:a16="http://schemas.microsoft.com/office/drawing/2014/main" id="{BCA6041F-BB58-4B56-8F99-668E64DCA844}"/>
              </a:ext>
            </a:extLst>
          </p:cNvPr>
          <p:cNvCxnSpPr/>
          <p:nvPr/>
        </p:nvCxnSpPr>
        <p:spPr>
          <a:xfrm flipH="1">
            <a:off x="2121804" y="5664937"/>
            <a:ext cx="0" cy="205789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ลูกศรเชื่อมต่อแบบตรง 141">
            <a:extLst>
              <a:ext uri="{FF2B5EF4-FFF2-40B4-BE49-F238E27FC236}">
                <a16:creationId xmlns:a16="http://schemas.microsoft.com/office/drawing/2014/main" id="{74AAD095-F192-4D1D-A021-2EEEF8D7F8AC}"/>
              </a:ext>
            </a:extLst>
          </p:cNvPr>
          <p:cNvCxnSpPr>
            <a:cxnSpLocks/>
          </p:cNvCxnSpPr>
          <p:nvPr/>
        </p:nvCxnSpPr>
        <p:spPr>
          <a:xfrm flipH="1" flipV="1">
            <a:off x="2463582" y="5663576"/>
            <a:ext cx="0" cy="205789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ลูกศรเชื่อมต่อแบบตรง 142">
            <a:extLst>
              <a:ext uri="{FF2B5EF4-FFF2-40B4-BE49-F238E27FC236}">
                <a16:creationId xmlns:a16="http://schemas.microsoft.com/office/drawing/2014/main" id="{9328161B-4219-4ACB-A601-72CE6D16780C}"/>
              </a:ext>
            </a:extLst>
          </p:cNvPr>
          <p:cNvCxnSpPr/>
          <p:nvPr/>
        </p:nvCxnSpPr>
        <p:spPr>
          <a:xfrm flipH="1">
            <a:off x="2285315" y="4724908"/>
            <a:ext cx="0" cy="205789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สี่เหลี่ยมผืนผ้า 146">
            <a:extLst>
              <a:ext uri="{FF2B5EF4-FFF2-40B4-BE49-F238E27FC236}">
                <a16:creationId xmlns:a16="http://schemas.microsoft.com/office/drawing/2014/main" id="{EC38331E-2816-472E-997A-C70FFE3655C9}"/>
              </a:ext>
            </a:extLst>
          </p:cNvPr>
          <p:cNvSpPr/>
          <p:nvPr/>
        </p:nvSpPr>
        <p:spPr>
          <a:xfrm>
            <a:off x="2743966" y="3652123"/>
            <a:ext cx="622121" cy="17834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889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เอกสารประกอบการยื่นกู้</a:t>
            </a:r>
          </a:p>
        </p:txBody>
      </p:sp>
      <p:cxnSp>
        <p:nvCxnSpPr>
          <p:cNvPr id="148" name="ลูกศรเชื่อมต่อแบบตรง 147">
            <a:extLst>
              <a:ext uri="{FF2B5EF4-FFF2-40B4-BE49-F238E27FC236}">
                <a16:creationId xmlns:a16="http://schemas.microsoft.com/office/drawing/2014/main" id="{7CECAF86-63BF-432D-94DB-8F897934835A}"/>
              </a:ext>
            </a:extLst>
          </p:cNvPr>
          <p:cNvCxnSpPr>
            <a:cxnSpLocks/>
          </p:cNvCxnSpPr>
          <p:nvPr/>
        </p:nvCxnSpPr>
        <p:spPr>
          <a:xfrm rot="16200000" flipH="1" flipV="1">
            <a:off x="2841348" y="4446334"/>
            <a:ext cx="0" cy="388628"/>
          </a:xfrm>
          <a:prstGeom prst="straightConnector1">
            <a:avLst/>
          </a:prstGeom>
          <a:ln w="12700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ลูกศรเชื่อมต่อแบบตรง 148">
            <a:extLst>
              <a:ext uri="{FF2B5EF4-FFF2-40B4-BE49-F238E27FC236}">
                <a16:creationId xmlns:a16="http://schemas.microsoft.com/office/drawing/2014/main" id="{7AD6731D-20A7-4599-A905-4BE2F2E8099C}"/>
              </a:ext>
            </a:extLst>
          </p:cNvPr>
          <p:cNvCxnSpPr/>
          <p:nvPr/>
        </p:nvCxnSpPr>
        <p:spPr>
          <a:xfrm flipH="1">
            <a:off x="2285315" y="5221257"/>
            <a:ext cx="0" cy="205789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4" name="กลุ่ม 153">
            <a:extLst>
              <a:ext uri="{FF2B5EF4-FFF2-40B4-BE49-F238E27FC236}">
                <a16:creationId xmlns:a16="http://schemas.microsoft.com/office/drawing/2014/main" id="{8CF192E4-D174-4304-A2D1-807FB055A540}"/>
              </a:ext>
            </a:extLst>
          </p:cNvPr>
          <p:cNvGrpSpPr/>
          <p:nvPr/>
        </p:nvGrpSpPr>
        <p:grpSpPr>
          <a:xfrm>
            <a:off x="1787949" y="5363740"/>
            <a:ext cx="171454" cy="205198"/>
            <a:chOff x="4685740" y="240262"/>
            <a:chExt cx="540000" cy="646281"/>
          </a:xfrm>
        </p:grpSpPr>
        <p:sp>
          <p:nvSpPr>
            <p:cNvPr id="155" name="สี่เหลี่ยมผืนผ้า 154">
              <a:extLst>
                <a:ext uri="{FF2B5EF4-FFF2-40B4-BE49-F238E27FC236}">
                  <a16:creationId xmlns:a16="http://schemas.microsoft.com/office/drawing/2014/main" id="{4E4D178F-588A-485B-80C8-812375DED60C}"/>
                </a:ext>
              </a:extLst>
            </p:cNvPr>
            <p:cNvSpPr/>
            <p:nvPr/>
          </p:nvSpPr>
          <p:spPr>
            <a:xfrm>
              <a:off x="4685740" y="240262"/>
              <a:ext cx="540000" cy="646281"/>
            </a:xfrm>
            <a:prstGeom prst="rect">
              <a:avLst/>
            </a:prstGeom>
            <a:noFill/>
          </p:spPr>
          <p:txBody>
            <a:bodyPr wrap="square" lIns="29033" tIns="14516" rIns="29033" bIns="14516">
              <a:spAutoFit/>
            </a:bodyPr>
            <a:lstStyle/>
            <a:p>
              <a:pPr algn="ctr"/>
              <a:r>
                <a:rPr lang="th-TH" sz="1143" b="1" dirty="0">
                  <a:ln w="0"/>
                </a:rPr>
                <a:t>7</a:t>
              </a:r>
            </a:p>
          </p:txBody>
        </p:sp>
        <p:sp>
          <p:nvSpPr>
            <p:cNvPr id="156" name="วงรี 155">
              <a:extLst>
                <a:ext uri="{FF2B5EF4-FFF2-40B4-BE49-F238E27FC236}">
                  <a16:creationId xmlns:a16="http://schemas.microsoft.com/office/drawing/2014/main" id="{11A441CB-1EA8-4C2A-B50B-CC7284C53EEB}"/>
                </a:ext>
              </a:extLst>
            </p:cNvPr>
            <p:cNvSpPr/>
            <p:nvPr/>
          </p:nvSpPr>
          <p:spPr>
            <a:xfrm>
              <a:off x="4788436" y="376237"/>
              <a:ext cx="360000" cy="36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508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cxnSp>
        <p:nvCxnSpPr>
          <p:cNvPr id="158" name="ตัวเชื่อมต่อ: หักมุม 157">
            <a:extLst>
              <a:ext uri="{FF2B5EF4-FFF2-40B4-BE49-F238E27FC236}">
                <a16:creationId xmlns:a16="http://schemas.microsoft.com/office/drawing/2014/main" id="{1AB20155-F196-4549-9523-92CCCE310B7E}"/>
              </a:ext>
            </a:extLst>
          </p:cNvPr>
          <p:cNvCxnSpPr>
            <a:cxnSpLocks/>
          </p:cNvCxnSpPr>
          <p:nvPr/>
        </p:nvCxnSpPr>
        <p:spPr>
          <a:xfrm rot="5400000">
            <a:off x="2716683" y="3736938"/>
            <a:ext cx="235569" cy="438327"/>
          </a:xfrm>
          <a:prstGeom prst="bentConnector2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ตัวเชื่อมต่อ: หักมุม 162">
            <a:extLst>
              <a:ext uri="{FF2B5EF4-FFF2-40B4-BE49-F238E27FC236}">
                <a16:creationId xmlns:a16="http://schemas.microsoft.com/office/drawing/2014/main" id="{5B0A9036-AABB-481B-9549-050BCD301FD7}"/>
              </a:ext>
            </a:extLst>
          </p:cNvPr>
          <p:cNvCxnSpPr>
            <a:cxnSpLocks/>
          </p:cNvCxnSpPr>
          <p:nvPr/>
        </p:nvCxnSpPr>
        <p:spPr>
          <a:xfrm>
            <a:off x="2622274" y="4164061"/>
            <a:ext cx="1829249" cy="590900"/>
          </a:xfrm>
          <a:prstGeom prst="bentConnector3">
            <a:avLst>
              <a:gd name="adj1" fmla="val 65045"/>
            </a:avLst>
          </a:prstGeom>
          <a:ln w="12700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ตัวเชื่อมต่อ: หักมุม 177">
            <a:extLst>
              <a:ext uri="{FF2B5EF4-FFF2-40B4-BE49-F238E27FC236}">
                <a16:creationId xmlns:a16="http://schemas.microsoft.com/office/drawing/2014/main" id="{358AB672-DA39-40CB-B457-F9FC6E8300CD}"/>
              </a:ext>
            </a:extLst>
          </p:cNvPr>
          <p:cNvCxnSpPr/>
          <p:nvPr/>
        </p:nvCxnSpPr>
        <p:spPr>
          <a:xfrm flipV="1">
            <a:off x="2633623" y="4881561"/>
            <a:ext cx="1813231" cy="709018"/>
          </a:xfrm>
          <a:prstGeom prst="bentConnector3">
            <a:avLst>
              <a:gd name="adj1" fmla="val 65011"/>
            </a:avLst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4" name="กลุ่ม 183">
            <a:extLst>
              <a:ext uri="{FF2B5EF4-FFF2-40B4-BE49-F238E27FC236}">
                <a16:creationId xmlns:a16="http://schemas.microsoft.com/office/drawing/2014/main" id="{A198DA20-FC4F-4F11-9EE7-D6789E046C42}"/>
              </a:ext>
            </a:extLst>
          </p:cNvPr>
          <p:cNvGrpSpPr/>
          <p:nvPr/>
        </p:nvGrpSpPr>
        <p:grpSpPr>
          <a:xfrm>
            <a:off x="499555" y="5704871"/>
            <a:ext cx="171454" cy="205198"/>
            <a:chOff x="4685740" y="240262"/>
            <a:chExt cx="540000" cy="646281"/>
          </a:xfrm>
        </p:grpSpPr>
        <p:sp>
          <p:nvSpPr>
            <p:cNvPr id="185" name="สี่เหลี่ยมผืนผ้า 184">
              <a:extLst>
                <a:ext uri="{FF2B5EF4-FFF2-40B4-BE49-F238E27FC236}">
                  <a16:creationId xmlns:a16="http://schemas.microsoft.com/office/drawing/2014/main" id="{49997CAF-7513-4C85-BFD0-2644A7A02EC1}"/>
                </a:ext>
              </a:extLst>
            </p:cNvPr>
            <p:cNvSpPr/>
            <p:nvPr/>
          </p:nvSpPr>
          <p:spPr>
            <a:xfrm>
              <a:off x="4685740" y="240262"/>
              <a:ext cx="540000" cy="646281"/>
            </a:xfrm>
            <a:prstGeom prst="rect">
              <a:avLst/>
            </a:prstGeom>
            <a:noFill/>
          </p:spPr>
          <p:txBody>
            <a:bodyPr wrap="square" lIns="29033" tIns="14516" rIns="29033" bIns="14516">
              <a:spAutoFit/>
            </a:bodyPr>
            <a:lstStyle/>
            <a:p>
              <a:pPr algn="ctr"/>
              <a:r>
                <a:rPr lang="th-TH" sz="1143" b="1" dirty="0">
                  <a:ln w="0"/>
                </a:rPr>
                <a:t>8</a:t>
              </a:r>
            </a:p>
          </p:txBody>
        </p:sp>
        <p:sp>
          <p:nvSpPr>
            <p:cNvPr id="186" name="วงรี 185">
              <a:extLst>
                <a:ext uri="{FF2B5EF4-FFF2-40B4-BE49-F238E27FC236}">
                  <a16:creationId xmlns:a16="http://schemas.microsoft.com/office/drawing/2014/main" id="{5F3DABC0-984F-474B-9363-339E52688A7C}"/>
                </a:ext>
              </a:extLst>
            </p:cNvPr>
            <p:cNvSpPr/>
            <p:nvPr/>
          </p:nvSpPr>
          <p:spPr>
            <a:xfrm>
              <a:off x="4788436" y="376237"/>
              <a:ext cx="360000" cy="36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508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grpSp>
        <p:nvGrpSpPr>
          <p:cNvPr id="187" name="กลุ่ม 186">
            <a:extLst>
              <a:ext uri="{FF2B5EF4-FFF2-40B4-BE49-F238E27FC236}">
                <a16:creationId xmlns:a16="http://schemas.microsoft.com/office/drawing/2014/main" id="{E0C81CDD-962A-4CF9-8737-85DDB3E1D49F}"/>
              </a:ext>
            </a:extLst>
          </p:cNvPr>
          <p:cNvGrpSpPr/>
          <p:nvPr/>
        </p:nvGrpSpPr>
        <p:grpSpPr>
          <a:xfrm>
            <a:off x="4886576" y="3810244"/>
            <a:ext cx="685815" cy="436683"/>
            <a:chOff x="5467850" y="2871321"/>
            <a:chExt cx="3164114" cy="1451429"/>
          </a:xfrm>
        </p:grpSpPr>
        <p:sp>
          <p:nvSpPr>
            <p:cNvPr id="188" name="สี่เหลี่ยมผืนผ้า: มุมมน 187">
              <a:extLst>
                <a:ext uri="{FF2B5EF4-FFF2-40B4-BE49-F238E27FC236}">
                  <a16:creationId xmlns:a16="http://schemas.microsoft.com/office/drawing/2014/main" id="{F9C6CF9F-7F88-4534-9C35-00AB4E1DFBB5}"/>
                </a:ext>
              </a:extLst>
            </p:cNvPr>
            <p:cNvSpPr/>
            <p:nvPr/>
          </p:nvSpPr>
          <p:spPr>
            <a:xfrm>
              <a:off x="5467850" y="2871321"/>
              <a:ext cx="3164114" cy="1451429"/>
            </a:xfrm>
            <a:prstGeom prst="roundRect">
              <a:avLst>
                <a:gd name="adj" fmla="val 10590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889" dirty="0"/>
            </a:p>
          </p:txBody>
        </p:sp>
        <p:sp>
          <p:nvSpPr>
            <p:cNvPr id="189" name="สี่เหลี่ยมผืนผ้า 188">
              <a:extLst>
                <a:ext uri="{FF2B5EF4-FFF2-40B4-BE49-F238E27FC236}">
                  <a16:creationId xmlns:a16="http://schemas.microsoft.com/office/drawing/2014/main" id="{CF3BA587-84D3-49B9-BAFF-94C5D4CC91EA}"/>
                </a:ext>
              </a:extLst>
            </p:cNvPr>
            <p:cNvSpPr/>
            <p:nvPr/>
          </p:nvSpPr>
          <p:spPr>
            <a:xfrm>
              <a:off x="5560797" y="2894261"/>
              <a:ext cx="3071167" cy="119444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th-TH" sz="444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1. เจ้าหน้าที่ ธ.ก.ส เรียกครูมาทำสัญญา</a:t>
              </a:r>
              <a:br>
                <a:rPr lang="th-TH" sz="444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</a:br>
              <a:r>
                <a:rPr lang="th-TH" sz="444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และออกฟอร์มสัญญากู้ยืม</a:t>
              </a:r>
            </a:p>
            <a:p>
              <a:r>
                <a:rPr lang="th-TH" sz="444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2. รายงานผลการดำเนินงาน</a:t>
              </a:r>
            </a:p>
          </p:txBody>
        </p:sp>
      </p:grpSp>
      <p:cxnSp>
        <p:nvCxnSpPr>
          <p:cNvPr id="7" name="ตัวเชื่อมต่อ: หักมุม 6">
            <a:extLst>
              <a:ext uri="{FF2B5EF4-FFF2-40B4-BE49-F238E27FC236}">
                <a16:creationId xmlns:a16="http://schemas.microsoft.com/office/drawing/2014/main" id="{29DE0FAF-DFBE-48DA-A022-BEA59F6A4492}"/>
              </a:ext>
            </a:extLst>
          </p:cNvPr>
          <p:cNvCxnSpPr>
            <a:cxnSpLocks/>
            <a:stCxn id="78" idx="1"/>
            <a:endCxn id="93" idx="1"/>
          </p:cNvCxnSpPr>
          <p:nvPr/>
        </p:nvCxnSpPr>
        <p:spPr>
          <a:xfrm rot="10800000" flipV="1">
            <a:off x="558064" y="5539897"/>
            <a:ext cx="1389744" cy="509531"/>
          </a:xfrm>
          <a:prstGeom prst="bentConnector3">
            <a:avLst>
              <a:gd name="adj1" fmla="val 105223"/>
            </a:avLst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สี่เหลี่ยมผืนผ้า 116">
            <a:extLst>
              <a:ext uri="{FF2B5EF4-FFF2-40B4-BE49-F238E27FC236}">
                <a16:creationId xmlns:a16="http://schemas.microsoft.com/office/drawing/2014/main" id="{7604B950-9716-471D-97D1-255B52D4863E}"/>
              </a:ext>
            </a:extLst>
          </p:cNvPr>
          <p:cNvSpPr/>
          <p:nvPr/>
        </p:nvSpPr>
        <p:spPr>
          <a:xfrm>
            <a:off x="1299386" y="6071524"/>
            <a:ext cx="303116" cy="809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h-TH" sz="38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ครบถ้วนถูกต้อง/</a:t>
            </a:r>
            <a:br>
              <a:rPr lang="th-TH" sz="38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8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ไม่ครบถ้วนถูกต้อง</a:t>
            </a:r>
          </a:p>
        </p:txBody>
      </p:sp>
      <p:cxnSp>
        <p:nvCxnSpPr>
          <p:cNvPr id="118" name="ลูกศรเชื่อมต่อแบบตรง 117">
            <a:extLst>
              <a:ext uri="{FF2B5EF4-FFF2-40B4-BE49-F238E27FC236}">
                <a16:creationId xmlns:a16="http://schemas.microsoft.com/office/drawing/2014/main" id="{C6DCE1D5-5E87-4611-8985-5A82DF5651C4}"/>
              </a:ext>
            </a:extLst>
          </p:cNvPr>
          <p:cNvCxnSpPr>
            <a:cxnSpLocks/>
            <a:stCxn id="86" idx="1"/>
          </p:cNvCxnSpPr>
          <p:nvPr/>
        </p:nvCxnSpPr>
        <p:spPr>
          <a:xfrm flipH="1">
            <a:off x="1326460" y="6035671"/>
            <a:ext cx="276983" cy="0"/>
          </a:xfrm>
          <a:prstGeom prst="straightConnector1">
            <a:avLst/>
          </a:prstGeom>
          <a:ln w="12700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สี่เหลี่ยมผืนผ้า 118">
            <a:extLst>
              <a:ext uri="{FF2B5EF4-FFF2-40B4-BE49-F238E27FC236}">
                <a16:creationId xmlns:a16="http://schemas.microsoft.com/office/drawing/2014/main" id="{79FC04C7-77F0-4E50-A4C8-A4B7E16E40E2}"/>
              </a:ext>
            </a:extLst>
          </p:cNvPr>
          <p:cNvSpPr/>
          <p:nvPr/>
        </p:nvSpPr>
        <p:spPr>
          <a:xfrm>
            <a:off x="2259305" y="6071524"/>
            <a:ext cx="303116" cy="809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h-TH" sz="38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ครบถ้วนถูกต้อง/</a:t>
            </a:r>
            <a:br>
              <a:rPr lang="th-TH" sz="38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8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ไม่ครบถ้วนถูกต้อง</a:t>
            </a:r>
          </a:p>
        </p:txBody>
      </p:sp>
      <p:cxnSp>
        <p:nvCxnSpPr>
          <p:cNvPr id="121" name="ลูกศรเชื่อมต่อแบบตรง 120">
            <a:extLst>
              <a:ext uri="{FF2B5EF4-FFF2-40B4-BE49-F238E27FC236}">
                <a16:creationId xmlns:a16="http://schemas.microsoft.com/office/drawing/2014/main" id="{FE54352E-EDBA-463D-8D2B-E0E468DDCB5A}"/>
              </a:ext>
            </a:extLst>
          </p:cNvPr>
          <p:cNvCxnSpPr>
            <a:cxnSpLocks/>
          </p:cNvCxnSpPr>
          <p:nvPr/>
        </p:nvCxnSpPr>
        <p:spPr>
          <a:xfrm flipH="1">
            <a:off x="2286379" y="6035671"/>
            <a:ext cx="276983" cy="0"/>
          </a:xfrm>
          <a:prstGeom prst="straightConnector1">
            <a:avLst/>
          </a:prstGeom>
          <a:ln w="12700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สี่เหลี่ยมผืนผ้า 121">
            <a:extLst>
              <a:ext uri="{FF2B5EF4-FFF2-40B4-BE49-F238E27FC236}">
                <a16:creationId xmlns:a16="http://schemas.microsoft.com/office/drawing/2014/main" id="{BA58F838-0775-4906-A372-47FB774508D4}"/>
              </a:ext>
            </a:extLst>
          </p:cNvPr>
          <p:cNvSpPr/>
          <p:nvPr/>
        </p:nvSpPr>
        <p:spPr>
          <a:xfrm>
            <a:off x="3227863" y="6069760"/>
            <a:ext cx="303116" cy="809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h-TH" sz="38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ครบถ้วนถูกต้อง/</a:t>
            </a:r>
            <a:br>
              <a:rPr lang="th-TH" sz="38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8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ไม่ครบถ้วนถูกต้อง</a:t>
            </a:r>
          </a:p>
        </p:txBody>
      </p:sp>
      <p:cxnSp>
        <p:nvCxnSpPr>
          <p:cNvPr id="124" name="ลูกศรเชื่อมต่อแบบตรง 123">
            <a:extLst>
              <a:ext uri="{FF2B5EF4-FFF2-40B4-BE49-F238E27FC236}">
                <a16:creationId xmlns:a16="http://schemas.microsoft.com/office/drawing/2014/main" id="{F6F0072F-DDAE-401B-A908-0232EF689D20}"/>
              </a:ext>
            </a:extLst>
          </p:cNvPr>
          <p:cNvCxnSpPr>
            <a:cxnSpLocks/>
          </p:cNvCxnSpPr>
          <p:nvPr/>
        </p:nvCxnSpPr>
        <p:spPr>
          <a:xfrm flipH="1">
            <a:off x="3254938" y="6033907"/>
            <a:ext cx="276983" cy="0"/>
          </a:xfrm>
          <a:prstGeom prst="straightConnector1">
            <a:avLst/>
          </a:prstGeom>
          <a:ln w="12700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ตัวเชื่อมต่อ: หักมุม 16">
            <a:extLst>
              <a:ext uri="{FF2B5EF4-FFF2-40B4-BE49-F238E27FC236}">
                <a16:creationId xmlns:a16="http://schemas.microsoft.com/office/drawing/2014/main" id="{7A1B16F6-BD0A-41F2-A465-6DFCD142F32B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947977" y="4937204"/>
            <a:ext cx="1722003" cy="246328"/>
          </a:xfrm>
          <a:prstGeom prst="bentConnector3">
            <a:avLst>
              <a:gd name="adj1" fmla="val 100018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สี่เหลี่ยมผืนผ้า 127">
            <a:extLst>
              <a:ext uri="{FF2B5EF4-FFF2-40B4-BE49-F238E27FC236}">
                <a16:creationId xmlns:a16="http://schemas.microsoft.com/office/drawing/2014/main" id="{9FD6B800-2C4E-4BCE-BB3D-24EC9A9EC715}"/>
              </a:ext>
            </a:extLst>
          </p:cNvPr>
          <p:cNvSpPr/>
          <p:nvPr/>
        </p:nvSpPr>
        <p:spPr>
          <a:xfrm rot="16200000">
            <a:off x="1561026" y="5150990"/>
            <a:ext cx="256640" cy="59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8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ไม่ผ่านเกณฑ์</a:t>
            </a:r>
          </a:p>
        </p:txBody>
      </p:sp>
      <p:sp>
        <p:nvSpPr>
          <p:cNvPr id="129" name="สี่เหลี่ยมผืนผ้า 128">
            <a:extLst>
              <a:ext uri="{FF2B5EF4-FFF2-40B4-BE49-F238E27FC236}">
                <a16:creationId xmlns:a16="http://schemas.microsoft.com/office/drawing/2014/main" id="{8F942E23-C633-4E0D-93FB-E9D1B5337B56}"/>
              </a:ext>
            </a:extLst>
          </p:cNvPr>
          <p:cNvSpPr/>
          <p:nvPr/>
        </p:nvSpPr>
        <p:spPr>
          <a:xfrm>
            <a:off x="4780382" y="3703426"/>
            <a:ext cx="510251" cy="127035"/>
          </a:xfrm>
          <a:prstGeom prst="rect">
            <a:avLst/>
          </a:prstGeom>
          <a:noFill/>
        </p:spPr>
        <p:txBody>
          <a:bodyPr wrap="square" lIns="29033" tIns="14516" rIns="29033" bIns="14516">
            <a:spAutoFit/>
          </a:bodyPr>
          <a:lstStyle/>
          <a:p>
            <a:pPr algn="ctr"/>
            <a:r>
              <a:rPr lang="th-TH" sz="635" b="1" dirty="0" err="1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ธ.ก.ส</a:t>
            </a:r>
            <a:r>
              <a:rPr lang="th-TH" sz="635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</a:p>
        </p:txBody>
      </p:sp>
      <p:grpSp>
        <p:nvGrpSpPr>
          <p:cNvPr id="130" name="กลุ่ม 129">
            <a:extLst>
              <a:ext uri="{FF2B5EF4-FFF2-40B4-BE49-F238E27FC236}">
                <a16:creationId xmlns:a16="http://schemas.microsoft.com/office/drawing/2014/main" id="{AFB0D35D-4BFB-42B1-BDDA-E8AC0FE4F0A4}"/>
              </a:ext>
            </a:extLst>
          </p:cNvPr>
          <p:cNvGrpSpPr/>
          <p:nvPr/>
        </p:nvGrpSpPr>
        <p:grpSpPr>
          <a:xfrm>
            <a:off x="4798758" y="3664199"/>
            <a:ext cx="171454" cy="205198"/>
            <a:chOff x="4685740" y="240262"/>
            <a:chExt cx="540000" cy="646281"/>
          </a:xfrm>
        </p:grpSpPr>
        <p:sp>
          <p:nvSpPr>
            <p:cNvPr id="131" name="สี่เหลี่ยมผืนผ้า 130">
              <a:extLst>
                <a:ext uri="{FF2B5EF4-FFF2-40B4-BE49-F238E27FC236}">
                  <a16:creationId xmlns:a16="http://schemas.microsoft.com/office/drawing/2014/main" id="{A56A8142-3DCF-493D-B1FD-BB328DAECEC0}"/>
                </a:ext>
              </a:extLst>
            </p:cNvPr>
            <p:cNvSpPr/>
            <p:nvPr/>
          </p:nvSpPr>
          <p:spPr>
            <a:xfrm>
              <a:off x="4685740" y="240262"/>
              <a:ext cx="540000" cy="646281"/>
            </a:xfrm>
            <a:prstGeom prst="rect">
              <a:avLst/>
            </a:prstGeom>
            <a:noFill/>
          </p:spPr>
          <p:txBody>
            <a:bodyPr wrap="square" lIns="29033" tIns="14516" rIns="29033" bIns="14516">
              <a:spAutoFit/>
            </a:bodyPr>
            <a:lstStyle/>
            <a:p>
              <a:pPr algn="ctr"/>
              <a:r>
                <a:rPr lang="th-TH" sz="1143" b="1" dirty="0">
                  <a:ln w="0"/>
                </a:rPr>
                <a:t>9</a:t>
              </a:r>
            </a:p>
          </p:txBody>
        </p:sp>
        <p:sp>
          <p:nvSpPr>
            <p:cNvPr id="132" name="วงรี 131">
              <a:extLst>
                <a:ext uri="{FF2B5EF4-FFF2-40B4-BE49-F238E27FC236}">
                  <a16:creationId xmlns:a16="http://schemas.microsoft.com/office/drawing/2014/main" id="{B7C14BC0-37B6-4F67-B670-EED7E0A1E51C}"/>
                </a:ext>
              </a:extLst>
            </p:cNvPr>
            <p:cNvSpPr/>
            <p:nvPr/>
          </p:nvSpPr>
          <p:spPr>
            <a:xfrm>
              <a:off x="4788436" y="376237"/>
              <a:ext cx="360000" cy="36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508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140" name="สี่เหลี่ยมผืนผ้า 139">
            <a:extLst>
              <a:ext uri="{FF2B5EF4-FFF2-40B4-BE49-F238E27FC236}">
                <a16:creationId xmlns:a16="http://schemas.microsoft.com/office/drawing/2014/main" id="{B7CBF846-F2C3-44FA-A6E7-35287B7CE26D}"/>
              </a:ext>
            </a:extLst>
          </p:cNvPr>
          <p:cNvSpPr/>
          <p:nvPr/>
        </p:nvSpPr>
        <p:spPr>
          <a:xfrm>
            <a:off x="103090" y="5227390"/>
            <a:ext cx="622121" cy="17834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889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เอกสารผลการพิจารณา</a:t>
            </a:r>
            <a:br>
              <a:rPr lang="th-TH" sz="889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889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(มติ รายงานการประชุม</a:t>
            </a:r>
          </a:p>
        </p:txBody>
      </p:sp>
      <p:cxnSp>
        <p:nvCxnSpPr>
          <p:cNvPr id="49" name="ตัวเชื่อมต่อ: หักมุม 48">
            <a:extLst>
              <a:ext uri="{FF2B5EF4-FFF2-40B4-BE49-F238E27FC236}">
                <a16:creationId xmlns:a16="http://schemas.microsoft.com/office/drawing/2014/main" id="{9827F661-8FE2-4430-806F-517F1111DF09}"/>
              </a:ext>
            </a:extLst>
          </p:cNvPr>
          <p:cNvCxnSpPr>
            <a:cxnSpLocks/>
          </p:cNvCxnSpPr>
          <p:nvPr/>
        </p:nvCxnSpPr>
        <p:spPr>
          <a:xfrm rot="16200000" flipH="1">
            <a:off x="40762" y="5595494"/>
            <a:ext cx="698966" cy="331769"/>
          </a:xfrm>
          <a:prstGeom prst="bentConnector3">
            <a:avLst>
              <a:gd name="adj1" fmla="val 99844"/>
            </a:avLst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สี่เหลี่ยมผืนผ้า 143">
            <a:extLst>
              <a:ext uri="{FF2B5EF4-FFF2-40B4-BE49-F238E27FC236}">
                <a16:creationId xmlns:a16="http://schemas.microsoft.com/office/drawing/2014/main" id="{35964B07-CF71-4F90-AF9D-5E3FFB109A4F}"/>
              </a:ext>
            </a:extLst>
          </p:cNvPr>
          <p:cNvSpPr/>
          <p:nvPr/>
        </p:nvSpPr>
        <p:spPr>
          <a:xfrm>
            <a:off x="953245" y="5512961"/>
            <a:ext cx="379397" cy="59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8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ผ่านเกณฑ์/ไม่ผ่านเกณฑ์</a:t>
            </a:r>
          </a:p>
        </p:txBody>
      </p:sp>
      <p:cxnSp>
        <p:nvCxnSpPr>
          <p:cNvPr id="164" name="ลูกศรเชื่อมต่อแบบตรง 163">
            <a:extLst>
              <a:ext uri="{FF2B5EF4-FFF2-40B4-BE49-F238E27FC236}">
                <a16:creationId xmlns:a16="http://schemas.microsoft.com/office/drawing/2014/main" id="{FB4E81B6-2AB1-4A8E-A7E8-606D99FCCDE5}"/>
              </a:ext>
            </a:extLst>
          </p:cNvPr>
          <p:cNvCxnSpPr/>
          <p:nvPr/>
        </p:nvCxnSpPr>
        <p:spPr>
          <a:xfrm flipH="1">
            <a:off x="2104795" y="4287973"/>
            <a:ext cx="0" cy="205789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ลูกศรเชื่อมต่อแบบตรง 164">
            <a:extLst>
              <a:ext uri="{FF2B5EF4-FFF2-40B4-BE49-F238E27FC236}">
                <a16:creationId xmlns:a16="http://schemas.microsoft.com/office/drawing/2014/main" id="{7C97A178-32B4-473E-9820-05226EF8ABB2}"/>
              </a:ext>
            </a:extLst>
          </p:cNvPr>
          <p:cNvCxnSpPr>
            <a:cxnSpLocks/>
          </p:cNvCxnSpPr>
          <p:nvPr/>
        </p:nvCxnSpPr>
        <p:spPr>
          <a:xfrm flipH="1" flipV="1">
            <a:off x="2441988" y="4290634"/>
            <a:ext cx="0" cy="205789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สี่เหลี่ยมผืนผ้า 166">
            <a:extLst>
              <a:ext uri="{FF2B5EF4-FFF2-40B4-BE49-F238E27FC236}">
                <a16:creationId xmlns:a16="http://schemas.microsoft.com/office/drawing/2014/main" id="{B6C4CA5C-709E-4758-90F0-7D6674AB0D2D}"/>
              </a:ext>
            </a:extLst>
          </p:cNvPr>
          <p:cNvSpPr/>
          <p:nvPr/>
        </p:nvSpPr>
        <p:spPr>
          <a:xfrm>
            <a:off x="2904599" y="4398517"/>
            <a:ext cx="510251" cy="127035"/>
          </a:xfrm>
          <a:prstGeom prst="rect">
            <a:avLst/>
          </a:prstGeom>
          <a:noFill/>
        </p:spPr>
        <p:txBody>
          <a:bodyPr wrap="square" lIns="29033" tIns="14516" rIns="29033" bIns="14516">
            <a:spAutoFit/>
          </a:bodyPr>
          <a:lstStyle/>
          <a:p>
            <a:pPr algn="ctr"/>
            <a:r>
              <a:rPr lang="th-TH" sz="635" b="1" dirty="0" err="1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ธ.ก.ส</a:t>
            </a:r>
            <a:r>
              <a:rPr lang="th-TH" sz="635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</a:p>
        </p:txBody>
      </p:sp>
      <p:sp>
        <p:nvSpPr>
          <p:cNvPr id="169" name="สี่เหลี่ยมผืนผ้า 168">
            <a:extLst>
              <a:ext uri="{FF2B5EF4-FFF2-40B4-BE49-F238E27FC236}">
                <a16:creationId xmlns:a16="http://schemas.microsoft.com/office/drawing/2014/main" id="{152FA990-51C3-4ADF-AF31-A4C7038B5204}"/>
              </a:ext>
            </a:extLst>
          </p:cNvPr>
          <p:cNvSpPr/>
          <p:nvPr/>
        </p:nvSpPr>
        <p:spPr>
          <a:xfrm>
            <a:off x="1628447" y="4370136"/>
            <a:ext cx="510251" cy="127035"/>
          </a:xfrm>
          <a:prstGeom prst="rect">
            <a:avLst/>
          </a:prstGeom>
          <a:noFill/>
        </p:spPr>
        <p:txBody>
          <a:bodyPr wrap="square" lIns="29033" tIns="14516" rIns="29033" bIns="14516">
            <a:spAutoFit/>
          </a:bodyPr>
          <a:lstStyle/>
          <a:p>
            <a:pPr algn="ctr"/>
            <a:r>
              <a:rPr lang="th-TH" sz="635" b="1" dirty="0" err="1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สพท</a:t>
            </a:r>
            <a:r>
              <a:rPr lang="th-TH" sz="635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./ส่วนราชการ</a:t>
            </a:r>
          </a:p>
        </p:txBody>
      </p:sp>
      <p:sp>
        <p:nvSpPr>
          <p:cNvPr id="161" name="สี่เหลี่ยมผืนผ้า 160">
            <a:extLst>
              <a:ext uri="{FF2B5EF4-FFF2-40B4-BE49-F238E27FC236}">
                <a16:creationId xmlns:a16="http://schemas.microsoft.com/office/drawing/2014/main" id="{D7F80397-840B-4281-BD8B-16F770AA1F29}"/>
              </a:ext>
            </a:extLst>
          </p:cNvPr>
          <p:cNvSpPr/>
          <p:nvPr/>
        </p:nvSpPr>
        <p:spPr>
          <a:xfrm>
            <a:off x="1971688" y="4342099"/>
            <a:ext cx="264486" cy="59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8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ครบถ้วนถูกต้อง</a:t>
            </a:r>
          </a:p>
        </p:txBody>
      </p:sp>
      <p:sp>
        <p:nvSpPr>
          <p:cNvPr id="162" name="สี่เหลี่ยมผืนผ้า 161">
            <a:extLst>
              <a:ext uri="{FF2B5EF4-FFF2-40B4-BE49-F238E27FC236}">
                <a16:creationId xmlns:a16="http://schemas.microsoft.com/office/drawing/2014/main" id="{40540D98-6C25-4CD0-A752-056AD4072EFE}"/>
              </a:ext>
            </a:extLst>
          </p:cNvPr>
          <p:cNvSpPr/>
          <p:nvPr/>
        </p:nvSpPr>
        <p:spPr>
          <a:xfrm>
            <a:off x="2288449" y="4347797"/>
            <a:ext cx="315326" cy="59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8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ไม่ครบถ้วนถูกต้อง</a:t>
            </a:r>
          </a:p>
        </p:txBody>
      </p:sp>
      <p:sp>
        <p:nvSpPr>
          <p:cNvPr id="136" name="สี่เหลี่ยมผืนผ้า 135">
            <a:extLst>
              <a:ext uri="{FF2B5EF4-FFF2-40B4-BE49-F238E27FC236}">
                <a16:creationId xmlns:a16="http://schemas.microsoft.com/office/drawing/2014/main" id="{6BC013A0-C9B4-49EB-9D88-80CD30AD5E80}"/>
              </a:ext>
            </a:extLst>
          </p:cNvPr>
          <p:cNvSpPr/>
          <p:nvPr/>
        </p:nvSpPr>
        <p:spPr>
          <a:xfrm>
            <a:off x="2741930" y="4588787"/>
            <a:ext cx="189287" cy="813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8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ถูกต้อง/ไม่ถูกต้อง</a:t>
            </a:r>
          </a:p>
        </p:txBody>
      </p:sp>
      <p:sp>
        <p:nvSpPr>
          <p:cNvPr id="120" name="สี่เหลี่ยมผืนผ้า 119">
            <a:extLst>
              <a:ext uri="{FF2B5EF4-FFF2-40B4-BE49-F238E27FC236}">
                <a16:creationId xmlns:a16="http://schemas.microsoft.com/office/drawing/2014/main" id="{E8ED5726-5E5C-4807-B4E8-624A616BD0B8}"/>
              </a:ext>
            </a:extLst>
          </p:cNvPr>
          <p:cNvSpPr/>
          <p:nvPr/>
        </p:nvSpPr>
        <p:spPr>
          <a:xfrm>
            <a:off x="1974042" y="5724284"/>
            <a:ext cx="303116" cy="59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8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ครบถ้วนถูกต้อง</a:t>
            </a:r>
          </a:p>
        </p:txBody>
      </p:sp>
      <p:sp>
        <p:nvSpPr>
          <p:cNvPr id="127" name="สี่เหลี่ยมผืนผ้า 126">
            <a:extLst>
              <a:ext uri="{FF2B5EF4-FFF2-40B4-BE49-F238E27FC236}">
                <a16:creationId xmlns:a16="http://schemas.microsoft.com/office/drawing/2014/main" id="{56874271-12DC-470A-98E6-EEF995E3B289}"/>
              </a:ext>
            </a:extLst>
          </p:cNvPr>
          <p:cNvSpPr/>
          <p:nvPr/>
        </p:nvSpPr>
        <p:spPr>
          <a:xfrm>
            <a:off x="2315489" y="5730640"/>
            <a:ext cx="303116" cy="59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h-TH" sz="38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ไม่ครบถ้วนถูกต้อง</a:t>
            </a:r>
          </a:p>
        </p:txBody>
      </p:sp>
      <p:cxnSp>
        <p:nvCxnSpPr>
          <p:cNvPr id="99" name="ลูกศรเชื่อมต่อแบบตรง 98">
            <a:extLst>
              <a:ext uri="{FF2B5EF4-FFF2-40B4-BE49-F238E27FC236}">
                <a16:creationId xmlns:a16="http://schemas.microsoft.com/office/drawing/2014/main" id="{12712042-3728-4F14-8326-E61D5B96E959}"/>
              </a:ext>
            </a:extLst>
          </p:cNvPr>
          <p:cNvCxnSpPr>
            <a:cxnSpLocks/>
          </p:cNvCxnSpPr>
          <p:nvPr/>
        </p:nvCxnSpPr>
        <p:spPr>
          <a:xfrm>
            <a:off x="2635924" y="4120534"/>
            <a:ext cx="2251760" cy="0"/>
          </a:xfrm>
          <a:prstGeom prst="straightConnector1">
            <a:avLst/>
          </a:prstGeom>
          <a:ln w="12700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5" name="กลุ่ม 194">
            <a:extLst>
              <a:ext uri="{FF2B5EF4-FFF2-40B4-BE49-F238E27FC236}">
                <a16:creationId xmlns:a16="http://schemas.microsoft.com/office/drawing/2014/main" id="{62C5E3A2-E6CA-4BE3-A2D8-ABB3A8AF74F6}"/>
              </a:ext>
            </a:extLst>
          </p:cNvPr>
          <p:cNvGrpSpPr/>
          <p:nvPr/>
        </p:nvGrpSpPr>
        <p:grpSpPr>
          <a:xfrm>
            <a:off x="5753537" y="3817023"/>
            <a:ext cx="1042166" cy="910787"/>
            <a:chOff x="-709428" y="517118"/>
            <a:chExt cx="1817612" cy="1261334"/>
          </a:xfrm>
        </p:grpSpPr>
        <p:sp>
          <p:nvSpPr>
            <p:cNvPr id="196" name="สี่เหลี่ยมผืนผ้า: มุมมน 195">
              <a:extLst>
                <a:ext uri="{FF2B5EF4-FFF2-40B4-BE49-F238E27FC236}">
                  <a16:creationId xmlns:a16="http://schemas.microsoft.com/office/drawing/2014/main" id="{3875FF3A-1381-4424-9C28-187E2656E0C4}"/>
                </a:ext>
              </a:extLst>
            </p:cNvPr>
            <p:cNvSpPr/>
            <p:nvPr/>
          </p:nvSpPr>
          <p:spPr>
            <a:xfrm>
              <a:off x="-709428" y="517118"/>
              <a:ext cx="1817612" cy="1261334"/>
            </a:xfrm>
            <a:prstGeom prst="roundRect">
              <a:avLst>
                <a:gd name="adj" fmla="val 12943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889"/>
            </a:p>
          </p:txBody>
        </p:sp>
        <p:sp>
          <p:nvSpPr>
            <p:cNvPr id="197" name="สี่เหลี่ยมผืนผ้า 196">
              <a:extLst>
                <a:ext uri="{FF2B5EF4-FFF2-40B4-BE49-F238E27FC236}">
                  <a16:creationId xmlns:a16="http://schemas.microsoft.com/office/drawing/2014/main" id="{553EBFE3-DDD7-4B3C-B63A-DD39DE8AAB01}"/>
                </a:ext>
              </a:extLst>
            </p:cNvPr>
            <p:cNvSpPr/>
            <p:nvPr/>
          </p:nvSpPr>
          <p:spPr>
            <a:xfrm>
              <a:off x="-657277" y="537100"/>
              <a:ext cx="1713310" cy="11614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thaiDist">
                <a:lnSpc>
                  <a:spcPct val="107000"/>
                </a:lnSpc>
                <a:tabLst>
                  <a:tab pos="57264" algn="l"/>
                  <a:tab pos="85694" algn="l"/>
                  <a:tab pos="142957" algn="l"/>
                  <a:tab pos="171589" algn="l"/>
                  <a:tab pos="200019" algn="l"/>
                  <a:tab pos="257283" algn="l"/>
                  <a:tab pos="285915" algn="l"/>
                  <a:tab pos="314345" algn="l"/>
                  <a:tab pos="371608" algn="l"/>
                  <a:tab pos="400240" algn="l"/>
                  <a:tab pos="428671" algn="l"/>
                  <a:tab pos="485934" algn="l"/>
                  <a:tab pos="514566" algn="l"/>
                  <a:tab pos="542996" algn="l"/>
                  <a:tab pos="600260" algn="l"/>
                  <a:tab pos="628891" algn="l"/>
                  <a:tab pos="657321" algn="l"/>
                  <a:tab pos="714585" algn="l"/>
                  <a:tab pos="743217" algn="l"/>
                  <a:tab pos="771647" algn="l"/>
                </a:tabLst>
              </a:pPr>
              <a:r>
                <a:rPr lang="th-TH" sz="444" dirty="0">
                  <a:solidFill>
                    <a:srgbClr val="000000"/>
                  </a:solidFill>
                  <a:latin typeface="TH SarabunPSK" panose="020B0500040200020003" pitchFamily="34" charset="-34"/>
                  <a:ea typeface="TH SarabunPSK" panose="020B0500040200020003" pitchFamily="34" charset="-34"/>
                </a:rPr>
                <a:t>1.	สัญญากู้ยืมเงิน</a:t>
              </a:r>
              <a:endParaRPr lang="en-US" sz="444" dirty="0">
                <a:latin typeface="Calibri" panose="020F0502020204030204" pitchFamily="34" charset="0"/>
                <a:ea typeface="Calibri" panose="020F0502020204030204" pitchFamily="34" charset="0"/>
              </a:endParaRPr>
            </a:p>
            <a:p>
              <a:pPr algn="thaiDist">
                <a:lnSpc>
                  <a:spcPct val="107000"/>
                </a:lnSpc>
                <a:tabLst>
                  <a:tab pos="57264" algn="l"/>
                  <a:tab pos="85694" algn="l"/>
                  <a:tab pos="142957" algn="l"/>
                  <a:tab pos="171589" algn="l"/>
                  <a:tab pos="200019" algn="l"/>
                  <a:tab pos="257283" algn="l"/>
                  <a:tab pos="285915" algn="l"/>
                  <a:tab pos="314345" algn="l"/>
                  <a:tab pos="371608" algn="l"/>
                  <a:tab pos="400240" algn="l"/>
                  <a:tab pos="428671" algn="l"/>
                  <a:tab pos="485934" algn="l"/>
                  <a:tab pos="514566" algn="l"/>
                  <a:tab pos="542996" algn="l"/>
                  <a:tab pos="600260" algn="l"/>
                  <a:tab pos="628891" algn="l"/>
                  <a:tab pos="657321" algn="l"/>
                  <a:tab pos="714585" algn="l"/>
                  <a:tab pos="743217" algn="l"/>
                  <a:tab pos="771647" algn="l"/>
                </a:tabLst>
              </a:pPr>
              <a:r>
                <a:rPr lang="th-TH" sz="444" dirty="0">
                  <a:solidFill>
                    <a:srgbClr val="000000"/>
                  </a:solidFill>
                  <a:latin typeface="TH SarabunPSK" panose="020B0500040200020003" pitchFamily="34" charset="-34"/>
                  <a:ea typeface="TH SarabunPSK" panose="020B0500040200020003" pitchFamily="34" charset="-34"/>
                </a:rPr>
                <a:t>2.	สัญญาค้ำประกัน</a:t>
              </a:r>
              <a:endParaRPr lang="en-US" sz="444" dirty="0">
                <a:solidFill>
                  <a:srgbClr val="000000"/>
                </a:solidFill>
                <a:latin typeface="TH SarabunPSK" panose="020B0500040200020003" pitchFamily="34" charset="-34"/>
                <a:ea typeface="TH SarabunPSK" panose="020B0500040200020003" pitchFamily="34" charset="-34"/>
              </a:endParaRPr>
            </a:p>
            <a:p>
              <a:pPr algn="thaiDist">
                <a:lnSpc>
                  <a:spcPct val="107000"/>
                </a:lnSpc>
                <a:tabLst>
                  <a:tab pos="57264" algn="l"/>
                  <a:tab pos="85694" algn="l"/>
                  <a:tab pos="142957" algn="l"/>
                  <a:tab pos="171589" algn="l"/>
                  <a:tab pos="200019" algn="l"/>
                  <a:tab pos="257283" algn="l"/>
                  <a:tab pos="285915" algn="l"/>
                  <a:tab pos="314345" algn="l"/>
                  <a:tab pos="371608" algn="l"/>
                  <a:tab pos="400240" algn="l"/>
                  <a:tab pos="428671" algn="l"/>
                  <a:tab pos="485934" algn="l"/>
                  <a:tab pos="514566" algn="l"/>
                  <a:tab pos="542996" algn="l"/>
                  <a:tab pos="600260" algn="l"/>
                  <a:tab pos="628891" algn="l"/>
                  <a:tab pos="657321" algn="l"/>
                  <a:tab pos="714585" algn="l"/>
                  <a:tab pos="743217" algn="l"/>
                  <a:tab pos="771647" algn="l"/>
                </a:tabLst>
              </a:pPr>
              <a:r>
                <a:rPr lang="en-US" sz="444" dirty="0">
                  <a:solidFill>
                    <a:srgbClr val="000000"/>
                  </a:solidFill>
                  <a:latin typeface="TH SarabunPSK" panose="020B0500040200020003" pitchFamily="34" charset="-34"/>
                  <a:ea typeface="TH SarabunPSK" panose="020B0500040200020003" pitchFamily="34" charset="-34"/>
                </a:rPr>
                <a:t>3.</a:t>
              </a:r>
              <a:r>
                <a:rPr lang="th-TH" sz="444" dirty="0">
                  <a:solidFill>
                    <a:srgbClr val="000000"/>
                  </a:solidFill>
                  <a:latin typeface="TH SarabunPSK" panose="020B0500040200020003" pitchFamily="34" charset="-34"/>
                  <a:ea typeface="TH SarabunPSK" panose="020B0500040200020003" pitchFamily="34" charset="-34"/>
                </a:rPr>
                <a:t>	หนังสือยินยอมให้หน่วยงานราชการ/หน่วยงานต้นสังกัด	หักเงินของผู้กู้ยืม</a:t>
              </a:r>
              <a:endParaRPr lang="en-US" sz="444" dirty="0">
                <a:latin typeface="Calibri" panose="020F0502020204030204" pitchFamily="34" charset="0"/>
                <a:ea typeface="Calibri" panose="020F0502020204030204" pitchFamily="34" charset="0"/>
              </a:endParaRPr>
            </a:p>
            <a:p>
              <a:pPr algn="thaiDist">
                <a:lnSpc>
                  <a:spcPct val="107000"/>
                </a:lnSpc>
                <a:tabLst>
                  <a:tab pos="57264" algn="l"/>
                  <a:tab pos="85694" algn="l"/>
                  <a:tab pos="142957" algn="l"/>
                  <a:tab pos="171589" algn="l"/>
                  <a:tab pos="200019" algn="l"/>
                  <a:tab pos="257283" algn="l"/>
                  <a:tab pos="285915" algn="l"/>
                  <a:tab pos="314345" algn="l"/>
                  <a:tab pos="371608" algn="l"/>
                  <a:tab pos="400240" algn="l"/>
                  <a:tab pos="428671" algn="l"/>
                  <a:tab pos="485934" algn="l"/>
                  <a:tab pos="514566" algn="l"/>
                  <a:tab pos="542996" algn="l"/>
                  <a:tab pos="600260" algn="l"/>
                  <a:tab pos="628891" algn="l"/>
                  <a:tab pos="657321" algn="l"/>
                  <a:tab pos="714585" algn="l"/>
                  <a:tab pos="743217" algn="l"/>
                  <a:tab pos="771647" algn="l"/>
                </a:tabLst>
              </a:pPr>
              <a:r>
                <a:rPr lang="th-TH" sz="444" dirty="0">
                  <a:solidFill>
                    <a:srgbClr val="000000"/>
                  </a:solidFill>
                  <a:latin typeface="TH SarabunPSK" panose="020B0500040200020003" pitchFamily="34" charset="-34"/>
                  <a:ea typeface="TH SarabunPSK" panose="020B0500040200020003" pitchFamily="34" charset="-34"/>
                </a:rPr>
                <a:t>4.	หนังสือยินยอมให้หน่วยงานราชการ/หน่วยงานต้นสังกัด	หักเงินของผู้ค้ำประกัน </a:t>
              </a:r>
              <a:endParaRPr lang="en-US" sz="444" dirty="0">
                <a:latin typeface="Calibri" panose="020F0502020204030204" pitchFamily="34" charset="0"/>
                <a:ea typeface="Calibri" panose="020F0502020204030204" pitchFamily="34" charset="0"/>
              </a:endParaRPr>
            </a:p>
            <a:p>
              <a:pPr algn="thaiDist">
                <a:lnSpc>
                  <a:spcPct val="107000"/>
                </a:lnSpc>
                <a:tabLst>
                  <a:tab pos="57264" algn="l"/>
                  <a:tab pos="85694" algn="l"/>
                  <a:tab pos="142957" algn="l"/>
                  <a:tab pos="171589" algn="l"/>
                  <a:tab pos="200019" algn="l"/>
                  <a:tab pos="257283" algn="l"/>
                  <a:tab pos="285915" algn="l"/>
                  <a:tab pos="314345" algn="l"/>
                  <a:tab pos="371608" algn="l"/>
                  <a:tab pos="400240" algn="l"/>
                  <a:tab pos="428671" algn="l"/>
                  <a:tab pos="485934" algn="l"/>
                  <a:tab pos="514566" algn="l"/>
                  <a:tab pos="542996" algn="l"/>
                  <a:tab pos="600260" algn="l"/>
                  <a:tab pos="628891" algn="l"/>
                  <a:tab pos="657321" algn="l"/>
                  <a:tab pos="714585" algn="l"/>
                  <a:tab pos="743217" algn="l"/>
                  <a:tab pos="771647" algn="l"/>
                </a:tabLst>
              </a:pPr>
              <a:r>
                <a:rPr lang="th-TH" sz="444" dirty="0">
                  <a:solidFill>
                    <a:srgbClr val="000000"/>
                  </a:solidFill>
                  <a:latin typeface="TH SarabunPSK" panose="020B0500040200020003" pitchFamily="34" charset="-34"/>
                  <a:ea typeface="TH SarabunPSK" panose="020B0500040200020003" pitchFamily="34" charset="-34"/>
                </a:rPr>
                <a:t>5.	หนังสือยืนยอมให้ส่วนราชการ/หน่วยงานต้นสังกัดหักเงิน	เพื่อชำระหนี้ของผู้กู้ยืม </a:t>
              </a:r>
              <a:endParaRPr lang="en-US" sz="444" dirty="0">
                <a:latin typeface="Calibri" panose="020F0502020204030204" pitchFamily="34" charset="0"/>
                <a:ea typeface="Calibri" panose="020F0502020204030204" pitchFamily="34" charset="0"/>
              </a:endParaRPr>
            </a:p>
            <a:p>
              <a:pPr algn="thaiDist">
                <a:lnSpc>
                  <a:spcPct val="107000"/>
                </a:lnSpc>
                <a:tabLst>
                  <a:tab pos="57264" algn="l"/>
                  <a:tab pos="85694" algn="l"/>
                  <a:tab pos="142957" algn="l"/>
                  <a:tab pos="171589" algn="l"/>
                  <a:tab pos="200019" algn="l"/>
                  <a:tab pos="257283" algn="l"/>
                  <a:tab pos="285915" algn="l"/>
                  <a:tab pos="314345" algn="l"/>
                  <a:tab pos="371608" algn="l"/>
                  <a:tab pos="400240" algn="l"/>
                  <a:tab pos="428671" algn="l"/>
                  <a:tab pos="485934" algn="l"/>
                  <a:tab pos="514566" algn="l"/>
                  <a:tab pos="542996" algn="l"/>
                  <a:tab pos="600260" algn="l"/>
                  <a:tab pos="628891" algn="l"/>
                  <a:tab pos="657321" algn="l"/>
                  <a:tab pos="714585" algn="l"/>
                  <a:tab pos="743217" algn="l"/>
                  <a:tab pos="771647" algn="l"/>
                </a:tabLst>
              </a:pPr>
              <a:r>
                <a:rPr lang="th-TH" sz="444" dirty="0">
                  <a:solidFill>
                    <a:srgbClr val="000000"/>
                  </a:solidFill>
                  <a:latin typeface="Calibri" panose="020F0502020204030204" pitchFamily="34" charset="0"/>
                  <a:ea typeface="TH SarabunPSK" panose="020B0500040200020003" pitchFamily="34" charset="-34"/>
                  <a:cs typeface="TH SarabunPSK" panose="020B0500040200020003" pitchFamily="34" charset="-34"/>
                </a:rPr>
                <a:t>6.</a:t>
              </a:r>
              <a:r>
                <a:rPr lang="th-TH" sz="444" dirty="0">
                  <a:solidFill>
                    <a:srgbClr val="000000"/>
                  </a:solidFill>
                  <a:latin typeface="TH SarabunPSK" panose="020B0500040200020003" pitchFamily="34" charset="-34"/>
                  <a:ea typeface="TH SarabunPSK" panose="020B0500040200020003" pitchFamily="34" charset="-34"/>
                </a:rPr>
                <a:t>	หนังสือยืนยอมให้ส่วนราชการ/หน่วยงานต้นสังกัดหักเงิน	เพื่อชำระหนี้ของผู้ค้ำประกัน </a:t>
              </a:r>
              <a:endParaRPr lang="en-US" sz="444" dirty="0">
                <a:latin typeface="Calibri" panose="020F0502020204030204" pitchFamily="34" charset="0"/>
                <a:ea typeface="Calibri" panose="020F0502020204030204" pitchFamily="34" charset="0"/>
              </a:endParaRPr>
            </a:p>
            <a:p>
              <a:pPr algn="thaiDist">
                <a:lnSpc>
                  <a:spcPct val="107000"/>
                </a:lnSpc>
                <a:tabLst>
                  <a:tab pos="57264" algn="l"/>
                  <a:tab pos="85694" algn="l"/>
                  <a:tab pos="142957" algn="l"/>
                  <a:tab pos="171589" algn="l"/>
                  <a:tab pos="200019" algn="l"/>
                  <a:tab pos="257283" algn="l"/>
                  <a:tab pos="285915" algn="l"/>
                  <a:tab pos="314345" algn="l"/>
                  <a:tab pos="371608" algn="l"/>
                  <a:tab pos="400240" algn="l"/>
                  <a:tab pos="428671" algn="l"/>
                  <a:tab pos="485934" algn="l"/>
                  <a:tab pos="514566" algn="l"/>
                  <a:tab pos="542996" algn="l"/>
                  <a:tab pos="600260" algn="l"/>
                  <a:tab pos="628891" algn="l"/>
                  <a:tab pos="657321" algn="l"/>
                  <a:tab pos="714585" algn="l"/>
                  <a:tab pos="743217" algn="l"/>
                  <a:tab pos="771647" algn="l"/>
                </a:tabLst>
              </a:pPr>
              <a:r>
                <a:rPr lang="th-TH" sz="444" dirty="0">
                  <a:solidFill>
                    <a:srgbClr val="000000"/>
                  </a:solidFill>
                  <a:latin typeface="TH SarabunPSK" panose="020B0500040200020003" pitchFamily="34" charset="-34"/>
                  <a:ea typeface="TH SarabunPSK" panose="020B0500040200020003" pitchFamily="34" charset="-34"/>
                </a:rPr>
                <a:t>7.	คำรับรองของหน่วยงานต้นสังกัด ในการหัก	เงินเดือนฯ </a:t>
              </a:r>
              <a:endParaRPr lang="en-US" sz="444" dirty="0"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</p:grpSp>
      <p:sp>
        <p:nvSpPr>
          <p:cNvPr id="198" name="สี่เหลี่ยมผืนผ้า 197">
            <a:extLst>
              <a:ext uri="{FF2B5EF4-FFF2-40B4-BE49-F238E27FC236}">
                <a16:creationId xmlns:a16="http://schemas.microsoft.com/office/drawing/2014/main" id="{33D3E344-82DE-4088-AC8D-28C84B575577}"/>
              </a:ext>
            </a:extLst>
          </p:cNvPr>
          <p:cNvSpPr/>
          <p:nvPr/>
        </p:nvSpPr>
        <p:spPr>
          <a:xfrm>
            <a:off x="5924753" y="3657494"/>
            <a:ext cx="622121" cy="17834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889" dirty="0"/>
              <a:t>ออกฟอร์มสัญญากู้ยืม</a:t>
            </a:r>
          </a:p>
        </p:txBody>
      </p:sp>
      <p:grpSp>
        <p:nvGrpSpPr>
          <p:cNvPr id="199" name="กลุ่ม 198">
            <a:extLst>
              <a:ext uri="{FF2B5EF4-FFF2-40B4-BE49-F238E27FC236}">
                <a16:creationId xmlns:a16="http://schemas.microsoft.com/office/drawing/2014/main" id="{0DB5EC64-D856-4CFF-AD19-9EE060400B3F}"/>
              </a:ext>
            </a:extLst>
          </p:cNvPr>
          <p:cNvGrpSpPr/>
          <p:nvPr/>
        </p:nvGrpSpPr>
        <p:grpSpPr>
          <a:xfrm>
            <a:off x="5729588" y="3645576"/>
            <a:ext cx="227177" cy="205198"/>
            <a:chOff x="4610684" y="240262"/>
            <a:chExt cx="715503" cy="646281"/>
          </a:xfrm>
        </p:grpSpPr>
        <p:sp>
          <p:nvSpPr>
            <p:cNvPr id="200" name="สี่เหลี่ยมผืนผ้า 199">
              <a:extLst>
                <a:ext uri="{FF2B5EF4-FFF2-40B4-BE49-F238E27FC236}">
                  <a16:creationId xmlns:a16="http://schemas.microsoft.com/office/drawing/2014/main" id="{81598AE2-E876-4530-9F17-B457DF00BC54}"/>
                </a:ext>
              </a:extLst>
            </p:cNvPr>
            <p:cNvSpPr/>
            <p:nvPr/>
          </p:nvSpPr>
          <p:spPr>
            <a:xfrm>
              <a:off x="4610684" y="240262"/>
              <a:ext cx="715503" cy="646281"/>
            </a:xfrm>
            <a:prstGeom prst="rect">
              <a:avLst/>
            </a:prstGeom>
            <a:noFill/>
          </p:spPr>
          <p:txBody>
            <a:bodyPr wrap="square" lIns="29033" tIns="14516" rIns="29033" bIns="14516">
              <a:spAutoFit/>
            </a:bodyPr>
            <a:lstStyle/>
            <a:p>
              <a:pPr algn="ctr"/>
              <a:r>
                <a:rPr lang="th-TH" sz="1143" b="1" dirty="0">
                  <a:ln w="0"/>
                </a:rPr>
                <a:t>10</a:t>
              </a:r>
            </a:p>
          </p:txBody>
        </p:sp>
        <p:sp>
          <p:nvSpPr>
            <p:cNvPr id="201" name="วงรี 200">
              <a:extLst>
                <a:ext uri="{FF2B5EF4-FFF2-40B4-BE49-F238E27FC236}">
                  <a16:creationId xmlns:a16="http://schemas.microsoft.com/office/drawing/2014/main" id="{35B866B5-4BFD-4971-B456-01564B23AD3B}"/>
                </a:ext>
              </a:extLst>
            </p:cNvPr>
            <p:cNvSpPr/>
            <p:nvPr/>
          </p:nvSpPr>
          <p:spPr>
            <a:xfrm>
              <a:off x="4788436" y="376237"/>
              <a:ext cx="360000" cy="36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508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cxnSp>
        <p:nvCxnSpPr>
          <p:cNvPr id="205" name="ตัวเชื่อมต่อ: หักมุม 204">
            <a:extLst>
              <a:ext uri="{FF2B5EF4-FFF2-40B4-BE49-F238E27FC236}">
                <a16:creationId xmlns:a16="http://schemas.microsoft.com/office/drawing/2014/main" id="{65A7BCA5-64D8-4923-9F68-A60B5CE1D8D2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3802146" y="4718491"/>
            <a:ext cx="1803879" cy="860753"/>
          </a:xfrm>
          <a:prstGeom prst="bentConnector3">
            <a:avLst>
              <a:gd name="adj1" fmla="val -29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ตัวเชื่อมต่อ: หักมุม 208">
            <a:extLst>
              <a:ext uri="{FF2B5EF4-FFF2-40B4-BE49-F238E27FC236}">
                <a16:creationId xmlns:a16="http://schemas.microsoft.com/office/drawing/2014/main" id="{83B7B246-C247-455D-84E4-628D75D7AF37}"/>
              </a:ext>
            </a:extLst>
          </p:cNvPr>
          <p:cNvCxnSpPr>
            <a:cxnSpLocks/>
          </p:cNvCxnSpPr>
          <p:nvPr/>
        </p:nvCxnSpPr>
        <p:spPr>
          <a:xfrm rot="5400000">
            <a:off x="3811289" y="4706931"/>
            <a:ext cx="1898651" cy="979080"/>
          </a:xfrm>
          <a:prstGeom prst="bentConnector3">
            <a:avLst>
              <a:gd name="adj1" fmla="val 10001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ลูกศรเชื่อมต่อแบบตรง 217">
            <a:extLst>
              <a:ext uri="{FF2B5EF4-FFF2-40B4-BE49-F238E27FC236}">
                <a16:creationId xmlns:a16="http://schemas.microsoft.com/office/drawing/2014/main" id="{3CF60D6E-0B42-48A9-B475-F06230DBA5FA}"/>
              </a:ext>
            </a:extLst>
          </p:cNvPr>
          <p:cNvCxnSpPr/>
          <p:nvPr/>
        </p:nvCxnSpPr>
        <p:spPr>
          <a:xfrm flipH="1">
            <a:off x="5572391" y="4056922"/>
            <a:ext cx="181146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ตัวเชื่อมต่อ: หักมุม 221">
            <a:extLst>
              <a:ext uri="{FF2B5EF4-FFF2-40B4-BE49-F238E27FC236}">
                <a16:creationId xmlns:a16="http://schemas.microsoft.com/office/drawing/2014/main" id="{AA376D73-E1BC-44F6-AF26-AC1969C76089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3967039" y="5314883"/>
            <a:ext cx="943498" cy="341964"/>
          </a:xfrm>
          <a:prstGeom prst="bentConnector3">
            <a:avLst>
              <a:gd name="adj1" fmla="val -4"/>
            </a:avLst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สี่เหลี่ยมผืนผ้า 149">
            <a:extLst>
              <a:ext uri="{FF2B5EF4-FFF2-40B4-BE49-F238E27FC236}">
                <a16:creationId xmlns:a16="http://schemas.microsoft.com/office/drawing/2014/main" id="{CD1A0E7A-86B3-4C87-A67B-1A3060532E5C}"/>
              </a:ext>
            </a:extLst>
          </p:cNvPr>
          <p:cNvSpPr/>
          <p:nvPr/>
        </p:nvSpPr>
        <p:spPr>
          <a:xfrm>
            <a:off x="4497042" y="6020635"/>
            <a:ext cx="272873" cy="6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8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อนุมัติเบิกจ่าย</a:t>
            </a:r>
          </a:p>
        </p:txBody>
      </p:sp>
      <p:sp>
        <p:nvSpPr>
          <p:cNvPr id="166" name="สี่เหลี่ยมผืนผ้า 165">
            <a:extLst>
              <a:ext uri="{FF2B5EF4-FFF2-40B4-BE49-F238E27FC236}">
                <a16:creationId xmlns:a16="http://schemas.microsoft.com/office/drawing/2014/main" id="{27ED0F59-AE0D-4A47-9B76-AAB800F88441}"/>
              </a:ext>
            </a:extLst>
          </p:cNvPr>
          <p:cNvSpPr/>
          <p:nvPr/>
        </p:nvSpPr>
        <p:spPr>
          <a:xfrm>
            <a:off x="4749479" y="6081768"/>
            <a:ext cx="352830" cy="1240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8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แจ้งผล</a:t>
            </a:r>
            <a:r>
              <a:rPr lang="th-TH" sz="381" dirty="0" err="1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การทำ</a:t>
            </a:r>
            <a:r>
              <a:rPr lang="th-TH" sz="38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สัญญา</a:t>
            </a:r>
            <a:br>
              <a:rPr lang="th-TH" sz="38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8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สำเร็จ/ไม่สำเร็จ</a:t>
            </a:r>
          </a:p>
        </p:txBody>
      </p:sp>
      <p:cxnSp>
        <p:nvCxnSpPr>
          <p:cNvPr id="244" name="ตัวเชื่อมต่อ: หักมุม 243">
            <a:extLst>
              <a:ext uri="{FF2B5EF4-FFF2-40B4-BE49-F238E27FC236}">
                <a16:creationId xmlns:a16="http://schemas.microsoft.com/office/drawing/2014/main" id="{A8AC3408-8E92-495A-ADDA-BC3621B0EAA5}"/>
              </a:ext>
            </a:extLst>
          </p:cNvPr>
          <p:cNvCxnSpPr>
            <a:endCxn id="28" idx="4"/>
          </p:cNvCxnSpPr>
          <p:nvPr/>
        </p:nvCxnSpPr>
        <p:spPr>
          <a:xfrm rot="5400000">
            <a:off x="4672999" y="4435577"/>
            <a:ext cx="547292" cy="177726"/>
          </a:xfrm>
          <a:prstGeom prst="bentConnector2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7242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กลุ่ม 4">
            <a:extLst>
              <a:ext uri="{FF2B5EF4-FFF2-40B4-BE49-F238E27FC236}">
                <a16:creationId xmlns:a16="http://schemas.microsoft.com/office/drawing/2014/main" id="{87658178-A474-430B-9056-AA30AD6F9B78}"/>
              </a:ext>
            </a:extLst>
          </p:cNvPr>
          <p:cNvGrpSpPr/>
          <p:nvPr/>
        </p:nvGrpSpPr>
        <p:grpSpPr>
          <a:xfrm>
            <a:off x="2926812" y="3829225"/>
            <a:ext cx="685815" cy="676947"/>
            <a:chOff x="1843613" y="4668451"/>
            <a:chExt cx="2160000" cy="2132070"/>
          </a:xfrm>
        </p:grpSpPr>
        <p:grpSp>
          <p:nvGrpSpPr>
            <p:cNvPr id="3" name="กลุ่ม 2">
              <a:extLst>
                <a:ext uri="{FF2B5EF4-FFF2-40B4-BE49-F238E27FC236}">
                  <a16:creationId xmlns:a16="http://schemas.microsoft.com/office/drawing/2014/main" id="{5A39CFDD-17BB-4A76-B4B3-9B88157EC9D0}"/>
                </a:ext>
              </a:extLst>
            </p:cNvPr>
            <p:cNvGrpSpPr/>
            <p:nvPr/>
          </p:nvGrpSpPr>
          <p:grpSpPr>
            <a:xfrm>
              <a:off x="2276306" y="5426475"/>
              <a:ext cx="1294228" cy="1374046"/>
              <a:chOff x="2242968" y="5448220"/>
              <a:chExt cx="1294228" cy="1374046"/>
            </a:xfrm>
          </p:grpSpPr>
          <p:sp>
            <p:nvSpPr>
              <p:cNvPr id="2" name="แผนผังลำดับงาน: ดิสก์แม่เหล็ก 1">
                <a:extLst>
                  <a:ext uri="{FF2B5EF4-FFF2-40B4-BE49-F238E27FC236}">
                    <a16:creationId xmlns:a16="http://schemas.microsoft.com/office/drawing/2014/main" id="{FA025550-05FC-46E2-A992-816C92F48A28}"/>
                  </a:ext>
                </a:extLst>
              </p:cNvPr>
              <p:cNvSpPr/>
              <p:nvPr/>
            </p:nvSpPr>
            <p:spPr>
              <a:xfrm>
                <a:off x="2242968" y="6231423"/>
                <a:ext cx="1294228" cy="590843"/>
              </a:xfrm>
              <a:prstGeom prst="flowChartMagneticDisk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889"/>
              </a:p>
            </p:txBody>
          </p:sp>
          <p:sp>
            <p:nvSpPr>
              <p:cNvPr id="28" name="แผนผังลำดับงาน: ดิสก์แม่เหล็ก 27">
                <a:extLst>
                  <a:ext uri="{FF2B5EF4-FFF2-40B4-BE49-F238E27FC236}">
                    <a16:creationId xmlns:a16="http://schemas.microsoft.com/office/drawing/2014/main" id="{ED511220-DE1E-4BD6-B236-6C4B2BDE7CEC}"/>
                  </a:ext>
                </a:extLst>
              </p:cNvPr>
              <p:cNvSpPr/>
              <p:nvPr/>
            </p:nvSpPr>
            <p:spPr>
              <a:xfrm>
                <a:off x="2242968" y="5836844"/>
                <a:ext cx="1294228" cy="590843"/>
              </a:xfrm>
              <a:prstGeom prst="flowChartMagneticDisk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889" dirty="0"/>
              </a:p>
            </p:txBody>
          </p:sp>
          <p:sp>
            <p:nvSpPr>
              <p:cNvPr id="29" name="แผนผังลำดับงาน: ดิสก์แม่เหล็ก 28">
                <a:extLst>
                  <a:ext uri="{FF2B5EF4-FFF2-40B4-BE49-F238E27FC236}">
                    <a16:creationId xmlns:a16="http://schemas.microsoft.com/office/drawing/2014/main" id="{79C81E20-D38D-4D5A-BC84-07509F4A5136}"/>
                  </a:ext>
                </a:extLst>
              </p:cNvPr>
              <p:cNvSpPr/>
              <p:nvPr/>
            </p:nvSpPr>
            <p:spPr>
              <a:xfrm>
                <a:off x="2242968" y="5448220"/>
                <a:ext cx="1294228" cy="590843"/>
              </a:xfrm>
              <a:prstGeom prst="flowChartMagneticDisk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889"/>
              </a:p>
            </p:txBody>
          </p:sp>
        </p:grpSp>
        <p:sp>
          <p:nvSpPr>
            <p:cNvPr id="31" name="สี่เหลี่ยมผืนผ้า 30">
              <a:extLst>
                <a:ext uri="{FF2B5EF4-FFF2-40B4-BE49-F238E27FC236}">
                  <a16:creationId xmlns:a16="http://schemas.microsoft.com/office/drawing/2014/main" id="{6E0D6775-180B-4369-9656-2B452EE0AFCA}"/>
                </a:ext>
              </a:extLst>
            </p:cNvPr>
            <p:cNvSpPr/>
            <p:nvPr/>
          </p:nvSpPr>
          <p:spPr>
            <a:xfrm>
              <a:off x="1843613" y="4668451"/>
              <a:ext cx="2160000" cy="72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762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ฐานข้อมูลสารสนเทศเงินทุน</a:t>
              </a:r>
            </a:p>
          </p:txBody>
        </p:sp>
      </p:grpSp>
      <p:grpSp>
        <p:nvGrpSpPr>
          <p:cNvPr id="175" name="กลุ่ม 174">
            <a:extLst>
              <a:ext uri="{FF2B5EF4-FFF2-40B4-BE49-F238E27FC236}">
                <a16:creationId xmlns:a16="http://schemas.microsoft.com/office/drawing/2014/main" id="{5C2F1396-EA00-4740-BD65-B088F552AA1D}"/>
              </a:ext>
            </a:extLst>
          </p:cNvPr>
          <p:cNvGrpSpPr/>
          <p:nvPr/>
        </p:nvGrpSpPr>
        <p:grpSpPr>
          <a:xfrm>
            <a:off x="375463" y="3682819"/>
            <a:ext cx="516585" cy="187597"/>
            <a:chOff x="5493284" y="2953937"/>
            <a:chExt cx="3164114" cy="1209524"/>
          </a:xfrm>
        </p:grpSpPr>
        <p:sp>
          <p:nvSpPr>
            <p:cNvPr id="176" name="สี่เหลี่ยมผืนผ้า: มุมมน 175">
              <a:extLst>
                <a:ext uri="{FF2B5EF4-FFF2-40B4-BE49-F238E27FC236}">
                  <a16:creationId xmlns:a16="http://schemas.microsoft.com/office/drawing/2014/main" id="{29BCF909-D2E7-46BE-B4EE-A4C0C7F01C23}"/>
                </a:ext>
              </a:extLst>
            </p:cNvPr>
            <p:cNvSpPr/>
            <p:nvPr/>
          </p:nvSpPr>
          <p:spPr>
            <a:xfrm>
              <a:off x="5493284" y="2953937"/>
              <a:ext cx="3164114" cy="1209524"/>
            </a:xfrm>
            <a:prstGeom prst="roundRect">
              <a:avLst>
                <a:gd name="adj" fmla="val 31367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889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177" name="สี่เหลี่ยมผืนผ้า 176">
              <a:extLst>
                <a:ext uri="{FF2B5EF4-FFF2-40B4-BE49-F238E27FC236}">
                  <a16:creationId xmlns:a16="http://schemas.microsoft.com/office/drawing/2014/main" id="{EA09D186-4AE8-4760-9C86-6178E440FA9F}"/>
                </a:ext>
              </a:extLst>
            </p:cNvPr>
            <p:cNvSpPr/>
            <p:nvPr/>
          </p:nvSpPr>
          <p:spPr>
            <a:xfrm>
              <a:off x="5888798" y="3074889"/>
              <a:ext cx="2373086" cy="96761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44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นำเข้าข้อมูลประจำเดือน</a:t>
              </a:r>
            </a:p>
          </p:txBody>
        </p:sp>
      </p:grpSp>
      <p:sp>
        <p:nvSpPr>
          <p:cNvPr id="179" name="สี่เหลี่ยมผืนผ้า 178">
            <a:extLst>
              <a:ext uri="{FF2B5EF4-FFF2-40B4-BE49-F238E27FC236}">
                <a16:creationId xmlns:a16="http://schemas.microsoft.com/office/drawing/2014/main" id="{CC764CD3-249D-4A16-95D2-8620327839C9}"/>
              </a:ext>
            </a:extLst>
          </p:cNvPr>
          <p:cNvSpPr/>
          <p:nvPr/>
        </p:nvSpPr>
        <p:spPr>
          <a:xfrm>
            <a:off x="326897" y="3582118"/>
            <a:ext cx="366810" cy="127035"/>
          </a:xfrm>
          <a:prstGeom prst="rect">
            <a:avLst/>
          </a:prstGeom>
          <a:noFill/>
        </p:spPr>
        <p:txBody>
          <a:bodyPr wrap="square" lIns="29033" tIns="14516" rIns="29033" bIns="14516">
            <a:spAutoFit/>
          </a:bodyPr>
          <a:lstStyle/>
          <a:p>
            <a:pPr algn="ctr"/>
            <a:r>
              <a:rPr lang="th-TH" sz="635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ผู้ดูแลระบบ</a:t>
            </a:r>
          </a:p>
        </p:txBody>
      </p:sp>
      <p:grpSp>
        <p:nvGrpSpPr>
          <p:cNvPr id="180" name="กลุ่ม 179">
            <a:extLst>
              <a:ext uri="{FF2B5EF4-FFF2-40B4-BE49-F238E27FC236}">
                <a16:creationId xmlns:a16="http://schemas.microsoft.com/office/drawing/2014/main" id="{CE94BE6E-FB1C-4BDD-A8D1-41EF6E113C5A}"/>
              </a:ext>
            </a:extLst>
          </p:cNvPr>
          <p:cNvGrpSpPr/>
          <p:nvPr/>
        </p:nvGrpSpPr>
        <p:grpSpPr>
          <a:xfrm>
            <a:off x="224631" y="3542238"/>
            <a:ext cx="171454" cy="205198"/>
            <a:chOff x="4685740" y="240262"/>
            <a:chExt cx="540000" cy="613608"/>
          </a:xfrm>
        </p:grpSpPr>
        <p:sp>
          <p:nvSpPr>
            <p:cNvPr id="181" name="สี่เหลี่ยมผืนผ้า 180">
              <a:extLst>
                <a:ext uri="{FF2B5EF4-FFF2-40B4-BE49-F238E27FC236}">
                  <a16:creationId xmlns:a16="http://schemas.microsoft.com/office/drawing/2014/main" id="{4BF94F87-D660-4EF2-8E0B-B7C069CCD4C4}"/>
                </a:ext>
              </a:extLst>
            </p:cNvPr>
            <p:cNvSpPr/>
            <p:nvPr/>
          </p:nvSpPr>
          <p:spPr>
            <a:xfrm>
              <a:off x="4685740" y="240262"/>
              <a:ext cx="540000" cy="613608"/>
            </a:xfrm>
            <a:prstGeom prst="rect">
              <a:avLst/>
            </a:prstGeom>
            <a:noFill/>
          </p:spPr>
          <p:txBody>
            <a:bodyPr wrap="square" lIns="29033" tIns="14516" rIns="29033" bIns="14516">
              <a:spAutoFit/>
            </a:bodyPr>
            <a:lstStyle/>
            <a:p>
              <a:pPr algn="ctr"/>
              <a:r>
                <a:rPr lang="th-TH" sz="1143" b="1" dirty="0">
                  <a:ln w="0"/>
                </a:rPr>
                <a:t>1</a:t>
              </a:r>
            </a:p>
          </p:txBody>
        </p:sp>
        <p:sp>
          <p:nvSpPr>
            <p:cNvPr id="182" name="วงรี 181">
              <a:extLst>
                <a:ext uri="{FF2B5EF4-FFF2-40B4-BE49-F238E27FC236}">
                  <a16:creationId xmlns:a16="http://schemas.microsoft.com/office/drawing/2014/main" id="{11229CD2-420A-4264-8E73-E9A8024E0A30}"/>
                </a:ext>
              </a:extLst>
            </p:cNvPr>
            <p:cNvSpPr/>
            <p:nvPr/>
          </p:nvSpPr>
          <p:spPr>
            <a:xfrm>
              <a:off x="4788436" y="376237"/>
              <a:ext cx="360000" cy="36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508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grpSp>
        <p:nvGrpSpPr>
          <p:cNvPr id="202" name="กลุ่ม 201">
            <a:extLst>
              <a:ext uri="{FF2B5EF4-FFF2-40B4-BE49-F238E27FC236}">
                <a16:creationId xmlns:a16="http://schemas.microsoft.com/office/drawing/2014/main" id="{9E610A00-9B00-4859-8BD0-22AC6DF43B93}"/>
              </a:ext>
            </a:extLst>
          </p:cNvPr>
          <p:cNvGrpSpPr/>
          <p:nvPr/>
        </p:nvGrpSpPr>
        <p:grpSpPr>
          <a:xfrm>
            <a:off x="356099" y="4231722"/>
            <a:ext cx="1024151" cy="647773"/>
            <a:chOff x="1371988" y="4764369"/>
            <a:chExt cx="3225602" cy="2910524"/>
          </a:xfrm>
        </p:grpSpPr>
        <p:sp>
          <p:nvSpPr>
            <p:cNvPr id="203" name="สี่เหลี่ยมผืนผ้า: มุมมน 202">
              <a:extLst>
                <a:ext uri="{FF2B5EF4-FFF2-40B4-BE49-F238E27FC236}">
                  <a16:creationId xmlns:a16="http://schemas.microsoft.com/office/drawing/2014/main" id="{910CF4B1-22BE-4CE1-9755-7A4CBB97E600}"/>
                </a:ext>
              </a:extLst>
            </p:cNvPr>
            <p:cNvSpPr/>
            <p:nvPr/>
          </p:nvSpPr>
          <p:spPr>
            <a:xfrm>
              <a:off x="1371988" y="4764369"/>
              <a:ext cx="3225602" cy="2776187"/>
            </a:xfrm>
            <a:prstGeom prst="roundRect">
              <a:avLst>
                <a:gd name="adj" fmla="val 12943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889"/>
            </a:p>
          </p:txBody>
        </p:sp>
        <p:sp>
          <p:nvSpPr>
            <p:cNvPr id="204" name="สี่เหลี่ยมผืนผ้า 203">
              <a:extLst>
                <a:ext uri="{FF2B5EF4-FFF2-40B4-BE49-F238E27FC236}">
                  <a16:creationId xmlns:a16="http://schemas.microsoft.com/office/drawing/2014/main" id="{6F1E3DA7-2DF8-427E-BA04-8B9FF159FC0E}"/>
                </a:ext>
              </a:extLst>
            </p:cNvPr>
            <p:cNvSpPr/>
            <p:nvPr/>
          </p:nvSpPr>
          <p:spPr>
            <a:xfrm>
              <a:off x="1466165" y="4898706"/>
              <a:ext cx="3093986" cy="277618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107000"/>
                </a:lnSpc>
                <a:tabLst>
                  <a:tab pos="57264" algn="l"/>
                  <a:tab pos="85694" algn="l"/>
                  <a:tab pos="142957" algn="l"/>
                  <a:tab pos="171589" algn="l"/>
                  <a:tab pos="200019" algn="l"/>
                  <a:tab pos="257283" algn="l"/>
                  <a:tab pos="285915" algn="l"/>
                  <a:tab pos="314345" algn="l"/>
                  <a:tab pos="371608" algn="l"/>
                  <a:tab pos="400240" algn="l"/>
                  <a:tab pos="428671" algn="l"/>
                  <a:tab pos="485934" algn="l"/>
                  <a:tab pos="514566" algn="l"/>
                  <a:tab pos="542996" algn="l"/>
                  <a:tab pos="600260" algn="l"/>
                  <a:tab pos="628891" algn="l"/>
                  <a:tab pos="657321" algn="l"/>
                  <a:tab pos="714585" algn="l"/>
                  <a:tab pos="743217" algn="l"/>
                  <a:tab pos="771647" algn="l"/>
                </a:tabLst>
              </a:pPr>
              <a:r>
                <a:rPr lang="th-TH" sz="444" dirty="0">
                  <a:solidFill>
                    <a:schemeClr val="tx1"/>
                  </a:solidFill>
                  <a:latin typeface="Calibri" panose="020F0502020204030204" pitchFamily="34" charset="0"/>
                  <a:ea typeface="TH SarabunPSK" panose="020B0500040200020003" pitchFamily="34" charset="-34"/>
                  <a:cs typeface="TH SarabunPSK" panose="020B0500040200020003" pitchFamily="34" charset="-34"/>
                </a:rPr>
                <a:t>1)	สามารถเปรียบเทียบข้อมูลใหม่กับข้อมูลเก่าได้</a:t>
              </a:r>
              <a:endParaRPr lang="en-US" sz="444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endParaRPr>
            </a:p>
            <a:p>
              <a:pPr>
                <a:lnSpc>
                  <a:spcPct val="107000"/>
                </a:lnSpc>
                <a:tabLst>
                  <a:tab pos="57264" algn="l"/>
                  <a:tab pos="85694" algn="l"/>
                  <a:tab pos="142957" algn="l"/>
                  <a:tab pos="171589" algn="l"/>
                  <a:tab pos="200019" algn="l"/>
                  <a:tab pos="257283" algn="l"/>
                  <a:tab pos="285915" algn="l"/>
                  <a:tab pos="314345" algn="l"/>
                  <a:tab pos="371608" algn="l"/>
                  <a:tab pos="400240" algn="l"/>
                  <a:tab pos="428671" algn="l"/>
                  <a:tab pos="485934" algn="l"/>
                  <a:tab pos="514566" algn="l"/>
                  <a:tab pos="542996" algn="l"/>
                  <a:tab pos="600260" algn="l"/>
                  <a:tab pos="628891" algn="l"/>
                  <a:tab pos="657321" algn="l"/>
                  <a:tab pos="714585" algn="l"/>
                  <a:tab pos="743217" algn="l"/>
                  <a:tab pos="771647" algn="l"/>
                </a:tabLst>
              </a:pPr>
              <a:r>
                <a:rPr lang="th-TH" sz="444" dirty="0">
                  <a:solidFill>
                    <a:schemeClr val="tx1"/>
                  </a:solidFill>
                  <a:latin typeface="Calibri" panose="020F0502020204030204" pitchFamily="34" charset="0"/>
                  <a:ea typeface="TH SarabunPSK" panose="020B0500040200020003" pitchFamily="34" charset="-34"/>
                  <a:cs typeface="TH SarabunPSK" panose="020B0500040200020003" pitchFamily="34" charset="-34"/>
                </a:rPr>
                <a:t>2)	</a:t>
              </a:r>
              <a:r>
                <a:rPr lang="th-TH" sz="444" spc="-13" dirty="0">
                  <a:solidFill>
                    <a:schemeClr val="tx1"/>
                  </a:solidFill>
                  <a:latin typeface="Calibri" panose="020F0502020204030204" pitchFamily="34" charset="0"/>
                  <a:ea typeface="TH SarabunPSK" panose="020B0500040200020003" pitchFamily="34" charset="-34"/>
                  <a:cs typeface="TH SarabunPSK" panose="020B0500040200020003" pitchFamily="34" charset="-34"/>
                </a:rPr>
                <a:t>สามารถคำนวณระยะเวลาในการผ่อนชำระหนี้ ต่อยอดหนี้คงเหลือ ดังนี้</a:t>
              </a:r>
              <a:endParaRPr lang="en-US" sz="444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endParaRPr>
            </a:p>
            <a:p>
              <a:pPr>
                <a:lnSpc>
                  <a:spcPct val="107000"/>
                </a:lnSpc>
                <a:tabLst>
                  <a:tab pos="57264" algn="l"/>
                  <a:tab pos="85694" algn="l"/>
                  <a:tab pos="142957" algn="l"/>
                  <a:tab pos="171589" algn="l"/>
                  <a:tab pos="200019" algn="l"/>
                  <a:tab pos="257283" algn="l"/>
                  <a:tab pos="285915" algn="l"/>
                  <a:tab pos="314345" algn="l"/>
                  <a:tab pos="371608" algn="l"/>
                  <a:tab pos="400240" algn="l"/>
                  <a:tab pos="428671" algn="l"/>
                  <a:tab pos="485934" algn="l"/>
                  <a:tab pos="514566" algn="l"/>
                  <a:tab pos="542996" algn="l"/>
                  <a:tab pos="600260" algn="l"/>
                  <a:tab pos="628891" algn="l"/>
                  <a:tab pos="657321" algn="l"/>
                  <a:tab pos="714585" algn="l"/>
                  <a:tab pos="743217" algn="l"/>
                  <a:tab pos="771647" algn="l"/>
                </a:tabLst>
              </a:pPr>
              <a:r>
                <a:rPr lang="th-TH" sz="444" dirty="0">
                  <a:solidFill>
                    <a:schemeClr val="tx1"/>
                  </a:solidFill>
                  <a:latin typeface="Calibri" panose="020F0502020204030204" pitchFamily="34" charset="0"/>
                  <a:ea typeface="TH SarabunPSK" panose="020B0500040200020003" pitchFamily="34" charset="-34"/>
                  <a:cs typeface="TH SarabunPSK" panose="020B0500040200020003" pitchFamily="34" charset="-34"/>
                </a:rPr>
                <a:t>	2.1) กรณีสิ้นสุดสัญญา</a:t>
              </a:r>
              <a:br>
                <a:rPr lang="th-TH" sz="444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</a:br>
              <a:r>
                <a:rPr lang="th-TH" sz="444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	</a:t>
              </a:r>
              <a:r>
                <a:rPr lang="th-TH" sz="444" dirty="0">
                  <a:solidFill>
                    <a:schemeClr val="tx1"/>
                  </a:solidFill>
                  <a:latin typeface="Calibri" panose="020F0502020204030204" pitchFamily="34" charset="0"/>
                  <a:ea typeface="TH SarabunPSK" panose="020B0500040200020003" pitchFamily="34" charset="-34"/>
                  <a:cs typeface="TH SarabunPSK" panose="020B0500040200020003" pitchFamily="34" charset="-34"/>
                </a:rPr>
                <a:t>2.</a:t>
              </a:r>
              <a:r>
                <a:rPr lang="en-US" sz="444" dirty="0">
                  <a:solidFill>
                    <a:schemeClr val="tx1"/>
                  </a:solidFill>
                  <a:latin typeface="TH SarabunPSK" panose="020B0500040200020003" pitchFamily="34" charset="-34"/>
                  <a:ea typeface="TH SarabunPSK" panose="020B0500040200020003" pitchFamily="34" charset="-34"/>
                </a:rPr>
                <a:t>2</a:t>
              </a:r>
              <a:r>
                <a:rPr lang="th-TH" sz="444" dirty="0">
                  <a:solidFill>
                    <a:schemeClr val="tx1"/>
                  </a:solidFill>
                  <a:latin typeface="TH SarabunPSK" panose="020B0500040200020003" pitchFamily="34" charset="-34"/>
                  <a:ea typeface="TH SarabunPSK" panose="020B0500040200020003" pitchFamily="34" charset="-34"/>
                </a:rPr>
                <a:t>) กรณีเกษียณอายุราชการ	</a:t>
              </a:r>
              <a:br>
                <a:rPr lang="th-TH" sz="444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</a:br>
              <a:r>
                <a:rPr lang="th-TH" sz="444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	</a:t>
              </a:r>
              <a:r>
                <a:rPr lang="th-TH" sz="444" dirty="0">
                  <a:solidFill>
                    <a:schemeClr val="tx1"/>
                  </a:solidFill>
                  <a:latin typeface="Calibri" panose="020F0502020204030204" pitchFamily="34" charset="0"/>
                  <a:ea typeface="TH SarabunPSK" panose="020B0500040200020003" pitchFamily="34" charset="-34"/>
                  <a:cs typeface="TH SarabunPSK" panose="020B0500040200020003" pitchFamily="34" charset="-34"/>
                </a:rPr>
                <a:t>2.3) กรณีหนี้ค้างชำระ</a:t>
              </a:r>
              <a:endParaRPr lang="en-US" sz="444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endParaRPr>
            </a:p>
            <a:p>
              <a:pPr algn="thaiDist">
                <a:spcAft>
                  <a:spcPts val="254"/>
                </a:spcAft>
                <a:tabLst>
                  <a:tab pos="57264" algn="l"/>
                  <a:tab pos="85694" algn="l"/>
                  <a:tab pos="142957" algn="l"/>
                  <a:tab pos="171589" algn="l"/>
                  <a:tab pos="200019" algn="l"/>
                  <a:tab pos="257283" algn="l"/>
                  <a:tab pos="285915" algn="l"/>
                  <a:tab pos="314345" algn="l"/>
                  <a:tab pos="371608" algn="l"/>
                  <a:tab pos="400240" algn="l"/>
                  <a:tab pos="428671" algn="l"/>
                  <a:tab pos="485934" algn="l"/>
                  <a:tab pos="514566" algn="l"/>
                  <a:tab pos="542996" algn="l"/>
                  <a:tab pos="600260" algn="l"/>
                  <a:tab pos="628891" algn="l"/>
                  <a:tab pos="657321" algn="l"/>
                  <a:tab pos="714585" algn="l"/>
                  <a:tab pos="743217" algn="l"/>
                  <a:tab pos="771647" algn="l"/>
                </a:tabLst>
              </a:pPr>
              <a:endParaRPr lang="th-TH" sz="444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224" name="สี่เหลี่ยมผืนผ้า: มุมมน 223">
            <a:extLst>
              <a:ext uri="{FF2B5EF4-FFF2-40B4-BE49-F238E27FC236}">
                <a16:creationId xmlns:a16="http://schemas.microsoft.com/office/drawing/2014/main" id="{64BD5E61-AC2F-4242-9B02-AAD65784A8EE}"/>
              </a:ext>
            </a:extLst>
          </p:cNvPr>
          <p:cNvSpPr/>
          <p:nvPr/>
        </p:nvSpPr>
        <p:spPr>
          <a:xfrm>
            <a:off x="321659" y="5121489"/>
            <a:ext cx="1125750" cy="1007894"/>
          </a:xfrm>
          <a:prstGeom prst="roundRect">
            <a:avLst>
              <a:gd name="adj" fmla="val 724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889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25" name="สี่เหลี่ยมผืนผ้า 224">
            <a:extLst>
              <a:ext uri="{FF2B5EF4-FFF2-40B4-BE49-F238E27FC236}">
                <a16:creationId xmlns:a16="http://schemas.microsoft.com/office/drawing/2014/main" id="{212F4739-9493-45D1-BF41-B42E2D827C0C}"/>
              </a:ext>
            </a:extLst>
          </p:cNvPr>
          <p:cNvSpPr/>
          <p:nvPr/>
        </p:nvSpPr>
        <p:spPr>
          <a:xfrm>
            <a:off x="337204" y="5174639"/>
            <a:ext cx="1076283" cy="7681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thaiDist"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th-TH" sz="444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en-US" sz="444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th-TH" sz="444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รายงานสรุปยอดหนี้คงเหลือ และจำนวนลูกหนี้คงเหลือ</a:t>
            </a:r>
            <a:endParaRPr lang="en-US" sz="444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th-TH" sz="444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	รายงานลูกหนี้ที่กู้ยืมรายใหม่</a:t>
            </a:r>
            <a:endParaRPr lang="en-US" sz="444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th-TH" sz="444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	รายงานลูกหนี้เกษียณอายุราชการ</a:t>
            </a:r>
            <a:endParaRPr lang="en-US" sz="444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th-TH" sz="444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	รายงานลูกหนี้สถานะสัญญาสิ้นสุดสัญญา</a:t>
            </a:r>
            <a:endParaRPr lang="en-US" sz="444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en-US" sz="444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th-TH" sz="444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	รายงานผลการรับชำระหนี้รายบุคคล (การ์ดลูกหนี้)</a:t>
            </a:r>
            <a:endParaRPr lang="en-US" sz="444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th-TH" sz="444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	รายงานลูกหนี้ชำระเสร็จสิ้น</a:t>
            </a:r>
            <a:endParaRPr lang="en-US" sz="444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en-US" sz="444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th-TH" sz="444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	รายงานลูกหนี้ค้างชำระ</a:t>
            </a:r>
            <a:endParaRPr lang="en-US" sz="444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en-US" sz="444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th-TH" sz="444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	รายงานลูกหนี้</a:t>
            </a:r>
            <a:endParaRPr lang="en-US" sz="444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en-US" sz="444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th-TH" sz="444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	รายงานการกำกับติดตาม ของส่วนราชการ/เขตพื้นที่การศึกษา</a:t>
            </a:r>
            <a:endParaRPr lang="en-US" sz="444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en-US" sz="444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th-TH" sz="444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	รายงานข้อมูลลูกหนี้ที่ผิดนัดชำระหนี้ตามคำพิพากษา</a:t>
            </a:r>
            <a:br>
              <a:rPr lang="th-TH" sz="444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444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 	รายงานแบบ </a:t>
            </a:r>
            <a:r>
              <a:rPr lang="en-US" sz="444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Dash boards</a:t>
            </a:r>
          </a:p>
        </p:txBody>
      </p:sp>
      <p:grpSp>
        <p:nvGrpSpPr>
          <p:cNvPr id="236" name="กลุ่ม 235">
            <a:extLst>
              <a:ext uri="{FF2B5EF4-FFF2-40B4-BE49-F238E27FC236}">
                <a16:creationId xmlns:a16="http://schemas.microsoft.com/office/drawing/2014/main" id="{1DCC3FD0-9B33-4C86-8B71-1BFED2D8C428}"/>
              </a:ext>
            </a:extLst>
          </p:cNvPr>
          <p:cNvGrpSpPr/>
          <p:nvPr/>
        </p:nvGrpSpPr>
        <p:grpSpPr>
          <a:xfrm>
            <a:off x="5167433" y="3664985"/>
            <a:ext cx="685815" cy="237382"/>
            <a:chOff x="3821321" y="4358190"/>
            <a:chExt cx="2160000" cy="747642"/>
          </a:xfrm>
        </p:grpSpPr>
        <p:sp>
          <p:nvSpPr>
            <p:cNvPr id="237" name="สี่เหลี่ยมผืนผ้า: มุมมน 236">
              <a:extLst>
                <a:ext uri="{FF2B5EF4-FFF2-40B4-BE49-F238E27FC236}">
                  <a16:creationId xmlns:a16="http://schemas.microsoft.com/office/drawing/2014/main" id="{885309FE-4582-4D06-956D-6622DFD36178}"/>
                </a:ext>
              </a:extLst>
            </p:cNvPr>
            <p:cNvSpPr/>
            <p:nvPr/>
          </p:nvSpPr>
          <p:spPr>
            <a:xfrm>
              <a:off x="3821321" y="4358190"/>
              <a:ext cx="2160000" cy="720001"/>
            </a:xfrm>
            <a:prstGeom prst="roundRect">
              <a:avLst>
                <a:gd name="adj" fmla="val 31367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889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238" name="สี่เหลี่ยมผืนผ้า 237">
              <a:extLst>
                <a:ext uri="{FF2B5EF4-FFF2-40B4-BE49-F238E27FC236}">
                  <a16:creationId xmlns:a16="http://schemas.microsoft.com/office/drawing/2014/main" id="{FC2F6A7F-C1BE-4E89-8CB7-065389030E83}"/>
                </a:ext>
              </a:extLst>
            </p:cNvPr>
            <p:cNvSpPr/>
            <p:nvPr/>
          </p:nvSpPr>
          <p:spPr>
            <a:xfrm>
              <a:off x="4090633" y="4385832"/>
              <a:ext cx="1620000" cy="72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44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เจ้าหน้าที่ ส่วนราชการ / </a:t>
              </a:r>
              <a:r>
                <a:rPr lang="th-TH" sz="444" dirty="0" err="1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สพท</a:t>
              </a:r>
              <a:r>
                <a:rPr lang="th-TH" sz="444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.</a:t>
              </a:r>
              <a:br>
                <a:rPr lang="th-TH" sz="444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</a:br>
              <a:r>
                <a:rPr lang="th-TH" sz="444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- เรียกดูรายงาน</a:t>
              </a:r>
              <a:br>
                <a:rPr lang="th-TH" sz="444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</a:br>
              <a:r>
                <a:rPr lang="th-TH" sz="444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- บันทึกผลการดำเนินงาน</a:t>
              </a:r>
            </a:p>
          </p:txBody>
        </p:sp>
      </p:grpSp>
      <p:grpSp>
        <p:nvGrpSpPr>
          <p:cNvPr id="239" name="กลุ่ม 238">
            <a:extLst>
              <a:ext uri="{FF2B5EF4-FFF2-40B4-BE49-F238E27FC236}">
                <a16:creationId xmlns:a16="http://schemas.microsoft.com/office/drawing/2014/main" id="{86F7DCB2-37BA-4B60-A05B-960783D3105D}"/>
              </a:ext>
            </a:extLst>
          </p:cNvPr>
          <p:cNvGrpSpPr/>
          <p:nvPr/>
        </p:nvGrpSpPr>
        <p:grpSpPr>
          <a:xfrm>
            <a:off x="5167433" y="4525184"/>
            <a:ext cx="685815" cy="237382"/>
            <a:chOff x="3821321" y="4358190"/>
            <a:chExt cx="2160000" cy="747642"/>
          </a:xfrm>
        </p:grpSpPr>
        <p:sp>
          <p:nvSpPr>
            <p:cNvPr id="240" name="สี่เหลี่ยมผืนผ้า: มุมมน 239">
              <a:extLst>
                <a:ext uri="{FF2B5EF4-FFF2-40B4-BE49-F238E27FC236}">
                  <a16:creationId xmlns:a16="http://schemas.microsoft.com/office/drawing/2014/main" id="{88B3274B-8791-41C1-8D18-93C166E55191}"/>
                </a:ext>
              </a:extLst>
            </p:cNvPr>
            <p:cNvSpPr/>
            <p:nvPr/>
          </p:nvSpPr>
          <p:spPr>
            <a:xfrm>
              <a:off x="3821321" y="4358190"/>
              <a:ext cx="2160000" cy="720001"/>
            </a:xfrm>
            <a:prstGeom prst="roundRect">
              <a:avLst>
                <a:gd name="adj" fmla="val 31367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889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241" name="สี่เหลี่ยมผืนผ้า 240">
              <a:extLst>
                <a:ext uri="{FF2B5EF4-FFF2-40B4-BE49-F238E27FC236}">
                  <a16:creationId xmlns:a16="http://schemas.microsoft.com/office/drawing/2014/main" id="{5D0909F2-87F8-480A-A2FA-4CEEF9AA8D8F}"/>
                </a:ext>
              </a:extLst>
            </p:cNvPr>
            <p:cNvSpPr/>
            <p:nvPr/>
          </p:nvSpPr>
          <p:spPr>
            <a:xfrm>
              <a:off x="4090633" y="4385832"/>
              <a:ext cx="1620000" cy="72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44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เรียงดูรายงาน</a:t>
              </a:r>
            </a:p>
          </p:txBody>
        </p:sp>
      </p:grpSp>
      <p:cxnSp>
        <p:nvCxnSpPr>
          <p:cNvPr id="33" name="ตัวเชื่อมต่อ: หักมุม 32">
            <a:extLst>
              <a:ext uri="{FF2B5EF4-FFF2-40B4-BE49-F238E27FC236}">
                <a16:creationId xmlns:a16="http://schemas.microsoft.com/office/drawing/2014/main" id="{61358E9E-090D-4CF4-91EE-8B5BBF15F13B}"/>
              </a:ext>
            </a:extLst>
          </p:cNvPr>
          <p:cNvCxnSpPr>
            <a:stCxn id="176" idx="3"/>
            <a:endCxn id="29" idx="2"/>
          </p:cNvCxnSpPr>
          <p:nvPr/>
        </p:nvCxnSpPr>
        <p:spPr>
          <a:xfrm>
            <a:off x="892048" y="3776618"/>
            <a:ext cx="2172147" cy="387084"/>
          </a:xfrm>
          <a:prstGeom prst="bentConnector3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1" name="สี่เหลี่ยมผืนผ้า 210">
            <a:extLst>
              <a:ext uri="{FF2B5EF4-FFF2-40B4-BE49-F238E27FC236}">
                <a16:creationId xmlns:a16="http://schemas.microsoft.com/office/drawing/2014/main" id="{14F6F655-4671-4BA9-9EA8-62D2F14DF96D}"/>
              </a:ext>
            </a:extLst>
          </p:cNvPr>
          <p:cNvSpPr/>
          <p:nvPr/>
        </p:nvSpPr>
        <p:spPr>
          <a:xfrm>
            <a:off x="246054" y="4967233"/>
            <a:ext cx="622121" cy="17834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889" dirty="0"/>
              <a:t>จัดทำรายงาน</a:t>
            </a:r>
          </a:p>
        </p:txBody>
      </p:sp>
      <p:sp>
        <p:nvSpPr>
          <p:cNvPr id="193" name="สี่เหลี่ยมผืนผ้า 192">
            <a:extLst>
              <a:ext uri="{FF2B5EF4-FFF2-40B4-BE49-F238E27FC236}">
                <a16:creationId xmlns:a16="http://schemas.microsoft.com/office/drawing/2014/main" id="{A7EDD732-CCFA-496C-AFEA-0A5FFC692D82}"/>
              </a:ext>
            </a:extLst>
          </p:cNvPr>
          <p:cNvSpPr/>
          <p:nvPr/>
        </p:nvSpPr>
        <p:spPr>
          <a:xfrm>
            <a:off x="235644" y="3988052"/>
            <a:ext cx="982362" cy="27500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889" dirty="0"/>
              <a:t>ระบบตรวจสอบและ</a:t>
            </a:r>
          </a:p>
          <a:p>
            <a:pPr algn="ctr"/>
            <a:r>
              <a:rPr lang="th-TH" sz="889" dirty="0"/>
              <a:t>คำนวณเบื้องต้น</a:t>
            </a:r>
          </a:p>
        </p:txBody>
      </p:sp>
      <p:cxnSp>
        <p:nvCxnSpPr>
          <p:cNvPr id="35" name="ตัวเชื่อมต่อ: หักมุม 34">
            <a:extLst>
              <a:ext uri="{FF2B5EF4-FFF2-40B4-BE49-F238E27FC236}">
                <a16:creationId xmlns:a16="http://schemas.microsoft.com/office/drawing/2014/main" id="{615181C4-326C-4011-9F0E-535B3F8153B6}"/>
              </a:ext>
            </a:extLst>
          </p:cNvPr>
          <p:cNvCxnSpPr>
            <a:stCxn id="237" idx="1"/>
            <a:endCxn id="29" idx="4"/>
          </p:cNvCxnSpPr>
          <p:nvPr/>
        </p:nvCxnSpPr>
        <p:spPr>
          <a:xfrm rot="10800000" flipV="1">
            <a:off x="3475121" y="3779288"/>
            <a:ext cx="1692312" cy="384414"/>
          </a:xfrm>
          <a:prstGeom prst="bentConnector3">
            <a:avLst>
              <a:gd name="adj1" fmla="val 58986"/>
            </a:avLst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3" name="กลุ่ม 242">
            <a:extLst>
              <a:ext uri="{FF2B5EF4-FFF2-40B4-BE49-F238E27FC236}">
                <a16:creationId xmlns:a16="http://schemas.microsoft.com/office/drawing/2014/main" id="{3C33F598-1AF5-48B8-BA98-F8B755DB480F}"/>
              </a:ext>
            </a:extLst>
          </p:cNvPr>
          <p:cNvGrpSpPr/>
          <p:nvPr/>
        </p:nvGrpSpPr>
        <p:grpSpPr>
          <a:xfrm>
            <a:off x="4138071" y="5174638"/>
            <a:ext cx="685815" cy="237382"/>
            <a:chOff x="5493284" y="2953937"/>
            <a:chExt cx="3164114" cy="1004767"/>
          </a:xfrm>
        </p:grpSpPr>
        <p:sp>
          <p:nvSpPr>
            <p:cNvPr id="255" name="สี่เหลี่ยมผืนผ้า: มุมมน 254">
              <a:extLst>
                <a:ext uri="{FF2B5EF4-FFF2-40B4-BE49-F238E27FC236}">
                  <a16:creationId xmlns:a16="http://schemas.microsoft.com/office/drawing/2014/main" id="{C0F7F025-B700-406D-A77C-221E257C0984}"/>
                </a:ext>
              </a:extLst>
            </p:cNvPr>
            <p:cNvSpPr/>
            <p:nvPr/>
          </p:nvSpPr>
          <p:spPr>
            <a:xfrm>
              <a:off x="5493284" y="2953937"/>
              <a:ext cx="3164114" cy="967619"/>
            </a:xfrm>
            <a:prstGeom prst="roundRect">
              <a:avLst>
                <a:gd name="adj" fmla="val 31367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889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256" name="สี่เหลี่ยมผืนผ้า 255">
              <a:extLst>
                <a:ext uri="{FF2B5EF4-FFF2-40B4-BE49-F238E27FC236}">
                  <a16:creationId xmlns:a16="http://schemas.microsoft.com/office/drawing/2014/main" id="{A4AF4F7A-6B7C-4402-BA8A-4BC71F4F9685}"/>
                </a:ext>
              </a:extLst>
            </p:cNvPr>
            <p:cNvSpPr/>
            <p:nvPr/>
          </p:nvSpPr>
          <p:spPr>
            <a:xfrm>
              <a:off x="5887789" y="2991085"/>
              <a:ext cx="2373086" cy="96761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44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เจ้าหน้าที่ผู้รับผิดชอบจังหวัด</a:t>
              </a:r>
              <a:br>
                <a:rPr lang="th-TH" sz="444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</a:br>
              <a:r>
                <a:rPr lang="th-TH" sz="444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- เรียกดูรายงาน</a:t>
              </a:r>
              <a:br>
                <a:rPr lang="th-TH" sz="444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</a:br>
              <a:r>
                <a:rPr lang="th-TH" sz="444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- บันทึกผลการดำเนินงาน</a:t>
              </a:r>
            </a:p>
          </p:txBody>
        </p:sp>
      </p:grpSp>
      <p:grpSp>
        <p:nvGrpSpPr>
          <p:cNvPr id="245" name="กลุ่ม 244">
            <a:extLst>
              <a:ext uri="{FF2B5EF4-FFF2-40B4-BE49-F238E27FC236}">
                <a16:creationId xmlns:a16="http://schemas.microsoft.com/office/drawing/2014/main" id="{AF0B351C-A2A5-4948-97EA-47BA7AE9510E}"/>
              </a:ext>
            </a:extLst>
          </p:cNvPr>
          <p:cNvGrpSpPr/>
          <p:nvPr/>
        </p:nvGrpSpPr>
        <p:grpSpPr>
          <a:xfrm>
            <a:off x="5081488" y="5174639"/>
            <a:ext cx="685815" cy="228605"/>
            <a:chOff x="5873300" y="2944131"/>
            <a:chExt cx="3164114" cy="1209524"/>
          </a:xfrm>
        </p:grpSpPr>
        <p:sp>
          <p:nvSpPr>
            <p:cNvPr id="253" name="สี่เหลี่ยมผืนผ้า: มุมมน 252">
              <a:extLst>
                <a:ext uri="{FF2B5EF4-FFF2-40B4-BE49-F238E27FC236}">
                  <a16:creationId xmlns:a16="http://schemas.microsoft.com/office/drawing/2014/main" id="{78BA1097-826A-4E51-BD4B-5A707017E9CC}"/>
                </a:ext>
              </a:extLst>
            </p:cNvPr>
            <p:cNvSpPr/>
            <p:nvPr/>
          </p:nvSpPr>
          <p:spPr>
            <a:xfrm>
              <a:off x="5873300" y="2944131"/>
              <a:ext cx="3164114" cy="1209524"/>
            </a:xfrm>
            <a:prstGeom prst="roundRect">
              <a:avLst>
                <a:gd name="adj" fmla="val 31367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889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254" name="สี่เหลี่ยมผืนผ้า 253">
              <a:extLst>
                <a:ext uri="{FF2B5EF4-FFF2-40B4-BE49-F238E27FC236}">
                  <a16:creationId xmlns:a16="http://schemas.microsoft.com/office/drawing/2014/main" id="{B2E906A1-53F5-432C-B4E6-19832D4F8A09}"/>
                </a:ext>
              </a:extLst>
            </p:cNvPr>
            <p:cNvSpPr/>
            <p:nvPr/>
          </p:nvSpPr>
          <p:spPr>
            <a:xfrm>
              <a:off x="6350239" y="3070375"/>
              <a:ext cx="2373086" cy="96761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44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หัวหน้างาน</a:t>
              </a:r>
              <a:br>
                <a:rPr lang="th-TH" sz="444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</a:br>
              <a:r>
                <a:rPr lang="th-TH" sz="444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- เรียกดูรายงาน</a:t>
              </a:r>
              <a:br>
                <a:rPr lang="th-TH" sz="444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</a:br>
              <a:r>
                <a:rPr lang="th-TH" sz="444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- บันทึกผลการดำเนินงาน</a:t>
              </a:r>
            </a:p>
          </p:txBody>
        </p:sp>
      </p:grpSp>
      <p:sp>
        <p:nvSpPr>
          <p:cNvPr id="247" name="สี่เหลี่ยมผืนผ้า: มุมมน 246">
            <a:extLst>
              <a:ext uri="{FF2B5EF4-FFF2-40B4-BE49-F238E27FC236}">
                <a16:creationId xmlns:a16="http://schemas.microsoft.com/office/drawing/2014/main" id="{704C361E-E193-4AC3-A66A-7822FE9F7263}"/>
              </a:ext>
            </a:extLst>
          </p:cNvPr>
          <p:cNvSpPr/>
          <p:nvPr/>
        </p:nvSpPr>
        <p:spPr>
          <a:xfrm>
            <a:off x="3954671" y="5115273"/>
            <a:ext cx="2744562" cy="365623"/>
          </a:xfrm>
          <a:prstGeom prst="roundRect">
            <a:avLst>
              <a:gd name="adj" fmla="val 291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889" dirty="0"/>
          </a:p>
        </p:txBody>
      </p:sp>
      <p:grpSp>
        <p:nvGrpSpPr>
          <p:cNvPr id="248" name="กลุ่ม 247">
            <a:extLst>
              <a:ext uri="{FF2B5EF4-FFF2-40B4-BE49-F238E27FC236}">
                <a16:creationId xmlns:a16="http://schemas.microsoft.com/office/drawing/2014/main" id="{C03CEA79-4944-448C-BC74-066FFCBC8F76}"/>
              </a:ext>
            </a:extLst>
          </p:cNvPr>
          <p:cNvGrpSpPr/>
          <p:nvPr/>
        </p:nvGrpSpPr>
        <p:grpSpPr>
          <a:xfrm>
            <a:off x="5962935" y="5174639"/>
            <a:ext cx="685815" cy="228605"/>
            <a:chOff x="2361905" y="3000372"/>
            <a:chExt cx="3164114" cy="1209523"/>
          </a:xfrm>
        </p:grpSpPr>
        <p:sp>
          <p:nvSpPr>
            <p:cNvPr id="249" name="สี่เหลี่ยมผืนผ้า: มุมมน 248">
              <a:extLst>
                <a:ext uri="{FF2B5EF4-FFF2-40B4-BE49-F238E27FC236}">
                  <a16:creationId xmlns:a16="http://schemas.microsoft.com/office/drawing/2014/main" id="{8B8E5943-1FEA-4541-A984-7590CAA472B2}"/>
                </a:ext>
              </a:extLst>
            </p:cNvPr>
            <p:cNvSpPr/>
            <p:nvPr/>
          </p:nvSpPr>
          <p:spPr>
            <a:xfrm>
              <a:off x="2361905" y="3000372"/>
              <a:ext cx="3164114" cy="1209523"/>
            </a:xfrm>
            <a:prstGeom prst="roundRect">
              <a:avLst>
                <a:gd name="adj" fmla="val 31367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889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250" name="สี่เหลี่ยมผืนผ้า 249">
              <a:extLst>
                <a:ext uri="{FF2B5EF4-FFF2-40B4-BE49-F238E27FC236}">
                  <a16:creationId xmlns:a16="http://schemas.microsoft.com/office/drawing/2014/main" id="{071C6381-5FBE-4AFA-9ABF-5D0E6D94C2A2}"/>
                </a:ext>
              </a:extLst>
            </p:cNvPr>
            <p:cNvSpPr/>
            <p:nvPr/>
          </p:nvSpPr>
          <p:spPr>
            <a:xfrm>
              <a:off x="2665861" y="3121324"/>
              <a:ext cx="2373086" cy="96761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44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ผู้บริหาร</a:t>
              </a:r>
              <a:br>
                <a:rPr lang="th-TH" sz="444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</a:br>
              <a:r>
                <a:rPr lang="th-TH" sz="444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- เรียกดูรายงาน</a:t>
              </a:r>
              <a:br>
                <a:rPr lang="th-TH" sz="444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</a:br>
              <a:r>
                <a:rPr lang="th-TH" sz="444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- บันทึกผลการดำเนินงาน</a:t>
              </a:r>
            </a:p>
          </p:txBody>
        </p:sp>
      </p:grpSp>
      <p:cxnSp>
        <p:nvCxnSpPr>
          <p:cNvPr id="50" name="ลูกศรเชื่อมต่อแบบตรง 49">
            <a:extLst>
              <a:ext uri="{FF2B5EF4-FFF2-40B4-BE49-F238E27FC236}">
                <a16:creationId xmlns:a16="http://schemas.microsoft.com/office/drawing/2014/main" id="{7B6DB434-B5C0-4A91-AFFE-F8BB6503C72F}"/>
              </a:ext>
            </a:extLst>
          </p:cNvPr>
          <p:cNvCxnSpPr>
            <a:cxnSpLocks/>
          </p:cNvCxnSpPr>
          <p:nvPr/>
        </p:nvCxnSpPr>
        <p:spPr>
          <a:xfrm flipH="1" flipV="1">
            <a:off x="1378279" y="4380891"/>
            <a:ext cx="168394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ลูกศรเชื่อมต่อแบบตรง 56">
            <a:extLst>
              <a:ext uri="{FF2B5EF4-FFF2-40B4-BE49-F238E27FC236}">
                <a16:creationId xmlns:a16="http://schemas.microsoft.com/office/drawing/2014/main" id="{067AE10B-9BBA-4016-93E9-CACE2C4F2668}"/>
              </a:ext>
            </a:extLst>
          </p:cNvPr>
          <p:cNvCxnSpPr/>
          <p:nvPr/>
        </p:nvCxnSpPr>
        <p:spPr>
          <a:xfrm>
            <a:off x="995412" y="4849597"/>
            <a:ext cx="0" cy="2718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ลูกศรเชื่อมต่อแบบตรง 58">
            <a:extLst>
              <a:ext uri="{FF2B5EF4-FFF2-40B4-BE49-F238E27FC236}">
                <a16:creationId xmlns:a16="http://schemas.microsoft.com/office/drawing/2014/main" id="{DFCF66A5-9835-43A8-8C1E-D361DA161B9F}"/>
              </a:ext>
            </a:extLst>
          </p:cNvPr>
          <p:cNvCxnSpPr/>
          <p:nvPr/>
        </p:nvCxnSpPr>
        <p:spPr>
          <a:xfrm>
            <a:off x="1380250" y="4318575"/>
            <a:ext cx="1668817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7" name="สี่เหลี่ยมผืนผ้า 256">
            <a:extLst>
              <a:ext uri="{FF2B5EF4-FFF2-40B4-BE49-F238E27FC236}">
                <a16:creationId xmlns:a16="http://schemas.microsoft.com/office/drawing/2014/main" id="{2E182B51-71D3-40E5-9C5F-92B2EC3E9B94}"/>
              </a:ext>
            </a:extLst>
          </p:cNvPr>
          <p:cNvSpPr/>
          <p:nvPr/>
        </p:nvSpPr>
        <p:spPr>
          <a:xfrm>
            <a:off x="3859499" y="4967233"/>
            <a:ext cx="251466" cy="205198"/>
          </a:xfrm>
          <a:prstGeom prst="rect">
            <a:avLst/>
          </a:prstGeom>
          <a:noFill/>
        </p:spPr>
        <p:txBody>
          <a:bodyPr wrap="square" lIns="29033" tIns="14516" rIns="29033" bIns="14516">
            <a:spAutoFit/>
          </a:bodyPr>
          <a:lstStyle/>
          <a:p>
            <a:pPr algn="ctr"/>
            <a:r>
              <a:rPr lang="th-TH" sz="1143" b="1" dirty="0">
                <a:ln w="0"/>
              </a:rPr>
              <a:t>สป.</a:t>
            </a:r>
          </a:p>
        </p:txBody>
      </p:sp>
      <p:cxnSp>
        <p:nvCxnSpPr>
          <p:cNvPr id="62" name="ตัวเชื่อมต่อ: หักมุม 61">
            <a:extLst>
              <a:ext uri="{FF2B5EF4-FFF2-40B4-BE49-F238E27FC236}">
                <a16:creationId xmlns:a16="http://schemas.microsoft.com/office/drawing/2014/main" id="{8A9CFF9D-66E4-48C0-8D1A-D5E18C3F5AD5}"/>
              </a:ext>
            </a:extLst>
          </p:cNvPr>
          <p:cNvCxnSpPr>
            <a:cxnSpLocks/>
          </p:cNvCxnSpPr>
          <p:nvPr/>
        </p:nvCxnSpPr>
        <p:spPr>
          <a:xfrm flipV="1">
            <a:off x="1465840" y="4472396"/>
            <a:ext cx="1564463" cy="1080604"/>
          </a:xfrm>
          <a:prstGeom prst="bentConnector3">
            <a:avLst>
              <a:gd name="adj1" fmla="val 2023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ตัวเชื่อมต่อ: หักมุม 64">
            <a:extLst>
              <a:ext uri="{FF2B5EF4-FFF2-40B4-BE49-F238E27FC236}">
                <a16:creationId xmlns:a16="http://schemas.microsoft.com/office/drawing/2014/main" id="{F4A9CBB2-FA2B-4071-BF8F-53C8A4CDF730}"/>
              </a:ext>
            </a:extLst>
          </p:cNvPr>
          <p:cNvCxnSpPr>
            <a:endCxn id="240" idx="1"/>
          </p:cNvCxnSpPr>
          <p:nvPr/>
        </p:nvCxnSpPr>
        <p:spPr>
          <a:xfrm>
            <a:off x="3160894" y="4250734"/>
            <a:ext cx="2006539" cy="38875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ตัวเชื่อมต่อ: หักมุม 91">
            <a:extLst>
              <a:ext uri="{FF2B5EF4-FFF2-40B4-BE49-F238E27FC236}">
                <a16:creationId xmlns:a16="http://schemas.microsoft.com/office/drawing/2014/main" id="{A92552CF-DD42-41D5-8265-A2174ABC7E29}"/>
              </a:ext>
            </a:extLst>
          </p:cNvPr>
          <p:cNvCxnSpPr>
            <a:cxnSpLocks/>
          </p:cNvCxnSpPr>
          <p:nvPr/>
        </p:nvCxnSpPr>
        <p:spPr>
          <a:xfrm rot="16200000" flipV="1">
            <a:off x="3289685" y="4601527"/>
            <a:ext cx="758993" cy="570980"/>
          </a:xfrm>
          <a:prstGeom prst="bentConnector3">
            <a:avLst>
              <a:gd name="adj1" fmla="val 4063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2" name="กลุ่ม 261">
            <a:extLst>
              <a:ext uri="{FF2B5EF4-FFF2-40B4-BE49-F238E27FC236}">
                <a16:creationId xmlns:a16="http://schemas.microsoft.com/office/drawing/2014/main" id="{CBCB9801-0147-4A83-AFF2-854EC666615B}"/>
              </a:ext>
            </a:extLst>
          </p:cNvPr>
          <p:cNvGrpSpPr/>
          <p:nvPr/>
        </p:nvGrpSpPr>
        <p:grpSpPr>
          <a:xfrm>
            <a:off x="5047822" y="4346694"/>
            <a:ext cx="171454" cy="205198"/>
            <a:chOff x="4685740" y="240262"/>
            <a:chExt cx="540000" cy="646281"/>
          </a:xfrm>
        </p:grpSpPr>
        <p:sp>
          <p:nvSpPr>
            <p:cNvPr id="263" name="สี่เหลี่ยมผืนผ้า 262">
              <a:extLst>
                <a:ext uri="{FF2B5EF4-FFF2-40B4-BE49-F238E27FC236}">
                  <a16:creationId xmlns:a16="http://schemas.microsoft.com/office/drawing/2014/main" id="{6C4DB4C4-2E5E-41AE-B05A-B00D2039AACE}"/>
                </a:ext>
              </a:extLst>
            </p:cNvPr>
            <p:cNvSpPr/>
            <p:nvPr/>
          </p:nvSpPr>
          <p:spPr>
            <a:xfrm>
              <a:off x="4685740" y="240262"/>
              <a:ext cx="540000" cy="646281"/>
            </a:xfrm>
            <a:prstGeom prst="rect">
              <a:avLst/>
            </a:prstGeom>
            <a:noFill/>
          </p:spPr>
          <p:txBody>
            <a:bodyPr wrap="square" lIns="29033" tIns="14516" rIns="29033" bIns="14516">
              <a:spAutoFit/>
            </a:bodyPr>
            <a:lstStyle/>
            <a:p>
              <a:pPr algn="ctr"/>
              <a:r>
                <a:rPr lang="th-TH" sz="1143" b="1" dirty="0">
                  <a:ln w="0"/>
                </a:rPr>
                <a:t>4</a:t>
              </a:r>
            </a:p>
          </p:txBody>
        </p:sp>
        <p:sp>
          <p:nvSpPr>
            <p:cNvPr id="264" name="วงรี 263">
              <a:extLst>
                <a:ext uri="{FF2B5EF4-FFF2-40B4-BE49-F238E27FC236}">
                  <a16:creationId xmlns:a16="http://schemas.microsoft.com/office/drawing/2014/main" id="{FF2B59CC-D7CF-48D1-AF69-2D3410FCCDDD}"/>
                </a:ext>
              </a:extLst>
            </p:cNvPr>
            <p:cNvSpPr/>
            <p:nvPr/>
          </p:nvSpPr>
          <p:spPr>
            <a:xfrm>
              <a:off x="4788436" y="376237"/>
              <a:ext cx="360000" cy="36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508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265" name="สี่เหลี่ยมผืนผ้า 264">
            <a:extLst>
              <a:ext uri="{FF2B5EF4-FFF2-40B4-BE49-F238E27FC236}">
                <a16:creationId xmlns:a16="http://schemas.microsoft.com/office/drawing/2014/main" id="{282BB03C-6368-4237-87BA-8F8A2D06DCF6}"/>
              </a:ext>
            </a:extLst>
          </p:cNvPr>
          <p:cNvSpPr/>
          <p:nvPr/>
        </p:nvSpPr>
        <p:spPr>
          <a:xfrm>
            <a:off x="5186558" y="4389371"/>
            <a:ext cx="629082" cy="127035"/>
          </a:xfrm>
          <a:prstGeom prst="rect">
            <a:avLst/>
          </a:prstGeom>
          <a:noFill/>
        </p:spPr>
        <p:txBody>
          <a:bodyPr wrap="square" lIns="29033" tIns="14516" rIns="29033" bIns="14516">
            <a:spAutoFit/>
          </a:bodyPr>
          <a:lstStyle/>
          <a:p>
            <a:r>
              <a:rPr lang="th-TH" sz="635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ข้าราชการครู (ผู้กู้ยืม)</a:t>
            </a:r>
          </a:p>
        </p:txBody>
      </p:sp>
      <p:grpSp>
        <p:nvGrpSpPr>
          <p:cNvPr id="266" name="กลุ่ม 265">
            <a:extLst>
              <a:ext uri="{FF2B5EF4-FFF2-40B4-BE49-F238E27FC236}">
                <a16:creationId xmlns:a16="http://schemas.microsoft.com/office/drawing/2014/main" id="{E8B92F61-F564-49C8-A2FB-A9912A10FB12}"/>
              </a:ext>
            </a:extLst>
          </p:cNvPr>
          <p:cNvGrpSpPr/>
          <p:nvPr/>
        </p:nvGrpSpPr>
        <p:grpSpPr>
          <a:xfrm>
            <a:off x="3749266" y="4953001"/>
            <a:ext cx="171454" cy="205198"/>
            <a:chOff x="4685740" y="240262"/>
            <a:chExt cx="540000" cy="646281"/>
          </a:xfrm>
        </p:grpSpPr>
        <p:sp>
          <p:nvSpPr>
            <p:cNvPr id="267" name="สี่เหลี่ยมผืนผ้า 266">
              <a:extLst>
                <a:ext uri="{FF2B5EF4-FFF2-40B4-BE49-F238E27FC236}">
                  <a16:creationId xmlns:a16="http://schemas.microsoft.com/office/drawing/2014/main" id="{268FDB9A-6718-4AE3-9737-078B0C13956A}"/>
                </a:ext>
              </a:extLst>
            </p:cNvPr>
            <p:cNvSpPr/>
            <p:nvPr/>
          </p:nvSpPr>
          <p:spPr>
            <a:xfrm>
              <a:off x="4685740" y="240262"/>
              <a:ext cx="540000" cy="646281"/>
            </a:xfrm>
            <a:prstGeom prst="rect">
              <a:avLst/>
            </a:prstGeom>
            <a:noFill/>
          </p:spPr>
          <p:txBody>
            <a:bodyPr wrap="square" lIns="29033" tIns="14516" rIns="29033" bIns="14516">
              <a:spAutoFit/>
            </a:bodyPr>
            <a:lstStyle/>
            <a:p>
              <a:pPr algn="ctr"/>
              <a:r>
                <a:rPr lang="th-TH" sz="1143" b="1" dirty="0">
                  <a:ln w="0"/>
                </a:rPr>
                <a:t>2</a:t>
              </a:r>
            </a:p>
          </p:txBody>
        </p:sp>
        <p:sp>
          <p:nvSpPr>
            <p:cNvPr id="268" name="วงรี 267">
              <a:extLst>
                <a:ext uri="{FF2B5EF4-FFF2-40B4-BE49-F238E27FC236}">
                  <a16:creationId xmlns:a16="http://schemas.microsoft.com/office/drawing/2014/main" id="{068FE0B9-AFFF-4577-8AA2-2FE41025ADBE}"/>
                </a:ext>
              </a:extLst>
            </p:cNvPr>
            <p:cNvSpPr/>
            <p:nvPr/>
          </p:nvSpPr>
          <p:spPr>
            <a:xfrm>
              <a:off x="4788436" y="376237"/>
              <a:ext cx="360000" cy="36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508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grpSp>
        <p:nvGrpSpPr>
          <p:cNvPr id="269" name="กลุ่ม 268">
            <a:extLst>
              <a:ext uri="{FF2B5EF4-FFF2-40B4-BE49-F238E27FC236}">
                <a16:creationId xmlns:a16="http://schemas.microsoft.com/office/drawing/2014/main" id="{40D327E4-78FF-4AA2-9D5C-8C286E3F6C0F}"/>
              </a:ext>
            </a:extLst>
          </p:cNvPr>
          <p:cNvGrpSpPr/>
          <p:nvPr/>
        </p:nvGrpSpPr>
        <p:grpSpPr>
          <a:xfrm>
            <a:off x="5043790" y="3509885"/>
            <a:ext cx="171454" cy="205198"/>
            <a:chOff x="4685740" y="240262"/>
            <a:chExt cx="540000" cy="646281"/>
          </a:xfrm>
        </p:grpSpPr>
        <p:sp>
          <p:nvSpPr>
            <p:cNvPr id="270" name="สี่เหลี่ยมผืนผ้า 269">
              <a:extLst>
                <a:ext uri="{FF2B5EF4-FFF2-40B4-BE49-F238E27FC236}">
                  <a16:creationId xmlns:a16="http://schemas.microsoft.com/office/drawing/2014/main" id="{82A4FE75-A559-4238-BE66-92FD73D63AC6}"/>
                </a:ext>
              </a:extLst>
            </p:cNvPr>
            <p:cNvSpPr/>
            <p:nvPr/>
          </p:nvSpPr>
          <p:spPr>
            <a:xfrm>
              <a:off x="4685740" y="240262"/>
              <a:ext cx="540000" cy="646281"/>
            </a:xfrm>
            <a:prstGeom prst="rect">
              <a:avLst/>
            </a:prstGeom>
            <a:noFill/>
          </p:spPr>
          <p:txBody>
            <a:bodyPr wrap="square" lIns="29033" tIns="14516" rIns="29033" bIns="14516">
              <a:spAutoFit/>
            </a:bodyPr>
            <a:lstStyle/>
            <a:p>
              <a:pPr algn="ctr"/>
              <a:r>
                <a:rPr lang="th-TH" sz="1143" b="1" dirty="0">
                  <a:ln w="0"/>
                </a:rPr>
                <a:t>3</a:t>
              </a:r>
            </a:p>
          </p:txBody>
        </p:sp>
        <p:sp>
          <p:nvSpPr>
            <p:cNvPr id="271" name="วงรี 270">
              <a:extLst>
                <a:ext uri="{FF2B5EF4-FFF2-40B4-BE49-F238E27FC236}">
                  <a16:creationId xmlns:a16="http://schemas.microsoft.com/office/drawing/2014/main" id="{3EF85A40-E04E-4407-A68B-B328F2329B50}"/>
                </a:ext>
              </a:extLst>
            </p:cNvPr>
            <p:cNvSpPr/>
            <p:nvPr/>
          </p:nvSpPr>
          <p:spPr>
            <a:xfrm>
              <a:off x="4788436" y="376237"/>
              <a:ext cx="360000" cy="36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508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272" name="สี่เหลี่ยมผืนผ้า 271">
            <a:extLst>
              <a:ext uri="{FF2B5EF4-FFF2-40B4-BE49-F238E27FC236}">
                <a16:creationId xmlns:a16="http://schemas.microsoft.com/office/drawing/2014/main" id="{A729FD7F-3CAA-4C4C-B6DB-398819C87187}"/>
              </a:ext>
            </a:extLst>
          </p:cNvPr>
          <p:cNvSpPr/>
          <p:nvPr/>
        </p:nvSpPr>
        <p:spPr>
          <a:xfrm>
            <a:off x="5159030" y="3542969"/>
            <a:ext cx="510251" cy="127035"/>
          </a:xfrm>
          <a:prstGeom prst="rect">
            <a:avLst/>
          </a:prstGeom>
          <a:noFill/>
        </p:spPr>
        <p:txBody>
          <a:bodyPr wrap="square" lIns="29033" tIns="14516" rIns="29033" bIns="14516">
            <a:spAutoFit/>
          </a:bodyPr>
          <a:lstStyle/>
          <a:p>
            <a:pPr algn="ctr"/>
            <a:r>
              <a:rPr lang="th-TH" sz="635" b="1" dirty="0" err="1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สพท</a:t>
            </a:r>
            <a:r>
              <a:rPr lang="th-TH" sz="635" b="1" dirty="0">
                <a:ln w="0"/>
                <a:latin typeface="TH SarabunPSK" panose="020B0500040200020003" pitchFamily="34" charset="-34"/>
                <a:cs typeface="TH SarabunPSK" panose="020B0500040200020003" pitchFamily="34" charset="-34"/>
              </a:rPr>
              <a:t>./ส่วนราชการ</a:t>
            </a:r>
          </a:p>
        </p:txBody>
      </p:sp>
      <p:cxnSp>
        <p:nvCxnSpPr>
          <p:cNvPr id="274" name="ตัวเชื่อมต่อ: หักมุม 273">
            <a:extLst>
              <a:ext uri="{FF2B5EF4-FFF2-40B4-BE49-F238E27FC236}">
                <a16:creationId xmlns:a16="http://schemas.microsoft.com/office/drawing/2014/main" id="{C2DF581F-A001-44FB-9519-7F09980978E9}"/>
              </a:ext>
            </a:extLst>
          </p:cNvPr>
          <p:cNvCxnSpPr/>
          <p:nvPr/>
        </p:nvCxnSpPr>
        <p:spPr>
          <a:xfrm rot="16200000" flipH="1">
            <a:off x="3149232" y="4574944"/>
            <a:ext cx="872863" cy="738016"/>
          </a:xfrm>
          <a:prstGeom prst="bentConnector3">
            <a:avLst>
              <a:gd name="adj1" fmla="val 10015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4904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กล่องข้อความ 152">
            <a:extLst>
              <a:ext uri="{FF2B5EF4-FFF2-40B4-BE49-F238E27FC236}">
                <a16:creationId xmlns:a16="http://schemas.microsoft.com/office/drawing/2014/main" id="{49828DEC-A369-4B92-8E5C-5DA3511EE4CC}"/>
              </a:ext>
            </a:extLst>
          </p:cNvPr>
          <p:cNvSpPr txBox="1"/>
          <p:nvPr/>
        </p:nvSpPr>
        <p:spPr>
          <a:xfrm>
            <a:off x="638867" y="143804"/>
            <a:ext cx="335207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ขั้นตอน</a:t>
            </a:r>
            <a:r>
              <a:rPr lang="th-TH" sz="20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ระบบงานย่อยการจัดสรรเงินกู้ยืม</a:t>
            </a:r>
          </a:p>
        </p:txBody>
      </p:sp>
      <p:sp>
        <p:nvSpPr>
          <p:cNvPr id="155" name="สี่เหลี่ยมผืนผ้า: มุมมน 154">
            <a:extLst>
              <a:ext uri="{FF2B5EF4-FFF2-40B4-BE49-F238E27FC236}">
                <a16:creationId xmlns:a16="http://schemas.microsoft.com/office/drawing/2014/main" id="{BD088D77-BD17-471C-ACB2-E98274211A38}"/>
              </a:ext>
            </a:extLst>
          </p:cNvPr>
          <p:cNvSpPr/>
          <p:nvPr/>
        </p:nvSpPr>
        <p:spPr>
          <a:xfrm>
            <a:off x="2409187" y="9488040"/>
            <a:ext cx="1065371" cy="404123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จบการทำงาน</a:t>
            </a:r>
          </a:p>
        </p:txBody>
      </p:sp>
      <p:grpSp>
        <p:nvGrpSpPr>
          <p:cNvPr id="3" name="กลุ่ม 2">
            <a:extLst>
              <a:ext uri="{FF2B5EF4-FFF2-40B4-BE49-F238E27FC236}">
                <a16:creationId xmlns:a16="http://schemas.microsoft.com/office/drawing/2014/main" id="{3AEAF37B-514C-45FB-84D4-13CAF49C1B78}"/>
              </a:ext>
            </a:extLst>
          </p:cNvPr>
          <p:cNvGrpSpPr/>
          <p:nvPr/>
        </p:nvGrpSpPr>
        <p:grpSpPr>
          <a:xfrm>
            <a:off x="2345638" y="3053146"/>
            <a:ext cx="1232224" cy="680119"/>
            <a:chOff x="346890" y="564027"/>
            <a:chExt cx="1232224" cy="680119"/>
          </a:xfrm>
        </p:grpSpPr>
        <p:sp>
          <p:nvSpPr>
            <p:cNvPr id="48" name="แผนผังลําดับงาน: การตัดสินใจ 47">
              <a:extLst>
                <a:ext uri="{FF2B5EF4-FFF2-40B4-BE49-F238E27FC236}">
                  <a16:creationId xmlns:a16="http://schemas.microsoft.com/office/drawing/2014/main" id="{6EB2C196-174D-4912-86B1-2A70303731E2}"/>
                </a:ext>
              </a:extLst>
            </p:cNvPr>
            <p:cNvSpPr/>
            <p:nvPr/>
          </p:nvSpPr>
          <p:spPr>
            <a:xfrm>
              <a:off x="346890" y="564027"/>
              <a:ext cx="1232224" cy="680119"/>
            </a:xfrm>
            <a:prstGeom prst="flowChartDecision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675"/>
            </a:p>
          </p:txBody>
        </p:sp>
        <p:sp>
          <p:nvSpPr>
            <p:cNvPr id="49" name="สี่เหลี่ยมผืนผ้า 48">
              <a:extLst>
                <a:ext uri="{FF2B5EF4-FFF2-40B4-BE49-F238E27FC236}">
                  <a16:creationId xmlns:a16="http://schemas.microsoft.com/office/drawing/2014/main" id="{026362A8-4F45-4C73-97AD-E547294CBDAD}"/>
                </a:ext>
              </a:extLst>
            </p:cNvPr>
            <p:cNvSpPr/>
            <p:nvPr/>
          </p:nvSpPr>
          <p:spPr>
            <a:xfrm>
              <a:off x="402541" y="748977"/>
              <a:ext cx="1145233" cy="33794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ระบบตรวจสอบ</a:t>
              </a:r>
            </a:p>
          </p:txBody>
        </p:sp>
      </p:grpSp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A5A50271-759D-4C85-AAA5-CB9218C8B6C3}"/>
              </a:ext>
            </a:extLst>
          </p:cNvPr>
          <p:cNvGrpSpPr/>
          <p:nvPr/>
        </p:nvGrpSpPr>
        <p:grpSpPr>
          <a:xfrm>
            <a:off x="2170065" y="5243928"/>
            <a:ext cx="1480613" cy="454925"/>
            <a:chOff x="378613" y="1453529"/>
            <a:chExt cx="903671" cy="454925"/>
          </a:xfrm>
        </p:grpSpPr>
        <p:sp>
          <p:nvSpPr>
            <p:cNvPr id="5" name="สี่เหลี่ยมผืนผ้า 4">
              <a:extLst>
                <a:ext uri="{FF2B5EF4-FFF2-40B4-BE49-F238E27FC236}">
                  <a16:creationId xmlns:a16="http://schemas.microsoft.com/office/drawing/2014/main" id="{37F778CF-C498-45B5-8105-0DB06029DF77}"/>
                </a:ext>
              </a:extLst>
            </p:cNvPr>
            <p:cNvSpPr/>
            <p:nvPr/>
          </p:nvSpPr>
          <p:spPr>
            <a:xfrm>
              <a:off x="404278" y="1453529"/>
              <a:ext cx="878006" cy="454925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0" name="สี่เหลี่ยมผืนผ้า 49">
              <a:extLst>
                <a:ext uri="{FF2B5EF4-FFF2-40B4-BE49-F238E27FC236}">
                  <a16:creationId xmlns:a16="http://schemas.microsoft.com/office/drawing/2014/main" id="{7A1F2531-034F-4E6F-974F-DA5A9B0106EC}"/>
                </a:ext>
              </a:extLst>
            </p:cNvPr>
            <p:cNvSpPr/>
            <p:nvPr/>
          </p:nvSpPr>
          <p:spPr>
            <a:xfrm>
              <a:off x="378613" y="1580152"/>
              <a:ext cx="879661" cy="2384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เจ้าหน้า สนง.ก.ค.ศ.ตรวจสอบเอกสาร</a:t>
              </a:r>
            </a:p>
          </p:txBody>
        </p:sp>
      </p:grpSp>
      <p:sp>
        <p:nvSpPr>
          <p:cNvPr id="56" name="สี่เหลี่ยมผืนผ้า 55">
            <a:extLst>
              <a:ext uri="{FF2B5EF4-FFF2-40B4-BE49-F238E27FC236}">
                <a16:creationId xmlns:a16="http://schemas.microsoft.com/office/drawing/2014/main" id="{DC318180-8138-49C6-8133-4D784CD72EF4}"/>
              </a:ext>
            </a:extLst>
          </p:cNvPr>
          <p:cNvSpPr/>
          <p:nvPr/>
        </p:nvSpPr>
        <p:spPr>
          <a:xfrm>
            <a:off x="2801070" y="1999387"/>
            <a:ext cx="460312" cy="2810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675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102" name="สี่เหลี่ยมผืนผ้า 101">
            <a:extLst>
              <a:ext uri="{FF2B5EF4-FFF2-40B4-BE49-F238E27FC236}">
                <a16:creationId xmlns:a16="http://schemas.microsoft.com/office/drawing/2014/main" id="{4781C3F2-8989-451E-9CDB-049A8D0CF0AE}"/>
              </a:ext>
            </a:extLst>
          </p:cNvPr>
          <p:cNvSpPr/>
          <p:nvPr/>
        </p:nvSpPr>
        <p:spPr>
          <a:xfrm>
            <a:off x="2226152" y="1580908"/>
            <a:ext cx="862180" cy="227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08" name="กลุ่ม 107">
            <a:extLst>
              <a:ext uri="{FF2B5EF4-FFF2-40B4-BE49-F238E27FC236}">
                <a16:creationId xmlns:a16="http://schemas.microsoft.com/office/drawing/2014/main" id="{3079E5B9-2819-41CB-92ED-868DF074EF49}"/>
              </a:ext>
            </a:extLst>
          </p:cNvPr>
          <p:cNvGrpSpPr/>
          <p:nvPr/>
        </p:nvGrpSpPr>
        <p:grpSpPr>
          <a:xfrm>
            <a:off x="2512261" y="1581885"/>
            <a:ext cx="878006" cy="454925"/>
            <a:chOff x="404278" y="1453529"/>
            <a:chExt cx="878006" cy="454925"/>
          </a:xfrm>
        </p:grpSpPr>
        <p:sp>
          <p:nvSpPr>
            <p:cNvPr id="111" name="สี่เหลี่ยมผืนผ้า 110">
              <a:extLst>
                <a:ext uri="{FF2B5EF4-FFF2-40B4-BE49-F238E27FC236}">
                  <a16:creationId xmlns:a16="http://schemas.microsoft.com/office/drawing/2014/main" id="{B8B2EABD-BAFD-4D12-97E3-09076DAE03C7}"/>
                </a:ext>
              </a:extLst>
            </p:cNvPr>
            <p:cNvSpPr/>
            <p:nvPr/>
          </p:nvSpPr>
          <p:spPr>
            <a:xfrm>
              <a:off x="404278" y="1453529"/>
              <a:ext cx="878006" cy="454925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14" name="สี่เหลี่ยมผืนผ้า 113">
              <a:extLst>
                <a:ext uri="{FF2B5EF4-FFF2-40B4-BE49-F238E27FC236}">
                  <a16:creationId xmlns:a16="http://schemas.microsoft.com/office/drawing/2014/main" id="{3F4B7A45-B31A-4881-86F9-DF809D7FEBFE}"/>
                </a:ext>
              </a:extLst>
            </p:cNvPr>
            <p:cNvSpPr/>
            <p:nvPr/>
          </p:nvSpPr>
          <p:spPr>
            <a:xfrm>
              <a:off x="452000" y="1561751"/>
              <a:ext cx="797400" cy="2384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ผู้กู้ยืมลงทะเบียน</a:t>
              </a:r>
            </a:p>
          </p:txBody>
        </p:sp>
      </p:grpSp>
      <p:grpSp>
        <p:nvGrpSpPr>
          <p:cNvPr id="116" name="กลุ่ม 115">
            <a:extLst>
              <a:ext uri="{FF2B5EF4-FFF2-40B4-BE49-F238E27FC236}">
                <a16:creationId xmlns:a16="http://schemas.microsoft.com/office/drawing/2014/main" id="{D92243DF-0F31-4BDC-82BD-F9E600C5E25C}"/>
              </a:ext>
            </a:extLst>
          </p:cNvPr>
          <p:cNvGrpSpPr/>
          <p:nvPr/>
        </p:nvGrpSpPr>
        <p:grpSpPr>
          <a:xfrm>
            <a:off x="2513222" y="2302975"/>
            <a:ext cx="878006" cy="454925"/>
            <a:chOff x="404278" y="1453529"/>
            <a:chExt cx="878006" cy="454925"/>
          </a:xfrm>
        </p:grpSpPr>
        <p:sp>
          <p:nvSpPr>
            <p:cNvPr id="117" name="สี่เหลี่ยมผืนผ้า 116">
              <a:extLst>
                <a:ext uri="{FF2B5EF4-FFF2-40B4-BE49-F238E27FC236}">
                  <a16:creationId xmlns:a16="http://schemas.microsoft.com/office/drawing/2014/main" id="{E5B2EAC2-C15C-4F6E-BF75-F4EDFDE3E44D}"/>
                </a:ext>
              </a:extLst>
            </p:cNvPr>
            <p:cNvSpPr/>
            <p:nvPr/>
          </p:nvSpPr>
          <p:spPr>
            <a:xfrm>
              <a:off x="404278" y="1453529"/>
              <a:ext cx="878006" cy="454925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18" name="สี่เหลี่ยมผืนผ้า 117">
              <a:extLst>
                <a:ext uri="{FF2B5EF4-FFF2-40B4-BE49-F238E27FC236}">
                  <a16:creationId xmlns:a16="http://schemas.microsoft.com/office/drawing/2014/main" id="{E61FAE74-4363-4997-8D22-EBBA8EB1C87C}"/>
                </a:ext>
              </a:extLst>
            </p:cNvPr>
            <p:cNvSpPr/>
            <p:nvPr/>
          </p:nvSpPr>
          <p:spPr>
            <a:xfrm>
              <a:off x="452000" y="1561751"/>
              <a:ext cx="797400" cy="2384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4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ผู้กู้ยืมกรอกข้อมูล </a:t>
              </a:r>
              <a:r>
                <a:rPr lang="th-TH" sz="1400" dirty="0" err="1">
                  <a:solidFill>
                    <a:srgbClr val="000000"/>
                  </a:solidFill>
                  <a:effectLst/>
                  <a:ea typeface="TH SarabunPSK" panose="020B0500040200020003" pitchFamily="34" charset="-34"/>
                  <a:cs typeface="TH SarabunPSK" panose="020B0500040200020003" pitchFamily="34" charset="-34"/>
                </a:rPr>
                <a:t>ทป</a:t>
              </a:r>
              <a:r>
                <a:rPr lang="th-TH" sz="1400" dirty="0">
                  <a:solidFill>
                    <a:srgbClr val="000000"/>
                  </a:solidFill>
                  <a:effectLst/>
                  <a:ea typeface="TH SarabunPSK" panose="020B0500040200020003" pitchFamily="34" charset="-34"/>
                  <a:cs typeface="TH SarabunPSK" panose="020B0500040200020003" pitchFamily="34" charset="-34"/>
                </a:rPr>
                <a:t>.1 </a:t>
              </a:r>
              <a:endParaRPr lang="th-TH" sz="1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grpSp>
        <p:nvGrpSpPr>
          <p:cNvPr id="119" name="กลุ่ม 118">
            <a:extLst>
              <a:ext uri="{FF2B5EF4-FFF2-40B4-BE49-F238E27FC236}">
                <a16:creationId xmlns:a16="http://schemas.microsoft.com/office/drawing/2014/main" id="{BCA411F2-2549-4C09-B8ED-899F6C204CCA}"/>
              </a:ext>
            </a:extLst>
          </p:cNvPr>
          <p:cNvGrpSpPr/>
          <p:nvPr/>
        </p:nvGrpSpPr>
        <p:grpSpPr>
          <a:xfrm>
            <a:off x="3654697" y="4062068"/>
            <a:ext cx="1337916" cy="454925"/>
            <a:chOff x="170781" y="1439658"/>
            <a:chExt cx="1337916" cy="454925"/>
          </a:xfrm>
        </p:grpSpPr>
        <p:sp>
          <p:nvSpPr>
            <p:cNvPr id="120" name="สี่เหลี่ยมผืนผ้า 119">
              <a:extLst>
                <a:ext uri="{FF2B5EF4-FFF2-40B4-BE49-F238E27FC236}">
                  <a16:creationId xmlns:a16="http://schemas.microsoft.com/office/drawing/2014/main" id="{40E5B10C-8290-4FDB-B018-1DBF0557B6AD}"/>
                </a:ext>
              </a:extLst>
            </p:cNvPr>
            <p:cNvSpPr/>
            <p:nvPr/>
          </p:nvSpPr>
          <p:spPr>
            <a:xfrm>
              <a:off x="233866" y="1439658"/>
              <a:ext cx="1232225" cy="454925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21" name="สี่เหลี่ยมผืนผ้า 120">
              <a:extLst>
                <a:ext uri="{FF2B5EF4-FFF2-40B4-BE49-F238E27FC236}">
                  <a16:creationId xmlns:a16="http://schemas.microsoft.com/office/drawing/2014/main" id="{CDB5A9CA-6ED8-4CC6-B4EE-CB7873E012A4}"/>
                </a:ext>
              </a:extLst>
            </p:cNvPr>
            <p:cNvSpPr/>
            <p:nvPr/>
          </p:nvSpPr>
          <p:spPr>
            <a:xfrm>
              <a:off x="170781" y="1581776"/>
              <a:ext cx="1337916" cy="2384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เจ้าหน้าที่การเงิน </a:t>
              </a:r>
              <a:r>
                <a:rPr lang="th-TH" sz="1600" dirty="0" err="1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สพท</a:t>
              </a:r>
              <a:r>
                <a:rPr lang="th-TH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. รับรอง</a:t>
              </a:r>
            </a:p>
          </p:txBody>
        </p:sp>
      </p:grpSp>
      <p:grpSp>
        <p:nvGrpSpPr>
          <p:cNvPr id="122" name="กลุ่ม 121">
            <a:extLst>
              <a:ext uri="{FF2B5EF4-FFF2-40B4-BE49-F238E27FC236}">
                <a16:creationId xmlns:a16="http://schemas.microsoft.com/office/drawing/2014/main" id="{331F7FED-987A-476E-B336-9B4D0B60E01A}"/>
              </a:ext>
            </a:extLst>
          </p:cNvPr>
          <p:cNvGrpSpPr/>
          <p:nvPr/>
        </p:nvGrpSpPr>
        <p:grpSpPr>
          <a:xfrm>
            <a:off x="3912869" y="5242157"/>
            <a:ext cx="1234632" cy="454925"/>
            <a:chOff x="-111042" y="1410199"/>
            <a:chExt cx="879721" cy="454925"/>
          </a:xfrm>
        </p:grpSpPr>
        <p:sp>
          <p:nvSpPr>
            <p:cNvPr id="123" name="สี่เหลี่ยมผืนผ้า 122">
              <a:extLst>
                <a:ext uri="{FF2B5EF4-FFF2-40B4-BE49-F238E27FC236}">
                  <a16:creationId xmlns:a16="http://schemas.microsoft.com/office/drawing/2014/main" id="{A135A5AB-3CAC-477A-8BA8-CC2B7192D3B5}"/>
                </a:ext>
              </a:extLst>
            </p:cNvPr>
            <p:cNvSpPr/>
            <p:nvPr/>
          </p:nvSpPr>
          <p:spPr>
            <a:xfrm>
              <a:off x="-109327" y="1410199"/>
              <a:ext cx="878006" cy="454925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24" name="สี่เหลี่ยมผืนผ้า 123">
              <a:extLst>
                <a:ext uri="{FF2B5EF4-FFF2-40B4-BE49-F238E27FC236}">
                  <a16:creationId xmlns:a16="http://schemas.microsoft.com/office/drawing/2014/main" id="{7A3D00EB-945B-4361-B9F2-C1CDCCA46C03}"/>
                </a:ext>
              </a:extLst>
            </p:cNvPr>
            <p:cNvSpPr/>
            <p:nvPr/>
          </p:nvSpPr>
          <p:spPr>
            <a:xfrm>
              <a:off x="-111042" y="1532069"/>
              <a:ext cx="860273" cy="2384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หัวหน้า</a:t>
              </a:r>
              <a:br>
                <a:rPr lang="th-TH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</a:br>
              <a:r>
                <a:rPr lang="th-TH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ตรวจสอบเอกสาร</a:t>
              </a:r>
            </a:p>
          </p:txBody>
        </p:sp>
      </p:grpSp>
      <p:cxnSp>
        <p:nvCxnSpPr>
          <p:cNvPr id="138" name="ลูกศรเชื่อมต่อแบบตรง 137">
            <a:extLst>
              <a:ext uri="{FF2B5EF4-FFF2-40B4-BE49-F238E27FC236}">
                <a16:creationId xmlns:a16="http://schemas.microsoft.com/office/drawing/2014/main" id="{1BC612D0-AD97-4FBB-9D5F-2B0F18343F89}"/>
              </a:ext>
            </a:extLst>
          </p:cNvPr>
          <p:cNvCxnSpPr>
            <a:cxnSpLocks/>
          </p:cNvCxnSpPr>
          <p:nvPr/>
        </p:nvCxnSpPr>
        <p:spPr>
          <a:xfrm>
            <a:off x="2947868" y="2748375"/>
            <a:ext cx="0" cy="318624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ลูกศรเชื่อมต่อแบบตรง 138">
            <a:extLst>
              <a:ext uri="{FF2B5EF4-FFF2-40B4-BE49-F238E27FC236}">
                <a16:creationId xmlns:a16="http://schemas.microsoft.com/office/drawing/2014/main" id="{05575A24-A489-4972-BB25-8C5D0A059734}"/>
              </a:ext>
            </a:extLst>
          </p:cNvPr>
          <p:cNvCxnSpPr>
            <a:cxnSpLocks/>
          </p:cNvCxnSpPr>
          <p:nvPr/>
        </p:nvCxnSpPr>
        <p:spPr>
          <a:xfrm>
            <a:off x="2959239" y="3733265"/>
            <a:ext cx="0" cy="318624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ลูกศรเชื่อมต่อแบบตรง 139">
            <a:extLst>
              <a:ext uri="{FF2B5EF4-FFF2-40B4-BE49-F238E27FC236}">
                <a16:creationId xmlns:a16="http://schemas.microsoft.com/office/drawing/2014/main" id="{CDBEDF8C-E8C7-423B-81B4-9FE78FF2F49F}"/>
              </a:ext>
            </a:extLst>
          </p:cNvPr>
          <p:cNvCxnSpPr>
            <a:cxnSpLocks/>
          </p:cNvCxnSpPr>
          <p:nvPr/>
        </p:nvCxnSpPr>
        <p:spPr>
          <a:xfrm>
            <a:off x="2951264" y="4498676"/>
            <a:ext cx="0" cy="318624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สี่เหลี่ยมผืนผ้า 142">
            <a:extLst>
              <a:ext uri="{FF2B5EF4-FFF2-40B4-BE49-F238E27FC236}">
                <a16:creationId xmlns:a16="http://schemas.microsoft.com/office/drawing/2014/main" id="{66164626-9A2F-45A3-81AA-6C3EA0A3D12E}"/>
              </a:ext>
            </a:extLst>
          </p:cNvPr>
          <p:cNvSpPr/>
          <p:nvPr/>
        </p:nvSpPr>
        <p:spPr>
          <a:xfrm>
            <a:off x="2108336" y="4065004"/>
            <a:ext cx="1459498" cy="454925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144" name="สี่เหลี่ยมผืนผ้า 143">
            <a:extLst>
              <a:ext uri="{FF2B5EF4-FFF2-40B4-BE49-F238E27FC236}">
                <a16:creationId xmlns:a16="http://schemas.microsoft.com/office/drawing/2014/main" id="{960C4267-EE29-4836-ACDF-521ED7913ECB}"/>
              </a:ext>
            </a:extLst>
          </p:cNvPr>
          <p:cNvSpPr/>
          <p:nvPr/>
        </p:nvSpPr>
        <p:spPr>
          <a:xfrm>
            <a:off x="2044727" y="4176743"/>
            <a:ext cx="1599086" cy="2384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เจ้าหน้าที่เขตตรวจสอบเอกสาร/รับรอง</a:t>
            </a:r>
          </a:p>
        </p:txBody>
      </p:sp>
      <p:grpSp>
        <p:nvGrpSpPr>
          <p:cNvPr id="145" name="กลุ่ม 144">
            <a:extLst>
              <a:ext uri="{FF2B5EF4-FFF2-40B4-BE49-F238E27FC236}">
                <a16:creationId xmlns:a16="http://schemas.microsoft.com/office/drawing/2014/main" id="{404A116F-CF46-4332-ADC5-618589759151}"/>
              </a:ext>
            </a:extLst>
          </p:cNvPr>
          <p:cNvGrpSpPr/>
          <p:nvPr/>
        </p:nvGrpSpPr>
        <p:grpSpPr>
          <a:xfrm>
            <a:off x="5023976" y="4068518"/>
            <a:ext cx="1337916" cy="454925"/>
            <a:chOff x="170781" y="1439658"/>
            <a:chExt cx="1337916" cy="454925"/>
          </a:xfrm>
        </p:grpSpPr>
        <p:sp>
          <p:nvSpPr>
            <p:cNvPr id="146" name="สี่เหลี่ยมผืนผ้า 145">
              <a:extLst>
                <a:ext uri="{FF2B5EF4-FFF2-40B4-BE49-F238E27FC236}">
                  <a16:creationId xmlns:a16="http://schemas.microsoft.com/office/drawing/2014/main" id="{4305D472-BB41-4163-9D51-F401A83B5C57}"/>
                </a:ext>
              </a:extLst>
            </p:cNvPr>
            <p:cNvSpPr/>
            <p:nvPr/>
          </p:nvSpPr>
          <p:spPr>
            <a:xfrm>
              <a:off x="233866" y="1439658"/>
              <a:ext cx="1232225" cy="454925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47" name="สี่เหลี่ยมผืนผ้า 146">
              <a:extLst>
                <a:ext uri="{FF2B5EF4-FFF2-40B4-BE49-F238E27FC236}">
                  <a16:creationId xmlns:a16="http://schemas.microsoft.com/office/drawing/2014/main" id="{917545E3-8702-4C3C-8E64-4D52EFB672ED}"/>
                </a:ext>
              </a:extLst>
            </p:cNvPr>
            <p:cNvSpPr/>
            <p:nvPr/>
          </p:nvSpPr>
          <p:spPr>
            <a:xfrm>
              <a:off x="170781" y="1581776"/>
              <a:ext cx="1337916" cy="2384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ผอ.</a:t>
              </a:r>
              <a:r>
                <a:rPr lang="th-TH" sz="1600" dirty="0" err="1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สพท</a:t>
              </a:r>
              <a:r>
                <a:rPr lang="th-TH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.รับรอง</a:t>
              </a:r>
            </a:p>
          </p:txBody>
        </p:sp>
      </p:grpSp>
      <p:cxnSp>
        <p:nvCxnSpPr>
          <p:cNvPr id="36" name="ลูกศรเชื่อมต่อแบบตรง 35">
            <a:extLst>
              <a:ext uri="{FF2B5EF4-FFF2-40B4-BE49-F238E27FC236}">
                <a16:creationId xmlns:a16="http://schemas.microsoft.com/office/drawing/2014/main" id="{316266CD-167B-4AE7-928D-79210423A159}"/>
              </a:ext>
            </a:extLst>
          </p:cNvPr>
          <p:cNvCxnSpPr>
            <a:cxnSpLocks/>
          </p:cNvCxnSpPr>
          <p:nvPr/>
        </p:nvCxnSpPr>
        <p:spPr>
          <a:xfrm>
            <a:off x="3580201" y="4323868"/>
            <a:ext cx="140955" cy="1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51" name="ลูกศรเชื่อมต่อแบบตรง 150">
            <a:extLst>
              <a:ext uri="{FF2B5EF4-FFF2-40B4-BE49-F238E27FC236}">
                <a16:creationId xmlns:a16="http://schemas.microsoft.com/office/drawing/2014/main" id="{EA07F6CD-9087-4660-BDC4-ED884970086F}"/>
              </a:ext>
            </a:extLst>
          </p:cNvPr>
          <p:cNvCxnSpPr>
            <a:cxnSpLocks/>
          </p:cNvCxnSpPr>
          <p:nvPr/>
        </p:nvCxnSpPr>
        <p:spPr>
          <a:xfrm>
            <a:off x="4955674" y="4295981"/>
            <a:ext cx="140955" cy="1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52" name="ลูกศรเชื่อมต่อแบบตรง 151">
            <a:extLst>
              <a:ext uri="{FF2B5EF4-FFF2-40B4-BE49-F238E27FC236}">
                <a16:creationId xmlns:a16="http://schemas.microsoft.com/office/drawing/2014/main" id="{4594F991-BA26-4EB3-B58C-31B19B19CD4B}"/>
              </a:ext>
            </a:extLst>
          </p:cNvPr>
          <p:cNvCxnSpPr>
            <a:cxnSpLocks/>
          </p:cNvCxnSpPr>
          <p:nvPr/>
        </p:nvCxnSpPr>
        <p:spPr>
          <a:xfrm>
            <a:off x="3657892" y="5464868"/>
            <a:ext cx="261234" cy="0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grpSp>
        <p:nvGrpSpPr>
          <p:cNvPr id="125" name="กลุ่ม 124">
            <a:extLst>
              <a:ext uri="{FF2B5EF4-FFF2-40B4-BE49-F238E27FC236}">
                <a16:creationId xmlns:a16="http://schemas.microsoft.com/office/drawing/2014/main" id="{75B5DB5A-B52B-44A7-B720-1959375333AC}"/>
              </a:ext>
            </a:extLst>
          </p:cNvPr>
          <p:cNvGrpSpPr/>
          <p:nvPr/>
        </p:nvGrpSpPr>
        <p:grpSpPr>
          <a:xfrm>
            <a:off x="2167691" y="6121117"/>
            <a:ext cx="1509145" cy="454925"/>
            <a:chOff x="404278" y="1453529"/>
            <a:chExt cx="878006" cy="454925"/>
          </a:xfrm>
        </p:grpSpPr>
        <p:sp>
          <p:nvSpPr>
            <p:cNvPr id="126" name="สี่เหลี่ยมผืนผ้า 125">
              <a:extLst>
                <a:ext uri="{FF2B5EF4-FFF2-40B4-BE49-F238E27FC236}">
                  <a16:creationId xmlns:a16="http://schemas.microsoft.com/office/drawing/2014/main" id="{B2212515-2442-4D57-9052-B681D30A02B3}"/>
                </a:ext>
              </a:extLst>
            </p:cNvPr>
            <p:cNvSpPr/>
            <p:nvPr/>
          </p:nvSpPr>
          <p:spPr>
            <a:xfrm>
              <a:off x="404278" y="1453529"/>
              <a:ext cx="878006" cy="454925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27" name="สี่เหลี่ยมผืนผ้า 126">
              <a:extLst>
                <a:ext uri="{FF2B5EF4-FFF2-40B4-BE49-F238E27FC236}">
                  <a16:creationId xmlns:a16="http://schemas.microsoft.com/office/drawing/2014/main" id="{9960B8E9-AECF-45A7-89C9-438C7F2E0128}"/>
                </a:ext>
              </a:extLst>
            </p:cNvPr>
            <p:cNvSpPr/>
            <p:nvPr/>
          </p:nvSpPr>
          <p:spPr>
            <a:xfrm>
              <a:off x="444327" y="1574533"/>
              <a:ext cx="799216" cy="2384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คณะอนุกรรมการพิจารณาอนุมัติ</a:t>
              </a:r>
            </a:p>
          </p:txBody>
        </p:sp>
      </p:grpSp>
      <p:grpSp>
        <p:nvGrpSpPr>
          <p:cNvPr id="128" name="กลุ่ม 127">
            <a:extLst>
              <a:ext uri="{FF2B5EF4-FFF2-40B4-BE49-F238E27FC236}">
                <a16:creationId xmlns:a16="http://schemas.microsoft.com/office/drawing/2014/main" id="{D9567A67-B38D-4ADE-93EC-7BF5140205F3}"/>
              </a:ext>
            </a:extLst>
          </p:cNvPr>
          <p:cNvGrpSpPr/>
          <p:nvPr/>
        </p:nvGrpSpPr>
        <p:grpSpPr>
          <a:xfrm>
            <a:off x="2167691" y="6752156"/>
            <a:ext cx="1550090" cy="454925"/>
            <a:chOff x="368679" y="1453529"/>
            <a:chExt cx="955777" cy="454925"/>
          </a:xfrm>
        </p:grpSpPr>
        <p:sp>
          <p:nvSpPr>
            <p:cNvPr id="129" name="สี่เหลี่ยมผืนผ้า 128">
              <a:extLst>
                <a:ext uri="{FF2B5EF4-FFF2-40B4-BE49-F238E27FC236}">
                  <a16:creationId xmlns:a16="http://schemas.microsoft.com/office/drawing/2014/main" id="{F47C1249-709B-4A2F-9BAB-6BD4C346C39D}"/>
                </a:ext>
              </a:extLst>
            </p:cNvPr>
            <p:cNvSpPr/>
            <p:nvPr/>
          </p:nvSpPr>
          <p:spPr>
            <a:xfrm>
              <a:off x="404278" y="1453529"/>
              <a:ext cx="878006" cy="454925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30" name="สี่เหลี่ยมผืนผ้า 129">
              <a:extLst>
                <a:ext uri="{FF2B5EF4-FFF2-40B4-BE49-F238E27FC236}">
                  <a16:creationId xmlns:a16="http://schemas.microsoft.com/office/drawing/2014/main" id="{B4A1378C-020C-4EE9-9D12-6BC4F43B2B21}"/>
                </a:ext>
              </a:extLst>
            </p:cNvPr>
            <p:cNvSpPr/>
            <p:nvPr/>
          </p:nvSpPr>
          <p:spPr>
            <a:xfrm>
              <a:off x="368679" y="1568255"/>
              <a:ext cx="955777" cy="2384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กลุ่มการเงินโอนเงิน</a:t>
              </a:r>
            </a:p>
          </p:txBody>
        </p:sp>
      </p:grpSp>
      <p:grpSp>
        <p:nvGrpSpPr>
          <p:cNvPr id="131" name="กลุ่ม 130">
            <a:extLst>
              <a:ext uri="{FF2B5EF4-FFF2-40B4-BE49-F238E27FC236}">
                <a16:creationId xmlns:a16="http://schemas.microsoft.com/office/drawing/2014/main" id="{28D7010F-C4CD-40ED-81A6-E40B21EBAAB4}"/>
              </a:ext>
            </a:extLst>
          </p:cNvPr>
          <p:cNvGrpSpPr/>
          <p:nvPr/>
        </p:nvGrpSpPr>
        <p:grpSpPr>
          <a:xfrm>
            <a:off x="2145105" y="7522964"/>
            <a:ext cx="1550090" cy="454925"/>
            <a:chOff x="368679" y="1453529"/>
            <a:chExt cx="955777" cy="454925"/>
          </a:xfrm>
        </p:grpSpPr>
        <p:sp>
          <p:nvSpPr>
            <p:cNvPr id="132" name="สี่เหลี่ยมผืนผ้า 131">
              <a:extLst>
                <a:ext uri="{FF2B5EF4-FFF2-40B4-BE49-F238E27FC236}">
                  <a16:creationId xmlns:a16="http://schemas.microsoft.com/office/drawing/2014/main" id="{1F7F7ECC-E2FF-45B3-ABBA-1BDFC7A50FD6}"/>
                </a:ext>
              </a:extLst>
            </p:cNvPr>
            <p:cNvSpPr/>
            <p:nvPr/>
          </p:nvSpPr>
          <p:spPr>
            <a:xfrm>
              <a:off x="404278" y="1453529"/>
              <a:ext cx="878006" cy="454925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33" name="สี่เหลี่ยมผืนผ้า 132">
              <a:extLst>
                <a:ext uri="{FF2B5EF4-FFF2-40B4-BE49-F238E27FC236}">
                  <a16:creationId xmlns:a16="http://schemas.microsoft.com/office/drawing/2014/main" id="{8144E95B-09D2-4F4A-8A62-122E19DFA5AD}"/>
                </a:ext>
              </a:extLst>
            </p:cNvPr>
            <p:cNvSpPr/>
            <p:nvPr/>
          </p:nvSpPr>
          <p:spPr>
            <a:xfrm>
              <a:off x="368679" y="1568255"/>
              <a:ext cx="955777" cy="2384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ผอ.อนุมัติโอนเงิน</a:t>
              </a:r>
            </a:p>
          </p:txBody>
        </p:sp>
      </p:grpSp>
      <p:grpSp>
        <p:nvGrpSpPr>
          <p:cNvPr id="134" name="กลุ่ม 133">
            <a:extLst>
              <a:ext uri="{FF2B5EF4-FFF2-40B4-BE49-F238E27FC236}">
                <a16:creationId xmlns:a16="http://schemas.microsoft.com/office/drawing/2014/main" id="{52281F31-E0E4-44D5-BA92-C7883552E26F}"/>
              </a:ext>
            </a:extLst>
          </p:cNvPr>
          <p:cNvGrpSpPr/>
          <p:nvPr/>
        </p:nvGrpSpPr>
        <p:grpSpPr>
          <a:xfrm>
            <a:off x="2263016" y="8286941"/>
            <a:ext cx="1393203" cy="454925"/>
            <a:chOff x="368679" y="1453529"/>
            <a:chExt cx="955777" cy="454925"/>
          </a:xfrm>
        </p:grpSpPr>
        <p:sp>
          <p:nvSpPr>
            <p:cNvPr id="135" name="สี่เหลี่ยมผืนผ้า 134">
              <a:extLst>
                <a:ext uri="{FF2B5EF4-FFF2-40B4-BE49-F238E27FC236}">
                  <a16:creationId xmlns:a16="http://schemas.microsoft.com/office/drawing/2014/main" id="{422B1AE4-7DB8-43FA-9BDD-4C40C677E9C7}"/>
                </a:ext>
              </a:extLst>
            </p:cNvPr>
            <p:cNvSpPr/>
            <p:nvPr/>
          </p:nvSpPr>
          <p:spPr>
            <a:xfrm>
              <a:off x="404278" y="1453529"/>
              <a:ext cx="878006" cy="454925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36" name="สี่เหลี่ยมผืนผ้า 135">
              <a:extLst>
                <a:ext uri="{FF2B5EF4-FFF2-40B4-BE49-F238E27FC236}">
                  <a16:creationId xmlns:a16="http://schemas.microsoft.com/office/drawing/2014/main" id="{5B57C1BA-51DA-4608-ACF7-496A14F0525C}"/>
                </a:ext>
              </a:extLst>
            </p:cNvPr>
            <p:cNvSpPr/>
            <p:nvPr/>
          </p:nvSpPr>
          <p:spPr>
            <a:xfrm>
              <a:off x="368679" y="1568255"/>
              <a:ext cx="955777" cy="2384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ธ.ก.ส.จัดทำสัญญา</a:t>
              </a:r>
            </a:p>
          </p:txBody>
        </p:sp>
      </p:grpSp>
      <p:cxnSp>
        <p:nvCxnSpPr>
          <p:cNvPr id="148" name="ลูกศรเชื่อมต่อแบบตรง 147">
            <a:extLst>
              <a:ext uri="{FF2B5EF4-FFF2-40B4-BE49-F238E27FC236}">
                <a16:creationId xmlns:a16="http://schemas.microsoft.com/office/drawing/2014/main" id="{47E53DE8-3B43-4B6C-9364-518DC8243FCC}"/>
              </a:ext>
            </a:extLst>
          </p:cNvPr>
          <p:cNvCxnSpPr>
            <a:cxnSpLocks/>
          </p:cNvCxnSpPr>
          <p:nvPr/>
        </p:nvCxnSpPr>
        <p:spPr>
          <a:xfrm>
            <a:off x="2943845" y="7213905"/>
            <a:ext cx="0" cy="318624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ลูกศรเชื่อมต่อแบบตรง 148">
            <a:extLst>
              <a:ext uri="{FF2B5EF4-FFF2-40B4-BE49-F238E27FC236}">
                <a16:creationId xmlns:a16="http://schemas.microsoft.com/office/drawing/2014/main" id="{0FBADDF5-ACD1-4B9C-A7E7-864EE0191997}"/>
              </a:ext>
            </a:extLst>
          </p:cNvPr>
          <p:cNvCxnSpPr>
            <a:cxnSpLocks/>
          </p:cNvCxnSpPr>
          <p:nvPr/>
        </p:nvCxnSpPr>
        <p:spPr>
          <a:xfrm>
            <a:off x="2943845" y="7984713"/>
            <a:ext cx="0" cy="318624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วงรี 153">
            <a:extLst>
              <a:ext uri="{FF2B5EF4-FFF2-40B4-BE49-F238E27FC236}">
                <a16:creationId xmlns:a16="http://schemas.microsoft.com/office/drawing/2014/main" id="{10B5F317-4835-450F-A506-B35AE00E86CB}"/>
              </a:ext>
            </a:extLst>
          </p:cNvPr>
          <p:cNvSpPr/>
          <p:nvPr/>
        </p:nvSpPr>
        <p:spPr>
          <a:xfrm>
            <a:off x="2889258" y="9057033"/>
            <a:ext cx="114068" cy="114068"/>
          </a:xfrm>
          <a:prstGeom prst="ellipse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cxnSp>
        <p:nvCxnSpPr>
          <p:cNvPr id="156" name="ลูกศรเชื่อมต่อแบบตรง 155">
            <a:extLst>
              <a:ext uri="{FF2B5EF4-FFF2-40B4-BE49-F238E27FC236}">
                <a16:creationId xmlns:a16="http://schemas.microsoft.com/office/drawing/2014/main" id="{B027667C-BFBF-41D5-84CB-1E147684A029}"/>
              </a:ext>
            </a:extLst>
          </p:cNvPr>
          <p:cNvCxnSpPr>
            <a:cxnSpLocks/>
          </p:cNvCxnSpPr>
          <p:nvPr/>
        </p:nvCxnSpPr>
        <p:spPr>
          <a:xfrm>
            <a:off x="2943845" y="8738409"/>
            <a:ext cx="0" cy="318624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ลูกศรเชื่อมต่อแบบตรง 156">
            <a:extLst>
              <a:ext uri="{FF2B5EF4-FFF2-40B4-BE49-F238E27FC236}">
                <a16:creationId xmlns:a16="http://schemas.microsoft.com/office/drawing/2014/main" id="{7E42081B-8DFE-4227-BF33-339CC81A44E4}"/>
              </a:ext>
            </a:extLst>
          </p:cNvPr>
          <p:cNvCxnSpPr>
            <a:cxnSpLocks/>
          </p:cNvCxnSpPr>
          <p:nvPr/>
        </p:nvCxnSpPr>
        <p:spPr>
          <a:xfrm>
            <a:off x="2943845" y="9173180"/>
            <a:ext cx="0" cy="318624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ตัวเชื่อมต่อ: หักมุม 61">
            <a:extLst>
              <a:ext uri="{FF2B5EF4-FFF2-40B4-BE49-F238E27FC236}">
                <a16:creationId xmlns:a16="http://schemas.microsoft.com/office/drawing/2014/main" id="{54F3DE14-5137-4B9E-BE77-31B6FA141CA6}"/>
              </a:ext>
            </a:extLst>
          </p:cNvPr>
          <p:cNvCxnSpPr>
            <a:cxnSpLocks/>
            <a:stCxn id="48" idx="1"/>
            <a:endCxn id="154" idx="2"/>
          </p:cNvCxnSpPr>
          <p:nvPr/>
        </p:nvCxnSpPr>
        <p:spPr>
          <a:xfrm rot="10800000" flipH="1" flipV="1">
            <a:off x="2345638" y="3393205"/>
            <a:ext cx="543620" cy="5720861"/>
          </a:xfrm>
          <a:prstGeom prst="bentConnector3">
            <a:avLst>
              <a:gd name="adj1" fmla="val -92262"/>
            </a:avLst>
          </a:prstGeom>
          <a:ln>
            <a:solidFill>
              <a:srgbClr val="00B0F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58" name="วงรี 157">
            <a:extLst>
              <a:ext uri="{FF2B5EF4-FFF2-40B4-BE49-F238E27FC236}">
                <a16:creationId xmlns:a16="http://schemas.microsoft.com/office/drawing/2014/main" id="{02F4DE17-DF6C-417A-BAA7-B80D49440D1C}"/>
              </a:ext>
            </a:extLst>
          </p:cNvPr>
          <p:cNvSpPr/>
          <p:nvPr/>
        </p:nvSpPr>
        <p:spPr>
          <a:xfrm>
            <a:off x="2879733" y="4823113"/>
            <a:ext cx="114068" cy="114068"/>
          </a:xfrm>
          <a:prstGeom prst="ellipse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cxnSp>
        <p:nvCxnSpPr>
          <p:cNvPr id="159" name="ลูกศรเชื่อมต่อแบบตรง 158">
            <a:extLst>
              <a:ext uri="{FF2B5EF4-FFF2-40B4-BE49-F238E27FC236}">
                <a16:creationId xmlns:a16="http://schemas.microsoft.com/office/drawing/2014/main" id="{7CDE03DB-D53B-4935-A83D-338C62F6A455}"/>
              </a:ext>
            </a:extLst>
          </p:cNvPr>
          <p:cNvCxnSpPr>
            <a:cxnSpLocks/>
          </p:cNvCxnSpPr>
          <p:nvPr/>
        </p:nvCxnSpPr>
        <p:spPr>
          <a:xfrm>
            <a:off x="2935680" y="4937181"/>
            <a:ext cx="0" cy="318624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ตัวเชื่อมต่อ: หักมุม 79">
            <a:extLst>
              <a:ext uri="{FF2B5EF4-FFF2-40B4-BE49-F238E27FC236}">
                <a16:creationId xmlns:a16="http://schemas.microsoft.com/office/drawing/2014/main" id="{FA95443A-07CC-4C51-B30C-2908DD07655A}"/>
              </a:ext>
            </a:extLst>
          </p:cNvPr>
          <p:cNvCxnSpPr>
            <a:cxnSpLocks/>
            <a:stCxn id="146" idx="3"/>
            <a:endCxn id="158" idx="6"/>
          </p:cNvCxnSpPr>
          <p:nvPr/>
        </p:nvCxnSpPr>
        <p:spPr>
          <a:xfrm flipH="1">
            <a:off x="2993801" y="4295981"/>
            <a:ext cx="3325485" cy="584166"/>
          </a:xfrm>
          <a:prstGeom prst="bentConnector3">
            <a:avLst>
              <a:gd name="adj1" fmla="val -6874"/>
            </a:avLst>
          </a:prstGeom>
          <a:ln>
            <a:solidFill>
              <a:srgbClr val="00B0F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62" name="สี่เหลี่ยมผืนผ้า: มุมมน 161">
            <a:extLst>
              <a:ext uri="{FF2B5EF4-FFF2-40B4-BE49-F238E27FC236}">
                <a16:creationId xmlns:a16="http://schemas.microsoft.com/office/drawing/2014/main" id="{C0D8BD05-5684-49F2-B2E5-B5BDB96F1DE2}"/>
              </a:ext>
            </a:extLst>
          </p:cNvPr>
          <p:cNvSpPr/>
          <p:nvPr/>
        </p:nvSpPr>
        <p:spPr>
          <a:xfrm>
            <a:off x="2420049" y="509756"/>
            <a:ext cx="1065371" cy="404123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เริ่มต้น</a:t>
            </a:r>
          </a:p>
        </p:txBody>
      </p:sp>
      <p:cxnSp>
        <p:nvCxnSpPr>
          <p:cNvPr id="163" name="ลูกศรเชื่อมต่อแบบตรง 162">
            <a:extLst>
              <a:ext uri="{FF2B5EF4-FFF2-40B4-BE49-F238E27FC236}">
                <a16:creationId xmlns:a16="http://schemas.microsoft.com/office/drawing/2014/main" id="{A2EA1636-7644-4F2F-8360-32740DEC1E86}"/>
              </a:ext>
            </a:extLst>
          </p:cNvPr>
          <p:cNvCxnSpPr>
            <a:cxnSpLocks/>
          </p:cNvCxnSpPr>
          <p:nvPr/>
        </p:nvCxnSpPr>
        <p:spPr>
          <a:xfrm>
            <a:off x="2951264" y="1421664"/>
            <a:ext cx="0" cy="16645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วงรี 163">
            <a:extLst>
              <a:ext uri="{FF2B5EF4-FFF2-40B4-BE49-F238E27FC236}">
                <a16:creationId xmlns:a16="http://schemas.microsoft.com/office/drawing/2014/main" id="{D8EBB0DF-A2DB-4477-9CF6-F397AA5912FE}"/>
              </a:ext>
            </a:extLst>
          </p:cNvPr>
          <p:cNvSpPr/>
          <p:nvPr/>
        </p:nvSpPr>
        <p:spPr>
          <a:xfrm>
            <a:off x="2855762" y="5859104"/>
            <a:ext cx="114068" cy="114068"/>
          </a:xfrm>
          <a:prstGeom prst="ellipse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cxnSp>
        <p:nvCxnSpPr>
          <p:cNvPr id="167" name="ตัวเชื่อมต่อ: หักมุม 166">
            <a:extLst>
              <a:ext uri="{FF2B5EF4-FFF2-40B4-BE49-F238E27FC236}">
                <a16:creationId xmlns:a16="http://schemas.microsoft.com/office/drawing/2014/main" id="{7F85EC48-9188-4DE3-8CFF-C0112E066571}"/>
              </a:ext>
            </a:extLst>
          </p:cNvPr>
          <p:cNvCxnSpPr>
            <a:stCxn id="123" idx="3"/>
            <a:endCxn id="164" idx="6"/>
          </p:cNvCxnSpPr>
          <p:nvPr/>
        </p:nvCxnSpPr>
        <p:spPr>
          <a:xfrm flipH="1">
            <a:off x="2969830" y="5469620"/>
            <a:ext cx="2177671" cy="446518"/>
          </a:xfrm>
          <a:prstGeom prst="bentConnector3">
            <a:avLst>
              <a:gd name="adj1" fmla="val -10497"/>
            </a:avLst>
          </a:prstGeom>
          <a:ln>
            <a:solidFill>
              <a:srgbClr val="00B0F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76" name="ลูกศรเชื่อมต่อแบบตรง 175">
            <a:extLst>
              <a:ext uri="{FF2B5EF4-FFF2-40B4-BE49-F238E27FC236}">
                <a16:creationId xmlns:a16="http://schemas.microsoft.com/office/drawing/2014/main" id="{7F0F85B4-635B-44DA-9686-DED95AD09E73}"/>
              </a:ext>
            </a:extLst>
          </p:cNvPr>
          <p:cNvCxnSpPr/>
          <p:nvPr/>
        </p:nvCxnSpPr>
        <p:spPr>
          <a:xfrm>
            <a:off x="2912796" y="5711159"/>
            <a:ext cx="0" cy="164035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77" name="ลูกศรเชื่อมต่อแบบตรง 176">
            <a:extLst>
              <a:ext uri="{FF2B5EF4-FFF2-40B4-BE49-F238E27FC236}">
                <a16:creationId xmlns:a16="http://schemas.microsoft.com/office/drawing/2014/main" id="{06AA2789-4078-44BD-9019-526273DD1186}"/>
              </a:ext>
            </a:extLst>
          </p:cNvPr>
          <p:cNvCxnSpPr/>
          <p:nvPr/>
        </p:nvCxnSpPr>
        <p:spPr>
          <a:xfrm>
            <a:off x="2908244" y="5959095"/>
            <a:ext cx="0" cy="164035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78" name="ลูกศรเชื่อมต่อแบบตรง 177">
            <a:extLst>
              <a:ext uri="{FF2B5EF4-FFF2-40B4-BE49-F238E27FC236}">
                <a16:creationId xmlns:a16="http://schemas.microsoft.com/office/drawing/2014/main" id="{CDC01552-55AC-4596-83BB-C275A69A5EE0}"/>
              </a:ext>
            </a:extLst>
          </p:cNvPr>
          <p:cNvCxnSpPr/>
          <p:nvPr/>
        </p:nvCxnSpPr>
        <p:spPr>
          <a:xfrm>
            <a:off x="2911921" y="6581297"/>
            <a:ext cx="0" cy="164035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80" name="สี่เหลี่ยมผืนผ้า 179">
            <a:extLst>
              <a:ext uri="{FF2B5EF4-FFF2-40B4-BE49-F238E27FC236}">
                <a16:creationId xmlns:a16="http://schemas.microsoft.com/office/drawing/2014/main" id="{A800BBDB-A6CF-4CAE-BBAB-F457F38936C2}"/>
              </a:ext>
            </a:extLst>
          </p:cNvPr>
          <p:cNvSpPr/>
          <p:nvPr/>
        </p:nvSpPr>
        <p:spPr>
          <a:xfrm>
            <a:off x="1590045" y="3128425"/>
            <a:ext cx="1027403" cy="3597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ไม่ผ่าน</a:t>
            </a:r>
          </a:p>
        </p:txBody>
      </p:sp>
      <p:sp>
        <p:nvSpPr>
          <p:cNvPr id="181" name="สี่เหลี่ยมผืนผ้า 180">
            <a:extLst>
              <a:ext uri="{FF2B5EF4-FFF2-40B4-BE49-F238E27FC236}">
                <a16:creationId xmlns:a16="http://schemas.microsoft.com/office/drawing/2014/main" id="{EEA10C06-A3AE-4094-BEEF-DC4A1A0DA76A}"/>
              </a:ext>
            </a:extLst>
          </p:cNvPr>
          <p:cNvSpPr/>
          <p:nvPr/>
        </p:nvSpPr>
        <p:spPr>
          <a:xfrm>
            <a:off x="2608958" y="3708725"/>
            <a:ext cx="1027403" cy="3597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ผ่าน</a:t>
            </a:r>
          </a:p>
        </p:txBody>
      </p:sp>
      <p:grpSp>
        <p:nvGrpSpPr>
          <p:cNvPr id="182" name="กลุ่ม 181">
            <a:extLst>
              <a:ext uri="{FF2B5EF4-FFF2-40B4-BE49-F238E27FC236}">
                <a16:creationId xmlns:a16="http://schemas.microsoft.com/office/drawing/2014/main" id="{C694C55A-AB96-49A1-ACC0-426AEB25081F}"/>
              </a:ext>
            </a:extLst>
          </p:cNvPr>
          <p:cNvGrpSpPr/>
          <p:nvPr/>
        </p:nvGrpSpPr>
        <p:grpSpPr>
          <a:xfrm>
            <a:off x="2357164" y="1036313"/>
            <a:ext cx="1232224" cy="454925"/>
            <a:chOff x="404278" y="1453529"/>
            <a:chExt cx="878006" cy="454925"/>
          </a:xfrm>
        </p:grpSpPr>
        <p:sp>
          <p:nvSpPr>
            <p:cNvPr id="183" name="สี่เหลี่ยมผืนผ้า 182">
              <a:extLst>
                <a:ext uri="{FF2B5EF4-FFF2-40B4-BE49-F238E27FC236}">
                  <a16:creationId xmlns:a16="http://schemas.microsoft.com/office/drawing/2014/main" id="{44352A4C-9518-41BF-92B4-3F329A2B2BBE}"/>
                </a:ext>
              </a:extLst>
            </p:cNvPr>
            <p:cNvSpPr/>
            <p:nvPr/>
          </p:nvSpPr>
          <p:spPr>
            <a:xfrm>
              <a:off x="404278" y="1453529"/>
              <a:ext cx="878006" cy="454925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84" name="สี่เหลี่ยมผืนผ้า 183">
              <a:extLst>
                <a:ext uri="{FF2B5EF4-FFF2-40B4-BE49-F238E27FC236}">
                  <a16:creationId xmlns:a16="http://schemas.microsoft.com/office/drawing/2014/main" id="{4B27D46F-AA4F-42F3-96EE-5D63ACF558CE}"/>
                </a:ext>
              </a:extLst>
            </p:cNvPr>
            <p:cNvSpPr/>
            <p:nvPr/>
          </p:nvSpPr>
          <p:spPr>
            <a:xfrm>
              <a:off x="452000" y="1561751"/>
              <a:ext cx="830284" cy="24831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ผู้ดูแลระบบ</a:t>
              </a:r>
              <a:br>
                <a:rPr lang="th-TH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</a:br>
              <a:r>
                <a:rPr lang="th-TH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กำหนดหลักเกณฑ์</a:t>
              </a:r>
            </a:p>
          </p:txBody>
        </p:sp>
      </p:grpSp>
      <p:cxnSp>
        <p:nvCxnSpPr>
          <p:cNvPr id="191" name="ลูกศรเชื่อมต่อแบบตรง 190">
            <a:extLst>
              <a:ext uri="{FF2B5EF4-FFF2-40B4-BE49-F238E27FC236}">
                <a16:creationId xmlns:a16="http://schemas.microsoft.com/office/drawing/2014/main" id="{5E92BFBD-1ED3-46DF-B7D1-45AE78C93D97}"/>
              </a:ext>
            </a:extLst>
          </p:cNvPr>
          <p:cNvCxnSpPr>
            <a:cxnSpLocks/>
            <a:stCxn id="111" idx="2"/>
          </p:cNvCxnSpPr>
          <p:nvPr/>
        </p:nvCxnSpPr>
        <p:spPr>
          <a:xfrm>
            <a:off x="2951264" y="2036810"/>
            <a:ext cx="0" cy="262394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ลูกศรเชื่อมต่อแบบตรง 70">
            <a:extLst>
              <a:ext uri="{FF2B5EF4-FFF2-40B4-BE49-F238E27FC236}">
                <a16:creationId xmlns:a16="http://schemas.microsoft.com/office/drawing/2014/main" id="{2C1AF396-D399-4A0C-8DE6-207DF6021FE6}"/>
              </a:ext>
            </a:extLst>
          </p:cNvPr>
          <p:cNvCxnSpPr>
            <a:cxnSpLocks/>
          </p:cNvCxnSpPr>
          <p:nvPr/>
        </p:nvCxnSpPr>
        <p:spPr>
          <a:xfrm>
            <a:off x="2941435" y="899705"/>
            <a:ext cx="0" cy="16645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03020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กล่องข้อความ 152">
            <a:extLst>
              <a:ext uri="{FF2B5EF4-FFF2-40B4-BE49-F238E27FC236}">
                <a16:creationId xmlns:a16="http://schemas.microsoft.com/office/drawing/2014/main" id="{49828DEC-A369-4B92-8E5C-5DA3511EE4CC}"/>
              </a:ext>
            </a:extLst>
          </p:cNvPr>
          <p:cNvSpPr txBox="1"/>
          <p:nvPr/>
        </p:nvSpPr>
        <p:spPr>
          <a:xfrm>
            <a:off x="864996" y="583859"/>
            <a:ext cx="54857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800" b="1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ฟังก์ชันการควบคุมการทำงานของระบบจัดสรรเงินกู้ยืม (ตาม</a:t>
            </a:r>
            <a:r>
              <a:rPr lang="en-US" sz="1800" b="1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 Tor </a:t>
            </a:r>
            <a:r>
              <a:rPr lang="th-TH" sz="1800" b="1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หน้า 2 – 3)</a:t>
            </a:r>
            <a:endParaRPr lang="th-TH" sz="20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6" name="สี่เหลี่ยมผืนผ้า 55">
            <a:extLst>
              <a:ext uri="{FF2B5EF4-FFF2-40B4-BE49-F238E27FC236}">
                <a16:creationId xmlns:a16="http://schemas.microsoft.com/office/drawing/2014/main" id="{DC318180-8138-49C6-8133-4D784CD72EF4}"/>
              </a:ext>
            </a:extLst>
          </p:cNvPr>
          <p:cNvSpPr/>
          <p:nvPr/>
        </p:nvSpPr>
        <p:spPr>
          <a:xfrm>
            <a:off x="2674070" y="2621687"/>
            <a:ext cx="460312" cy="2810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675" dirty="0">
              <a:solidFill>
                <a:schemeClr val="tx1"/>
              </a:solidFill>
              <a:cs typeface="+mj-cs"/>
            </a:endParaRPr>
          </a:p>
        </p:txBody>
      </p:sp>
      <p:grpSp>
        <p:nvGrpSpPr>
          <p:cNvPr id="108" name="กลุ่ม 107">
            <a:extLst>
              <a:ext uri="{FF2B5EF4-FFF2-40B4-BE49-F238E27FC236}">
                <a16:creationId xmlns:a16="http://schemas.microsoft.com/office/drawing/2014/main" id="{3079E5B9-2819-41CB-92ED-868DF074EF49}"/>
              </a:ext>
            </a:extLst>
          </p:cNvPr>
          <p:cNvGrpSpPr/>
          <p:nvPr/>
        </p:nvGrpSpPr>
        <p:grpSpPr>
          <a:xfrm>
            <a:off x="449870" y="2463103"/>
            <a:ext cx="2160000" cy="454925"/>
            <a:chOff x="404278" y="1453529"/>
            <a:chExt cx="878006" cy="454925"/>
          </a:xfrm>
        </p:grpSpPr>
        <p:sp>
          <p:nvSpPr>
            <p:cNvPr id="111" name="สี่เหลี่ยมผืนผ้า 110">
              <a:extLst>
                <a:ext uri="{FF2B5EF4-FFF2-40B4-BE49-F238E27FC236}">
                  <a16:creationId xmlns:a16="http://schemas.microsoft.com/office/drawing/2014/main" id="{B8B2EABD-BAFD-4D12-97E3-09076DAE03C7}"/>
                </a:ext>
              </a:extLst>
            </p:cNvPr>
            <p:cNvSpPr/>
            <p:nvPr/>
          </p:nvSpPr>
          <p:spPr>
            <a:xfrm>
              <a:off x="404278" y="1453529"/>
              <a:ext cx="878006" cy="454925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14" name="สี่เหลี่ยมผืนผ้า 113">
              <a:extLst>
                <a:ext uri="{FF2B5EF4-FFF2-40B4-BE49-F238E27FC236}">
                  <a16:creationId xmlns:a16="http://schemas.microsoft.com/office/drawing/2014/main" id="{3F4B7A45-B31A-4881-86F9-DF809D7FEBFE}"/>
                </a:ext>
              </a:extLst>
            </p:cNvPr>
            <p:cNvSpPr/>
            <p:nvPr/>
          </p:nvSpPr>
          <p:spPr>
            <a:xfrm>
              <a:off x="452000" y="1561751"/>
              <a:ext cx="797400" cy="2384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800" spc="-5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H SarabunPSK" panose="020B0500040200020003" pitchFamily="34" charset="-34"/>
                </a:rPr>
                <a:t>กำหนดค่าควบคุมการทำงาน</a:t>
              </a:r>
              <a:endParaRPr lang="th-TH" sz="1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grpSp>
        <p:nvGrpSpPr>
          <p:cNvPr id="119" name="กลุ่ม 118">
            <a:extLst>
              <a:ext uri="{FF2B5EF4-FFF2-40B4-BE49-F238E27FC236}">
                <a16:creationId xmlns:a16="http://schemas.microsoft.com/office/drawing/2014/main" id="{BCA411F2-2549-4C09-B8ED-899F6C204CCA}"/>
              </a:ext>
            </a:extLst>
          </p:cNvPr>
          <p:cNvGrpSpPr/>
          <p:nvPr/>
        </p:nvGrpSpPr>
        <p:grpSpPr>
          <a:xfrm>
            <a:off x="833220" y="3117531"/>
            <a:ext cx="1337916" cy="454925"/>
            <a:chOff x="170781" y="1439658"/>
            <a:chExt cx="1337916" cy="454925"/>
          </a:xfrm>
        </p:grpSpPr>
        <p:sp>
          <p:nvSpPr>
            <p:cNvPr id="120" name="สี่เหลี่ยมผืนผ้า 119">
              <a:extLst>
                <a:ext uri="{FF2B5EF4-FFF2-40B4-BE49-F238E27FC236}">
                  <a16:creationId xmlns:a16="http://schemas.microsoft.com/office/drawing/2014/main" id="{40E5B10C-8290-4FDB-B018-1DBF0557B6AD}"/>
                </a:ext>
              </a:extLst>
            </p:cNvPr>
            <p:cNvSpPr/>
            <p:nvPr/>
          </p:nvSpPr>
          <p:spPr>
            <a:xfrm>
              <a:off x="233866" y="1439658"/>
              <a:ext cx="1232225" cy="454925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21" name="สี่เหลี่ยมผืนผ้า 120">
              <a:extLst>
                <a:ext uri="{FF2B5EF4-FFF2-40B4-BE49-F238E27FC236}">
                  <a16:creationId xmlns:a16="http://schemas.microsoft.com/office/drawing/2014/main" id="{CDB5A9CA-6ED8-4CC6-B4EE-CB7873E012A4}"/>
                </a:ext>
              </a:extLst>
            </p:cNvPr>
            <p:cNvSpPr/>
            <p:nvPr/>
          </p:nvSpPr>
          <p:spPr>
            <a:xfrm>
              <a:off x="170781" y="1581776"/>
              <a:ext cx="1337916" cy="2384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dirty="0" err="1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อัพ</a:t>
              </a:r>
              <a:r>
                <a:rPr lang="th-TH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โหลด</a:t>
              </a:r>
              <a:r>
                <a:rPr lang="en-US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Link</a:t>
              </a:r>
              <a:r>
                <a:rPr lang="th-TH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google from</a:t>
              </a:r>
            </a:p>
          </p:txBody>
        </p:sp>
      </p:grpSp>
      <p:grpSp>
        <p:nvGrpSpPr>
          <p:cNvPr id="145" name="กลุ่ม 144">
            <a:extLst>
              <a:ext uri="{FF2B5EF4-FFF2-40B4-BE49-F238E27FC236}">
                <a16:creationId xmlns:a16="http://schemas.microsoft.com/office/drawing/2014/main" id="{404A116F-CF46-4332-ADC5-618589759151}"/>
              </a:ext>
            </a:extLst>
          </p:cNvPr>
          <p:cNvGrpSpPr/>
          <p:nvPr/>
        </p:nvGrpSpPr>
        <p:grpSpPr>
          <a:xfrm>
            <a:off x="3000488" y="1258621"/>
            <a:ext cx="3576535" cy="3912819"/>
            <a:chOff x="241434" y="1438075"/>
            <a:chExt cx="1232225" cy="449084"/>
          </a:xfrm>
        </p:grpSpPr>
        <p:sp>
          <p:nvSpPr>
            <p:cNvPr id="146" name="สี่เหลี่ยมผืนผ้า 145">
              <a:extLst>
                <a:ext uri="{FF2B5EF4-FFF2-40B4-BE49-F238E27FC236}">
                  <a16:creationId xmlns:a16="http://schemas.microsoft.com/office/drawing/2014/main" id="{4305D472-BB41-4163-9D51-F401A83B5C57}"/>
                </a:ext>
              </a:extLst>
            </p:cNvPr>
            <p:cNvSpPr/>
            <p:nvPr/>
          </p:nvSpPr>
          <p:spPr>
            <a:xfrm>
              <a:off x="241434" y="1438075"/>
              <a:ext cx="1232225" cy="419221"/>
            </a:xfrm>
            <a:prstGeom prst="rect">
              <a:avLst/>
            </a:prstGeom>
            <a:ln>
              <a:solidFill>
                <a:srgbClr val="00B0F0"/>
              </a:solidFill>
              <a:prstDash val="lgDash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200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147" name="สี่เหลี่ยมผืนผ้า 146">
              <a:extLst>
                <a:ext uri="{FF2B5EF4-FFF2-40B4-BE49-F238E27FC236}">
                  <a16:creationId xmlns:a16="http://schemas.microsoft.com/office/drawing/2014/main" id="{917545E3-8702-4C3C-8E64-4D52EFB672ED}"/>
                </a:ext>
              </a:extLst>
            </p:cNvPr>
            <p:cNvSpPr/>
            <p:nvPr/>
          </p:nvSpPr>
          <p:spPr>
            <a:xfrm>
              <a:off x="241434" y="1442950"/>
              <a:ext cx="1218193" cy="444209"/>
            </a:xfrm>
            <a:prstGeom prst="rect">
              <a:avLst/>
            </a:prstGeom>
            <a:noFill/>
            <a:ln>
              <a:noFill/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tabLst>
                  <a:tab pos="266700" algn="l"/>
                  <a:tab pos="449263" algn="l"/>
                </a:tabLst>
              </a:pPr>
              <a:r>
                <a:rPr lang="th-TH" sz="1200" dirty="0">
                  <a:solidFill>
                    <a:srgbClr val="000000"/>
                  </a:solidFill>
                  <a:effectLst/>
                  <a:latin typeface="TH SarabunPSK" panose="020B0500040200020003" pitchFamily="34" charset="-34"/>
                  <a:ea typeface="Times New Roman" panose="02020603050405020304" pitchFamily="18" charset="0"/>
                  <a:cs typeface="TH SarabunPSK" panose="020B0500040200020003" pitchFamily="34" charset="-34"/>
                </a:rPr>
                <a:t>1.2.1) การกำหนดเงื่อนไขการให้กู้ยืมในแต่ละรอบการจัดสรร</a:t>
              </a:r>
            </a:p>
            <a:p>
              <a:pPr>
                <a:tabLst>
                  <a:tab pos="266700" algn="l"/>
                  <a:tab pos="449263" algn="l"/>
                </a:tabLst>
              </a:pPr>
              <a:r>
                <a:rPr lang="th-TH" sz="1200" dirty="0">
                  <a:solidFill>
                    <a:srgbClr val="000000"/>
                  </a:solidFill>
                  <a:latin typeface="TH SarabunPSK" panose="020B0500040200020003" pitchFamily="34" charset="-34"/>
                  <a:ea typeface="Times New Roman" panose="02020603050405020304" pitchFamily="18" charset="0"/>
                  <a:cs typeface="TH SarabunPSK" panose="020B0500040200020003" pitchFamily="34" charset="-34"/>
                </a:rPr>
                <a:t>        </a:t>
              </a:r>
              <a:r>
                <a:rPr lang="th-TH" sz="1200" dirty="0">
                  <a:solidFill>
                    <a:srgbClr val="000000"/>
                  </a:solidFill>
                  <a:effectLst/>
                  <a:latin typeface="TH SarabunPSK" panose="020B0500040200020003" pitchFamily="34" charset="-34"/>
                  <a:ea typeface="Times New Roman" panose="02020603050405020304" pitchFamily="18" charset="0"/>
                  <a:cs typeface="TH SarabunPSK" panose="020B0500040200020003" pitchFamily="34" charset="-34"/>
                </a:rPr>
                <a:t>(1)	</a:t>
              </a:r>
              <a:r>
                <a:rPr lang="th-TH" sz="1200" spc="-30" dirty="0">
                  <a:solidFill>
                    <a:srgbClr val="000000"/>
                  </a:solidFill>
                  <a:effectLst/>
                  <a:latin typeface="TH SarabunPSK" panose="020B0500040200020003" pitchFamily="34" charset="-34"/>
                  <a:ea typeface="Times New Roman" panose="02020603050405020304" pitchFamily="18" charset="0"/>
                  <a:cs typeface="TH SarabunPSK" panose="020B0500040200020003" pitchFamily="34" charset="-34"/>
                </a:rPr>
                <a:t>ระยะเวลาการ เปิด-ปิด ให้กู้ยืมในระบบ (ตามรอบปีปฏิทินการกู้ยืม)</a:t>
              </a:r>
            </a:p>
            <a:p>
              <a:pPr>
                <a:tabLst>
                  <a:tab pos="266700" algn="l"/>
                  <a:tab pos="449263" algn="l"/>
                </a:tabLst>
              </a:pPr>
              <a:r>
                <a:rPr lang="th-TH" sz="1200" spc="-30" dirty="0">
                  <a:solidFill>
                    <a:srgbClr val="000000"/>
                  </a:solidFill>
                  <a:latin typeface="TH SarabunPSK" panose="020B0500040200020003" pitchFamily="34" charset="-34"/>
                  <a:ea typeface="Times New Roman" panose="02020603050405020304" pitchFamily="18" charset="0"/>
                  <a:cs typeface="TH SarabunPSK" panose="020B0500040200020003" pitchFamily="34" charset="-34"/>
                </a:rPr>
                <a:t>	</a:t>
              </a:r>
              <a:r>
                <a:rPr lang="th-TH" sz="1200" dirty="0">
                  <a:solidFill>
                    <a:srgbClr val="000000"/>
                  </a:solidFill>
                  <a:effectLst/>
                  <a:latin typeface="TH SarabunPSK" panose="020B0500040200020003" pitchFamily="34" charset="-34"/>
                  <a:ea typeface="Times New Roman" panose="02020603050405020304" pitchFamily="18" charset="0"/>
                  <a:cs typeface="TH SarabunPSK" panose="020B0500040200020003" pitchFamily="34" charset="-34"/>
                </a:rPr>
                <a:t>(2)	วงเงินให้กู้ยืม</a:t>
              </a:r>
            </a:p>
            <a:p>
              <a:pPr>
                <a:tabLst>
                  <a:tab pos="266700" algn="l"/>
                  <a:tab pos="449263" algn="l"/>
                </a:tabLst>
              </a:pPr>
              <a:r>
                <a:rPr lang="th-TH" sz="1200" dirty="0">
                  <a:solidFill>
                    <a:srgbClr val="000000"/>
                  </a:solidFill>
                  <a:latin typeface="TH SarabunPSK" panose="020B0500040200020003" pitchFamily="34" charset="-34"/>
                  <a:ea typeface="Times New Roman" panose="02020603050405020304" pitchFamily="18" charset="0"/>
                  <a:cs typeface="TH SarabunPSK" panose="020B0500040200020003" pitchFamily="34" charset="-34"/>
                </a:rPr>
                <a:t>	</a:t>
              </a:r>
              <a:r>
                <a:rPr lang="th-TH" sz="1200" dirty="0">
                  <a:solidFill>
                    <a:srgbClr val="000000"/>
                  </a:solidFill>
                  <a:effectLst/>
                  <a:latin typeface="TH SarabunPSK" panose="020B0500040200020003" pitchFamily="34" charset="-34"/>
                  <a:ea typeface="Times New Roman" panose="02020603050405020304" pitchFamily="18" charset="0"/>
                  <a:cs typeface="TH SarabunPSK" panose="020B0500040200020003" pitchFamily="34" charset="-34"/>
                </a:rPr>
                <a:t>(3)	จำนวนงวดผ่อนชำระคืน</a:t>
              </a:r>
              <a:endParaRPr lang="th-TH" sz="1200" dirty="0"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endParaRPr>
            </a:p>
            <a:p>
              <a:pPr>
                <a:tabLst>
                  <a:tab pos="266700" algn="l"/>
                  <a:tab pos="449263" algn="l"/>
                </a:tabLst>
              </a:pPr>
              <a:r>
                <a:rPr lang="th-TH" sz="1200" dirty="0">
                  <a:solidFill>
                    <a:srgbClr val="000000"/>
                  </a:solidFill>
                  <a:effectLst/>
                  <a:latin typeface="TH SarabunPSK" panose="020B0500040200020003" pitchFamily="34" charset="-34"/>
                  <a:ea typeface="Times New Roman" panose="02020603050405020304" pitchFamily="18" charset="0"/>
                  <a:cs typeface="TH SarabunPSK" panose="020B0500040200020003" pitchFamily="34" charset="-34"/>
                </a:rPr>
                <a:t>	(4)	</a:t>
              </a:r>
              <a:r>
                <a:rPr lang="th-TH" sz="1200" spc="-30" dirty="0">
                  <a:solidFill>
                    <a:schemeClr val="tx1"/>
                  </a:solidFill>
                  <a:effectLst/>
                  <a:latin typeface="TH SarabunPSK" panose="020B0500040200020003" pitchFamily="34" charset="-34"/>
                  <a:ea typeface="Times New Roman" panose="02020603050405020304" pitchFamily="18" charset="0"/>
                  <a:cs typeface="TH SarabunPSK" panose="020B0500040200020003" pitchFamily="34" charset="-34"/>
                </a:rPr>
                <a:t>วัน เดือน ปี ในการนับวันเริ่มต้นของสัญญากู้ยืมแต่ละรอบการจัดสรร </a:t>
              </a:r>
            </a:p>
            <a:p>
              <a:pPr>
                <a:tabLst>
                  <a:tab pos="266700" algn="l"/>
                  <a:tab pos="449263" algn="l"/>
                </a:tabLst>
              </a:pPr>
              <a:r>
                <a:rPr lang="th-TH" sz="1200" spc="-30" dirty="0">
                  <a:solidFill>
                    <a:schemeClr val="tx1"/>
                  </a:solidFill>
                  <a:latin typeface="TH SarabunPSK" panose="020B0500040200020003" pitchFamily="34" charset="-34"/>
                  <a:ea typeface="Times New Roman" panose="02020603050405020304" pitchFamily="18" charset="0"/>
                  <a:cs typeface="TH SarabunPSK" panose="020B0500040200020003" pitchFamily="34" charset="-34"/>
                </a:rPr>
                <a:t>		</a:t>
              </a:r>
              <a:r>
                <a:rPr lang="th-TH" sz="1200" dirty="0">
                  <a:solidFill>
                    <a:schemeClr val="tx1"/>
                  </a:solidFill>
                  <a:effectLst/>
                  <a:latin typeface="TH SarabunPSK" panose="020B0500040200020003" pitchFamily="34" charset="-34"/>
                  <a:ea typeface="Times New Roman" panose="02020603050405020304" pitchFamily="18" charset="0"/>
                  <a:cs typeface="TH SarabunPSK" panose="020B0500040200020003" pitchFamily="34" charset="-34"/>
                </a:rPr>
                <a:t>(เพื่อนำไปคำนวณหาจำนวนงวดผ่อนชำระคืน)</a:t>
              </a:r>
            </a:p>
            <a:p>
              <a:pPr>
                <a:tabLst>
                  <a:tab pos="266700" algn="l"/>
                  <a:tab pos="449263" algn="l"/>
                </a:tabLst>
              </a:pPr>
              <a:r>
                <a:rPr lang="th-TH" sz="1200" dirty="0">
                  <a:solidFill>
                    <a:srgbClr val="000000"/>
                  </a:solidFill>
                  <a:effectLst/>
                  <a:latin typeface="TH SarabunPSK" panose="020B0500040200020003" pitchFamily="34" charset="-34"/>
                  <a:ea typeface="Times New Roman" panose="02020603050405020304" pitchFamily="18" charset="0"/>
                  <a:cs typeface="TH SarabunPSK" panose="020B0500040200020003" pitchFamily="34" charset="-34"/>
                </a:rPr>
                <a:t>1.2.2)	การกำหนดคุณสมบัติของผู้ขอกู้ยืม</a:t>
              </a:r>
            </a:p>
            <a:p>
              <a:pPr>
                <a:tabLst>
                  <a:tab pos="266700" algn="l"/>
                  <a:tab pos="449263" algn="l"/>
                </a:tabLst>
              </a:pPr>
              <a:r>
                <a:rPr lang="th-TH" sz="1200" dirty="0">
                  <a:solidFill>
                    <a:srgbClr val="000000"/>
                  </a:solidFill>
                  <a:latin typeface="TH SarabunPSK" panose="020B0500040200020003" pitchFamily="34" charset="-34"/>
                  <a:ea typeface="Times New Roman" panose="02020603050405020304" pitchFamily="18" charset="0"/>
                  <a:cs typeface="TH SarabunPSK" panose="020B0500040200020003" pitchFamily="34" charset="-34"/>
                </a:rPr>
                <a:t>	</a:t>
              </a:r>
              <a:r>
                <a:rPr lang="th-TH" sz="1200" dirty="0">
                  <a:solidFill>
                    <a:srgbClr val="000000"/>
                  </a:solidFill>
                  <a:effectLst/>
                  <a:latin typeface="TH SarabunPSK" panose="020B0500040200020003" pitchFamily="34" charset="-34"/>
                  <a:ea typeface="Times New Roman" panose="02020603050405020304" pitchFamily="18" charset="0"/>
                  <a:cs typeface="TH SarabunPSK" panose="020B0500040200020003" pitchFamily="34" charset="-34"/>
                </a:rPr>
                <a:t>(1)	ระยะเวลาการรับราชการของผู้ขอกู้ยืมต้องมีอายุราชการนับตั้งแต่วันบรรจุ		เข้ารับราชการจนถึงวันที่คณะกรรมการมีมติอนุมัติให้จัดสรรเงินกู้ยืม </a:t>
              </a:r>
            </a:p>
            <a:p>
              <a:pPr>
                <a:tabLst>
                  <a:tab pos="266700" algn="l"/>
                  <a:tab pos="449263" algn="l"/>
                </a:tabLst>
              </a:pPr>
              <a:r>
                <a:rPr lang="th-TH" sz="1200" dirty="0">
                  <a:solidFill>
                    <a:srgbClr val="000000"/>
                  </a:solidFill>
                  <a:latin typeface="TH SarabunPSK" panose="020B0500040200020003" pitchFamily="34" charset="-34"/>
                  <a:ea typeface="Times New Roman" panose="02020603050405020304" pitchFamily="18" charset="0"/>
                  <a:cs typeface="TH SarabunPSK" panose="020B0500040200020003" pitchFamily="34" charset="-34"/>
                </a:rPr>
                <a:t>		</a:t>
              </a:r>
              <a:r>
                <a:rPr lang="th-TH" sz="1200" dirty="0">
                  <a:solidFill>
                    <a:srgbClr val="000000"/>
                  </a:solidFill>
                  <a:effectLst/>
                  <a:latin typeface="TH SarabunPSK" panose="020B0500040200020003" pitchFamily="34" charset="-34"/>
                  <a:ea typeface="Times New Roman" panose="02020603050405020304" pitchFamily="18" charset="0"/>
                  <a:cs typeface="TH SarabunPSK" panose="020B0500040200020003" pitchFamily="34" charset="-34"/>
                </a:rPr>
                <a:t>ไม่น้อยกว่า 3 ปี</a:t>
              </a:r>
              <a:endParaRPr lang="th-TH" sz="1200" dirty="0"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endParaRPr>
            </a:p>
            <a:p>
              <a:pPr>
                <a:tabLst>
                  <a:tab pos="266700" algn="l"/>
                  <a:tab pos="449263" algn="l"/>
                </a:tabLst>
              </a:pPr>
              <a:r>
                <a:rPr lang="th-TH" sz="1200" dirty="0">
                  <a:solidFill>
                    <a:srgbClr val="000000"/>
                  </a:solidFill>
                  <a:effectLst/>
                  <a:latin typeface="TH SarabunPSK" panose="020B0500040200020003" pitchFamily="34" charset="-34"/>
                  <a:ea typeface="Times New Roman" panose="02020603050405020304" pitchFamily="18" charset="0"/>
                  <a:cs typeface="TH SarabunPSK" panose="020B0500040200020003" pitchFamily="34" charset="-34"/>
                </a:rPr>
                <a:t>	(2)	เงินเดือนและเงินได้รายเดือนคงเหลือสุทธิของผู้ขอกู้ยืมภายหลังจาก</a:t>
              </a:r>
            </a:p>
            <a:p>
              <a:pPr>
                <a:tabLst>
                  <a:tab pos="266700" algn="l"/>
                  <a:tab pos="449263" algn="l"/>
                </a:tabLst>
              </a:pPr>
              <a:r>
                <a:rPr lang="th-TH" sz="1200" dirty="0">
                  <a:solidFill>
                    <a:srgbClr val="000000"/>
                  </a:solidFill>
                  <a:latin typeface="TH SarabunPSK" panose="020B0500040200020003" pitchFamily="34" charset="-34"/>
                  <a:ea typeface="Times New Roman" panose="02020603050405020304" pitchFamily="18" charset="0"/>
                  <a:cs typeface="TH SarabunPSK" panose="020B0500040200020003" pitchFamily="34" charset="-34"/>
                </a:rPr>
                <a:t>		</a:t>
              </a:r>
              <a:r>
                <a:rPr lang="th-TH" sz="1200" dirty="0">
                  <a:solidFill>
                    <a:srgbClr val="000000"/>
                  </a:solidFill>
                  <a:effectLst/>
                  <a:latin typeface="TH SarabunPSK" panose="020B0500040200020003" pitchFamily="34" charset="-34"/>
                  <a:ea typeface="Times New Roman" panose="02020603050405020304" pitchFamily="18" charset="0"/>
                  <a:cs typeface="TH SarabunPSK" panose="020B0500040200020003" pitchFamily="34" charset="-34"/>
                </a:rPr>
                <a:t>หักชำระหนี้เงินทุนหมุนเวียนแล้ว ต้องคงเหลือสุทธิไม่น้อยกว่าร้อยละ </a:t>
              </a:r>
              <a:r>
                <a:rPr lang="en-US" sz="1200" dirty="0">
                  <a:solidFill>
                    <a:srgbClr val="000000"/>
                  </a:solidFill>
                  <a:effectLst/>
                  <a:latin typeface="TH SarabunPSK" panose="020B0500040200020003" pitchFamily="34" charset="-34"/>
                  <a:ea typeface="Times New Roman" panose="02020603050405020304" pitchFamily="18" charset="0"/>
                  <a:cs typeface="TH SarabunPSK" panose="020B0500040200020003" pitchFamily="34" charset="-34"/>
                </a:rPr>
                <a:t>30 </a:t>
              </a:r>
              <a:endParaRPr lang="th-TH" sz="1200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endParaRPr>
            </a:p>
            <a:p>
              <a:pPr>
                <a:tabLst>
                  <a:tab pos="266700" algn="l"/>
                  <a:tab pos="449263" algn="l"/>
                </a:tabLst>
              </a:pPr>
              <a:r>
                <a:rPr lang="th-TH" sz="1200" dirty="0">
                  <a:solidFill>
                    <a:srgbClr val="000000"/>
                  </a:solidFill>
                  <a:effectLst/>
                  <a:latin typeface="TH SarabunPSK" panose="020B0500040200020003" pitchFamily="34" charset="-34"/>
                  <a:ea typeface="Times New Roman" panose="02020603050405020304" pitchFamily="18" charset="0"/>
                  <a:cs typeface="TH SarabunPSK" panose="020B0500040200020003" pitchFamily="34" charset="-34"/>
                </a:rPr>
                <a:t>1.2.3)</a:t>
              </a:r>
              <a:r>
                <a:rPr lang="th-TH" sz="1200" dirty="0">
                  <a:solidFill>
                    <a:srgbClr val="000000"/>
                  </a:solidFill>
                  <a:latin typeface="TH SarabunPSK" panose="020B0500040200020003" pitchFamily="34" charset="-34"/>
                  <a:ea typeface="Times New Roman" panose="02020603050405020304" pitchFamily="18" charset="0"/>
                  <a:cs typeface="TH SarabunPSK" panose="020B0500040200020003" pitchFamily="34" charset="-34"/>
                </a:rPr>
                <a:t>	</a:t>
              </a:r>
              <a:r>
                <a:rPr lang="th-TH" sz="1200" dirty="0">
                  <a:solidFill>
                    <a:srgbClr val="000000"/>
                  </a:solidFill>
                  <a:effectLst/>
                  <a:latin typeface="TH SarabunPSK" panose="020B0500040200020003" pitchFamily="34" charset="-34"/>
                  <a:ea typeface="Times New Roman" panose="02020603050405020304" pitchFamily="18" charset="0"/>
                  <a:cs typeface="TH SarabunPSK" panose="020B0500040200020003" pitchFamily="34" charset="-34"/>
                </a:rPr>
                <a:t>การกำหนดคุณสมบัติของการค้ำประกัน </a:t>
              </a:r>
              <a:endParaRPr lang="th-TH" sz="1200" dirty="0"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endParaRPr>
            </a:p>
            <a:p>
              <a:pPr>
                <a:tabLst>
                  <a:tab pos="266700" algn="l"/>
                  <a:tab pos="449263" algn="l"/>
                </a:tabLst>
              </a:pPr>
              <a:r>
                <a:rPr lang="th-TH" sz="1200" dirty="0">
                  <a:solidFill>
                    <a:srgbClr val="000000"/>
                  </a:solidFill>
                  <a:effectLst/>
                  <a:latin typeface="TH SarabunPSK" panose="020B0500040200020003" pitchFamily="34" charset="-34"/>
                  <a:ea typeface="Times New Roman" panose="02020603050405020304" pitchFamily="18" charset="0"/>
                  <a:cs typeface="TH SarabunPSK" panose="020B0500040200020003" pitchFamily="34" charset="-34"/>
                </a:rPr>
                <a:t>	(1)	อัตราเงินเดือนของผู้ค้ำประกัน ไม่น้อยกว่า </a:t>
              </a:r>
              <a:r>
                <a:rPr lang="en-US" sz="1200" dirty="0">
                  <a:solidFill>
                    <a:srgbClr val="000000"/>
                  </a:solidFill>
                  <a:effectLst/>
                  <a:latin typeface="TH SarabunPSK" panose="020B0500040200020003" pitchFamily="34" charset="-34"/>
                  <a:ea typeface="Times New Roman" panose="02020603050405020304" pitchFamily="18" charset="0"/>
                  <a:cs typeface="TH SarabunPSK" panose="020B0500040200020003" pitchFamily="34" charset="-34"/>
                </a:rPr>
                <a:t>25</a:t>
              </a:r>
              <a:r>
                <a:rPr lang="th-TH" sz="1200" dirty="0">
                  <a:solidFill>
                    <a:srgbClr val="000000"/>
                  </a:solidFill>
                  <a:effectLst/>
                  <a:latin typeface="TH SarabunPSK" panose="020B0500040200020003" pitchFamily="34" charset="-34"/>
                  <a:ea typeface="Times New Roman" panose="02020603050405020304" pitchFamily="18" charset="0"/>
                  <a:cs typeface="TH SarabunPSK" panose="020B0500040200020003" pitchFamily="34" charset="-34"/>
                </a:rPr>
                <a:t>,</a:t>
              </a:r>
              <a:r>
                <a:rPr lang="en-US" sz="1200" dirty="0">
                  <a:solidFill>
                    <a:srgbClr val="000000"/>
                  </a:solidFill>
                  <a:effectLst/>
                  <a:latin typeface="TH SarabunPSK" panose="020B0500040200020003" pitchFamily="34" charset="-34"/>
                  <a:ea typeface="Times New Roman" panose="02020603050405020304" pitchFamily="18" charset="0"/>
                  <a:cs typeface="TH SarabunPSK" panose="020B0500040200020003" pitchFamily="34" charset="-34"/>
                </a:rPr>
                <a:t>000 </a:t>
              </a:r>
              <a:r>
                <a:rPr lang="th-TH" sz="1200" dirty="0">
                  <a:solidFill>
                    <a:srgbClr val="000000"/>
                  </a:solidFill>
                  <a:effectLst/>
                  <a:latin typeface="TH SarabunPSK" panose="020B0500040200020003" pitchFamily="34" charset="-34"/>
                  <a:ea typeface="Times New Roman" panose="02020603050405020304" pitchFamily="18" charset="0"/>
                  <a:cs typeface="TH SarabunPSK" panose="020B0500040200020003" pitchFamily="34" charset="-34"/>
                </a:rPr>
                <a:t>บาท</a:t>
              </a:r>
              <a:endParaRPr lang="th-TH" sz="1200" dirty="0"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endParaRPr>
            </a:p>
            <a:p>
              <a:pPr>
                <a:tabLst>
                  <a:tab pos="266700" algn="l"/>
                  <a:tab pos="449263" algn="l"/>
                </a:tabLst>
              </a:pPr>
              <a:r>
                <a:rPr lang="th-TH" sz="1200" dirty="0">
                  <a:solidFill>
                    <a:srgbClr val="000000"/>
                  </a:solidFill>
                  <a:effectLst/>
                  <a:latin typeface="TH SarabunPSK" panose="020B0500040200020003" pitchFamily="34" charset="-34"/>
                  <a:ea typeface="Times New Roman" panose="02020603050405020304" pitchFamily="18" charset="0"/>
                  <a:cs typeface="TH SarabunPSK" panose="020B0500040200020003" pitchFamily="34" charset="-34"/>
                </a:rPr>
                <a:t>	(2)	วงเงินให้กู้ยืมต่อจำนวนผู้ค้ำประกัน เช่น</a:t>
              </a:r>
            </a:p>
            <a:p>
              <a:pPr>
                <a:tabLst>
                  <a:tab pos="266700" algn="l"/>
                  <a:tab pos="449263" algn="l"/>
                  <a:tab pos="538163" algn="l"/>
                </a:tabLst>
              </a:pPr>
              <a:r>
                <a:rPr lang="th-TH" sz="1200" dirty="0">
                  <a:solidFill>
                    <a:srgbClr val="000000"/>
                  </a:solidFill>
                  <a:latin typeface="TH SarabunPSK" panose="020B0500040200020003" pitchFamily="34" charset="-34"/>
                  <a:ea typeface="Times New Roman" panose="02020603050405020304" pitchFamily="18" charset="0"/>
                  <a:cs typeface="TH SarabunPSK" panose="020B0500040200020003" pitchFamily="34" charset="-34"/>
                </a:rPr>
                <a:t>		-	</a:t>
              </a:r>
              <a:r>
                <a:rPr lang="th-TH" sz="1200" dirty="0">
                  <a:solidFill>
                    <a:srgbClr val="000000"/>
                  </a:solidFill>
                  <a:effectLst/>
                  <a:latin typeface="TH SarabunPSK" panose="020B0500040200020003" pitchFamily="34" charset="-34"/>
                  <a:ea typeface="Times New Roman" panose="02020603050405020304" pitchFamily="18" charset="0"/>
                  <a:cs typeface="TH SarabunPSK" panose="020B0500040200020003" pitchFamily="34" charset="-34"/>
                </a:rPr>
                <a:t>กรณีวงเงินกู้ยืมไม่เกิน 300,000 บาท ใช้ผู้ค้ำประกัน 2 คน </a:t>
              </a:r>
            </a:p>
            <a:p>
              <a:pPr>
                <a:tabLst>
                  <a:tab pos="266700" algn="l"/>
                  <a:tab pos="449263" algn="l"/>
                  <a:tab pos="538163" algn="l"/>
                </a:tabLst>
              </a:pPr>
              <a:r>
                <a:rPr lang="th-TH" sz="1200" dirty="0">
                  <a:solidFill>
                    <a:srgbClr val="000000"/>
                  </a:solidFill>
                  <a:latin typeface="TH SarabunPSK" panose="020B0500040200020003" pitchFamily="34" charset="-34"/>
                  <a:ea typeface="Times New Roman" panose="02020603050405020304" pitchFamily="18" charset="0"/>
                  <a:cs typeface="TH SarabunPSK" panose="020B0500040200020003" pitchFamily="34" charset="-34"/>
                </a:rPr>
                <a:t>		-	</a:t>
              </a:r>
              <a:r>
                <a:rPr lang="th-TH" sz="1200" dirty="0">
                  <a:solidFill>
                    <a:srgbClr val="000000"/>
                  </a:solidFill>
                  <a:effectLst/>
                  <a:latin typeface="TH SarabunPSK" panose="020B0500040200020003" pitchFamily="34" charset="-34"/>
                  <a:ea typeface="Times New Roman" panose="02020603050405020304" pitchFamily="18" charset="0"/>
                  <a:cs typeface="TH SarabunPSK" panose="020B0500040200020003" pitchFamily="34" charset="-34"/>
                </a:rPr>
                <a:t>กรณีวงเงินกู้ยืมมากกว่า 300</a:t>
              </a:r>
              <a:r>
                <a:rPr lang="en-US" sz="1200" dirty="0">
                  <a:solidFill>
                    <a:srgbClr val="000000"/>
                  </a:solidFill>
                  <a:effectLst/>
                  <a:latin typeface="TH SarabunPSK" panose="020B0500040200020003" pitchFamily="34" charset="-34"/>
                  <a:ea typeface="Times New Roman" panose="02020603050405020304" pitchFamily="18" charset="0"/>
                  <a:cs typeface="TH SarabunPSK" panose="020B0500040200020003" pitchFamily="34" charset="-34"/>
                </a:rPr>
                <a:t>,</a:t>
              </a:r>
              <a:r>
                <a:rPr lang="th-TH" sz="1200" dirty="0">
                  <a:solidFill>
                    <a:srgbClr val="000000"/>
                  </a:solidFill>
                  <a:effectLst/>
                  <a:latin typeface="TH SarabunPSK" panose="020B0500040200020003" pitchFamily="34" charset="-34"/>
                  <a:ea typeface="Times New Roman" panose="02020603050405020304" pitchFamily="18" charset="0"/>
                  <a:cs typeface="TH SarabunPSK" panose="020B0500040200020003" pitchFamily="34" charset="-34"/>
                </a:rPr>
                <a:t>000 บาท ขึ้นไป ใช้ผู้ค้ำประกัน 3 คน</a:t>
              </a:r>
              <a:endParaRPr lang="th-TH" sz="1200" dirty="0"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endParaRPr>
            </a:p>
            <a:p>
              <a:pPr>
                <a:tabLst>
                  <a:tab pos="266700" algn="l"/>
                  <a:tab pos="449263" algn="l"/>
                  <a:tab pos="538163" algn="l"/>
                </a:tabLst>
              </a:pPr>
              <a:r>
                <a:rPr lang="th-TH" sz="1200" dirty="0">
                  <a:solidFill>
                    <a:srgbClr val="000000"/>
                  </a:solidFill>
                  <a:effectLst/>
                  <a:latin typeface="TH SarabunPSK" panose="020B0500040200020003" pitchFamily="34" charset="-34"/>
                  <a:ea typeface="Times New Roman" panose="02020603050405020304" pitchFamily="18" charset="0"/>
                  <a:cs typeface="TH SarabunPSK" panose="020B0500040200020003" pitchFamily="34" charset="-34"/>
                </a:rPr>
                <a:t>	(3)	จำนวนสัญญาสูงสุดที่ผู้ค้ำประกัน </a:t>
              </a:r>
              <a:r>
                <a:rPr lang="en-US" sz="1200" dirty="0">
                  <a:solidFill>
                    <a:srgbClr val="000000"/>
                  </a:solidFill>
                  <a:effectLst/>
                  <a:latin typeface="TH SarabunPSK" panose="020B0500040200020003" pitchFamily="34" charset="-34"/>
                  <a:ea typeface="Times New Roman" panose="02020603050405020304" pitchFamily="18" charset="0"/>
                  <a:cs typeface="TH SarabunPSK" panose="020B0500040200020003" pitchFamily="34" charset="-34"/>
                </a:rPr>
                <a:t>1 </a:t>
              </a:r>
              <a:r>
                <a:rPr lang="th-TH" sz="1200" dirty="0">
                  <a:solidFill>
                    <a:srgbClr val="000000"/>
                  </a:solidFill>
                  <a:effectLst/>
                  <a:latin typeface="TH SarabunPSK" panose="020B0500040200020003" pitchFamily="34" charset="-34"/>
                  <a:ea typeface="Times New Roman" panose="02020603050405020304" pitchFamily="18" charset="0"/>
                  <a:cs typeface="TH SarabunPSK" panose="020B0500040200020003" pitchFamily="34" charset="-34"/>
                </a:rPr>
                <a:t>คน สามารถค้ำประกัน </a:t>
              </a:r>
            </a:p>
            <a:p>
              <a:pPr>
                <a:tabLst>
                  <a:tab pos="266700" algn="l"/>
                  <a:tab pos="449263" algn="l"/>
                  <a:tab pos="538163" algn="l"/>
                </a:tabLst>
              </a:pPr>
              <a:r>
                <a:rPr lang="th-TH" sz="1200" dirty="0">
                  <a:solidFill>
                    <a:srgbClr val="000000"/>
                  </a:solidFill>
                  <a:latin typeface="TH SarabunPSK" panose="020B0500040200020003" pitchFamily="34" charset="-34"/>
                  <a:ea typeface="Times New Roman" panose="02020603050405020304" pitchFamily="18" charset="0"/>
                  <a:cs typeface="TH SarabunPSK" panose="020B0500040200020003" pitchFamily="34" charset="-34"/>
                </a:rPr>
                <a:t>		</a:t>
              </a:r>
              <a:r>
                <a:rPr lang="th-TH" sz="1200" dirty="0">
                  <a:solidFill>
                    <a:srgbClr val="000000"/>
                  </a:solidFill>
                  <a:effectLst/>
                  <a:latin typeface="TH SarabunPSK" panose="020B0500040200020003" pitchFamily="34" charset="-34"/>
                  <a:ea typeface="Times New Roman" panose="02020603050405020304" pitchFamily="18" charset="0"/>
                  <a:cs typeface="TH SarabunPSK" panose="020B0500040200020003" pitchFamily="34" charset="-34"/>
                </a:rPr>
                <a:t>(ผู้ขอกู้ยืม/ผู้ที่ยังมีสัญญากู้ยืมเงินทุนหมุนเวียนอยู่) ได้ไม่เกิน </a:t>
              </a:r>
              <a:r>
                <a:rPr lang="en-US" sz="1200" dirty="0">
                  <a:solidFill>
                    <a:srgbClr val="000000"/>
                  </a:solidFill>
                  <a:effectLst/>
                  <a:latin typeface="TH SarabunPSK" panose="020B0500040200020003" pitchFamily="34" charset="-34"/>
                  <a:ea typeface="Times New Roman" panose="02020603050405020304" pitchFamily="18" charset="0"/>
                  <a:cs typeface="TH SarabunPSK" panose="020B0500040200020003" pitchFamily="34" charset="-34"/>
                </a:rPr>
                <a:t>3 </a:t>
              </a:r>
              <a:r>
                <a:rPr lang="th-TH" sz="1200" dirty="0">
                  <a:solidFill>
                    <a:srgbClr val="000000"/>
                  </a:solidFill>
                  <a:effectLst/>
                  <a:latin typeface="TH SarabunPSK" panose="020B0500040200020003" pitchFamily="34" charset="-34"/>
                  <a:ea typeface="Times New Roman" panose="02020603050405020304" pitchFamily="18" charset="0"/>
                  <a:cs typeface="TH SarabunPSK" panose="020B0500040200020003" pitchFamily="34" charset="-34"/>
                </a:rPr>
                <a:t>สัญญา </a:t>
              </a:r>
              <a:endParaRPr lang="en-US" sz="1200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endParaRPr>
            </a:p>
            <a:p>
              <a:pPr>
                <a:tabLst>
                  <a:tab pos="266700" algn="l"/>
                  <a:tab pos="449263" algn="l"/>
                </a:tabLst>
              </a:pPr>
              <a:endParaRPr lang="en-US" sz="1200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endParaRPr>
            </a:p>
            <a:p>
              <a:pPr>
                <a:tabLst>
                  <a:tab pos="266700" algn="l"/>
                  <a:tab pos="449263" algn="l"/>
                </a:tabLst>
              </a:pPr>
              <a:endParaRPr lang="th-TH" sz="1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cxnSp>
        <p:nvCxnSpPr>
          <p:cNvPr id="36" name="ลูกศรเชื่อมต่อแบบตรง 35">
            <a:extLst>
              <a:ext uri="{FF2B5EF4-FFF2-40B4-BE49-F238E27FC236}">
                <a16:creationId xmlns:a16="http://schemas.microsoft.com/office/drawing/2014/main" id="{316266CD-167B-4AE7-928D-79210423A159}"/>
              </a:ext>
            </a:extLst>
          </p:cNvPr>
          <p:cNvCxnSpPr>
            <a:cxnSpLocks/>
            <a:endCxn id="56" idx="0"/>
          </p:cNvCxnSpPr>
          <p:nvPr/>
        </p:nvCxnSpPr>
        <p:spPr>
          <a:xfrm>
            <a:off x="2646374" y="2620573"/>
            <a:ext cx="257852" cy="1114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62" name="สี่เหลี่ยมผืนผ้า: มุมมน 161">
            <a:extLst>
              <a:ext uri="{FF2B5EF4-FFF2-40B4-BE49-F238E27FC236}">
                <a16:creationId xmlns:a16="http://schemas.microsoft.com/office/drawing/2014/main" id="{C0D8BD05-5684-49F2-B2E5-B5BDB96F1DE2}"/>
              </a:ext>
            </a:extLst>
          </p:cNvPr>
          <p:cNvSpPr/>
          <p:nvPr/>
        </p:nvSpPr>
        <p:spPr>
          <a:xfrm>
            <a:off x="975320" y="1261069"/>
            <a:ext cx="1065371" cy="404123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เริ่มต้น</a:t>
            </a:r>
          </a:p>
        </p:txBody>
      </p:sp>
      <p:cxnSp>
        <p:nvCxnSpPr>
          <p:cNvPr id="163" name="ลูกศรเชื่อมต่อแบบตรง 162">
            <a:extLst>
              <a:ext uri="{FF2B5EF4-FFF2-40B4-BE49-F238E27FC236}">
                <a16:creationId xmlns:a16="http://schemas.microsoft.com/office/drawing/2014/main" id="{A2EA1636-7644-4F2F-8360-32740DEC1E86}"/>
              </a:ext>
            </a:extLst>
          </p:cNvPr>
          <p:cNvCxnSpPr>
            <a:cxnSpLocks/>
          </p:cNvCxnSpPr>
          <p:nvPr/>
        </p:nvCxnSpPr>
        <p:spPr>
          <a:xfrm>
            <a:off x="1502178" y="2291458"/>
            <a:ext cx="0" cy="16645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2" name="กลุ่ม 181">
            <a:extLst>
              <a:ext uri="{FF2B5EF4-FFF2-40B4-BE49-F238E27FC236}">
                <a16:creationId xmlns:a16="http://schemas.microsoft.com/office/drawing/2014/main" id="{C694C55A-AB96-49A1-ACC0-426AEB25081F}"/>
              </a:ext>
            </a:extLst>
          </p:cNvPr>
          <p:cNvGrpSpPr/>
          <p:nvPr/>
        </p:nvGrpSpPr>
        <p:grpSpPr>
          <a:xfrm>
            <a:off x="886066" y="1836533"/>
            <a:ext cx="1232224" cy="454925"/>
            <a:chOff x="404278" y="1453529"/>
            <a:chExt cx="878006" cy="454925"/>
          </a:xfrm>
        </p:grpSpPr>
        <p:sp>
          <p:nvSpPr>
            <p:cNvPr id="183" name="สี่เหลี่ยมผืนผ้า 182">
              <a:extLst>
                <a:ext uri="{FF2B5EF4-FFF2-40B4-BE49-F238E27FC236}">
                  <a16:creationId xmlns:a16="http://schemas.microsoft.com/office/drawing/2014/main" id="{44352A4C-9518-41BF-92B4-3F329A2B2BBE}"/>
                </a:ext>
              </a:extLst>
            </p:cNvPr>
            <p:cNvSpPr/>
            <p:nvPr/>
          </p:nvSpPr>
          <p:spPr>
            <a:xfrm>
              <a:off x="404278" y="1453529"/>
              <a:ext cx="878006" cy="454925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84" name="สี่เหลี่ยมผืนผ้า 183">
              <a:extLst>
                <a:ext uri="{FF2B5EF4-FFF2-40B4-BE49-F238E27FC236}">
                  <a16:creationId xmlns:a16="http://schemas.microsoft.com/office/drawing/2014/main" id="{4B27D46F-AA4F-42F3-96EE-5D63ACF558CE}"/>
                </a:ext>
              </a:extLst>
            </p:cNvPr>
            <p:cNvSpPr/>
            <p:nvPr/>
          </p:nvSpPr>
          <p:spPr>
            <a:xfrm>
              <a:off x="452000" y="1561751"/>
              <a:ext cx="830284" cy="24831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Login </a:t>
              </a:r>
              <a:endParaRPr lang="th-TH" sz="1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pPr algn="ctr"/>
              <a:r>
                <a:rPr lang="th-TH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เข้าใช้งานระบบ</a:t>
              </a:r>
            </a:p>
          </p:txBody>
        </p:sp>
      </p:grpSp>
      <p:cxnSp>
        <p:nvCxnSpPr>
          <p:cNvPr id="71" name="ลูกศรเชื่อมต่อแบบตรง 70">
            <a:extLst>
              <a:ext uri="{FF2B5EF4-FFF2-40B4-BE49-F238E27FC236}">
                <a16:creationId xmlns:a16="http://schemas.microsoft.com/office/drawing/2014/main" id="{2C1AF396-D399-4A0C-8DE6-207DF6021FE6}"/>
              </a:ext>
            </a:extLst>
          </p:cNvPr>
          <p:cNvCxnSpPr>
            <a:cxnSpLocks/>
          </p:cNvCxnSpPr>
          <p:nvPr/>
        </p:nvCxnSpPr>
        <p:spPr>
          <a:xfrm>
            <a:off x="1493417" y="1665192"/>
            <a:ext cx="0" cy="16645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ลูกศรเชื่อมต่อแบบตรง 71">
            <a:extLst>
              <a:ext uri="{FF2B5EF4-FFF2-40B4-BE49-F238E27FC236}">
                <a16:creationId xmlns:a16="http://schemas.microsoft.com/office/drawing/2014/main" id="{3458E45D-3A8F-47F7-AA08-276A4BD94A91}"/>
              </a:ext>
            </a:extLst>
          </p:cNvPr>
          <p:cNvCxnSpPr>
            <a:cxnSpLocks/>
          </p:cNvCxnSpPr>
          <p:nvPr/>
        </p:nvCxnSpPr>
        <p:spPr>
          <a:xfrm>
            <a:off x="1529870" y="2936887"/>
            <a:ext cx="0" cy="16645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กลุ่ม 73">
            <a:extLst>
              <a:ext uri="{FF2B5EF4-FFF2-40B4-BE49-F238E27FC236}">
                <a16:creationId xmlns:a16="http://schemas.microsoft.com/office/drawing/2014/main" id="{9C4ACFF4-6ED6-42B6-8AA8-DFD8E9EB46FB}"/>
              </a:ext>
            </a:extLst>
          </p:cNvPr>
          <p:cNvGrpSpPr/>
          <p:nvPr/>
        </p:nvGrpSpPr>
        <p:grpSpPr>
          <a:xfrm>
            <a:off x="833220" y="3730424"/>
            <a:ext cx="1337916" cy="454925"/>
            <a:chOff x="170781" y="1439658"/>
            <a:chExt cx="1337916" cy="454925"/>
          </a:xfrm>
        </p:grpSpPr>
        <p:sp>
          <p:nvSpPr>
            <p:cNvPr id="75" name="สี่เหลี่ยมผืนผ้า 74">
              <a:extLst>
                <a:ext uri="{FF2B5EF4-FFF2-40B4-BE49-F238E27FC236}">
                  <a16:creationId xmlns:a16="http://schemas.microsoft.com/office/drawing/2014/main" id="{87122927-B141-40FF-9FFC-92B75D04D697}"/>
                </a:ext>
              </a:extLst>
            </p:cNvPr>
            <p:cNvSpPr/>
            <p:nvPr/>
          </p:nvSpPr>
          <p:spPr>
            <a:xfrm>
              <a:off x="233866" y="1439658"/>
              <a:ext cx="1232225" cy="454925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6" name="สี่เหลี่ยมผืนผ้า 75">
              <a:extLst>
                <a:ext uri="{FF2B5EF4-FFF2-40B4-BE49-F238E27FC236}">
                  <a16:creationId xmlns:a16="http://schemas.microsoft.com/office/drawing/2014/main" id="{61B98F05-8705-4102-BA73-7D970EDE7739}"/>
                </a:ext>
              </a:extLst>
            </p:cNvPr>
            <p:cNvSpPr/>
            <p:nvPr/>
          </p:nvSpPr>
          <p:spPr>
            <a:xfrm>
              <a:off x="170781" y="1581776"/>
              <a:ext cx="1337916" cy="2384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เรียนดูรายงาน</a:t>
              </a:r>
              <a:endParaRPr lang="en-US" sz="1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cxnSp>
        <p:nvCxnSpPr>
          <p:cNvPr id="77" name="ลูกศรเชื่อมต่อแบบตรง 76">
            <a:extLst>
              <a:ext uri="{FF2B5EF4-FFF2-40B4-BE49-F238E27FC236}">
                <a16:creationId xmlns:a16="http://schemas.microsoft.com/office/drawing/2014/main" id="{37DF6AB3-5DAC-491B-BA96-552E6F699D46}"/>
              </a:ext>
            </a:extLst>
          </p:cNvPr>
          <p:cNvCxnSpPr>
            <a:cxnSpLocks/>
          </p:cNvCxnSpPr>
          <p:nvPr/>
        </p:nvCxnSpPr>
        <p:spPr>
          <a:xfrm>
            <a:off x="1528380" y="3572456"/>
            <a:ext cx="0" cy="16645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1" name="กลุ่ม 80">
            <a:extLst>
              <a:ext uri="{FF2B5EF4-FFF2-40B4-BE49-F238E27FC236}">
                <a16:creationId xmlns:a16="http://schemas.microsoft.com/office/drawing/2014/main" id="{64AC7205-2A5F-4F87-9231-E5BFAB7B52BE}"/>
              </a:ext>
            </a:extLst>
          </p:cNvPr>
          <p:cNvGrpSpPr/>
          <p:nvPr/>
        </p:nvGrpSpPr>
        <p:grpSpPr>
          <a:xfrm>
            <a:off x="3000488" y="5213915"/>
            <a:ext cx="3576535" cy="521231"/>
            <a:chOff x="234417" y="1438356"/>
            <a:chExt cx="1232225" cy="59823"/>
          </a:xfrm>
        </p:grpSpPr>
        <p:sp>
          <p:nvSpPr>
            <p:cNvPr id="82" name="สี่เหลี่ยมผืนผ้า 81">
              <a:extLst>
                <a:ext uri="{FF2B5EF4-FFF2-40B4-BE49-F238E27FC236}">
                  <a16:creationId xmlns:a16="http://schemas.microsoft.com/office/drawing/2014/main" id="{97212846-5D24-44B7-9040-9E8DB79DCF13}"/>
                </a:ext>
              </a:extLst>
            </p:cNvPr>
            <p:cNvSpPr/>
            <p:nvPr/>
          </p:nvSpPr>
          <p:spPr>
            <a:xfrm>
              <a:off x="234417" y="1438356"/>
              <a:ext cx="1232225" cy="59823"/>
            </a:xfrm>
            <a:prstGeom prst="rect">
              <a:avLst/>
            </a:prstGeom>
            <a:ln>
              <a:solidFill>
                <a:srgbClr val="00B0F0"/>
              </a:solidFill>
              <a:prstDash val="lgDash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200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83" name="สี่เหลี่ยมผืนผ้า 82">
              <a:extLst>
                <a:ext uri="{FF2B5EF4-FFF2-40B4-BE49-F238E27FC236}">
                  <a16:creationId xmlns:a16="http://schemas.microsoft.com/office/drawing/2014/main" id="{692E1AE2-A877-4981-9D3A-841B078EAC82}"/>
                </a:ext>
              </a:extLst>
            </p:cNvPr>
            <p:cNvSpPr/>
            <p:nvPr/>
          </p:nvSpPr>
          <p:spPr>
            <a:xfrm>
              <a:off x="241434" y="1442950"/>
              <a:ext cx="1218193" cy="51092"/>
            </a:xfrm>
            <a:prstGeom prst="rect">
              <a:avLst/>
            </a:prstGeom>
            <a:noFill/>
            <a:ln>
              <a:noFill/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tabLst>
                  <a:tab pos="182563" algn="l"/>
                </a:tabLst>
              </a:pPr>
              <a:r>
                <a:rPr lang="th-TH" sz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H SarabunPSK" panose="020B0500040200020003" pitchFamily="34" charset="-34"/>
                </a:rPr>
                <a:t>1.4	สามารถเรียกดูข้อมูล สถิติการเข้าใช้งาน รายงานของผู้เข้าใช้บริการการจัดสรร</a:t>
              </a:r>
            </a:p>
            <a:p>
              <a:pPr>
                <a:tabLst>
                  <a:tab pos="182563" algn="l"/>
                </a:tabLst>
              </a:pPr>
              <a:r>
                <a:rPr lang="th-TH" sz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H SarabunPSK" panose="020B0500040200020003" pitchFamily="34" charset="-34"/>
                </a:rPr>
                <a:t>	เงินกู้ยืมเงินทุนหมุนเวียน</a:t>
              </a:r>
              <a:endParaRPr lang="en-US" sz="1200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endParaRPr>
            </a:p>
            <a:p>
              <a:pPr>
                <a:tabLst>
                  <a:tab pos="266700" algn="l"/>
                  <a:tab pos="449263" algn="l"/>
                </a:tabLst>
              </a:pPr>
              <a:endParaRPr lang="th-TH" sz="1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86" name="สี่เหลี่ยมผืนผ้า: มุมมน 85">
            <a:extLst>
              <a:ext uri="{FF2B5EF4-FFF2-40B4-BE49-F238E27FC236}">
                <a16:creationId xmlns:a16="http://schemas.microsoft.com/office/drawing/2014/main" id="{FAF33874-C897-447A-8687-1CADA63DC331}"/>
              </a:ext>
            </a:extLst>
          </p:cNvPr>
          <p:cNvSpPr/>
          <p:nvPr/>
        </p:nvSpPr>
        <p:spPr>
          <a:xfrm>
            <a:off x="995694" y="4341225"/>
            <a:ext cx="1065371" cy="404123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จบการทำงาน</a:t>
            </a:r>
          </a:p>
        </p:txBody>
      </p:sp>
      <p:cxnSp>
        <p:nvCxnSpPr>
          <p:cNvPr id="87" name="ลูกศรเชื่อมต่อแบบตรง 86">
            <a:extLst>
              <a:ext uri="{FF2B5EF4-FFF2-40B4-BE49-F238E27FC236}">
                <a16:creationId xmlns:a16="http://schemas.microsoft.com/office/drawing/2014/main" id="{1C7ACBD7-C522-404A-AF7E-4E9A925AB59D}"/>
              </a:ext>
            </a:extLst>
          </p:cNvPr>
          <p:cNvCxnSpPr>
            <a:cxnSpLocks/>
          </p:cNvCxnSpPr>
          <p:nvPr/>
        </p:nvCxnSpPr>
        <p:spPr>
          <a:xfrm>
            <a:off x="1535665" y="4185349"/>
            <a:ext cx="0" cy="16645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ตัวเชื่อมต่อ: หักมุม 10">
            <a:extLst>
              <a:ext uri="{FF2B5EF4-FFF2-40B4-BE49-F238E27FC236}">
                <a16:creationId xmlns:a16="http://schemas.microsoft.com/office/drawing/2014/main" id="{B3584259-A996-4335-9839-3A1BFDF6C881}"/>
              </a:ext>
            </a:extLst>
          </p:cNvPr>
          <p:cNvCxnSpPr>
            <a:stCxn id="75" idx="3"/>
            <a:endCxn id="82" idx="1"/>
          </p:cNvCxnSpPr>
          <p:nvPr/>
        </p:nvCxnSpPr>
        <p:spPr>
          <a:xfrm>
            <a:off x="2128530" y="3957887"/>
            <a:ext cx="871958" cy="1516644"/>
          </a:xfrm>
          <a:prstGeom prst="bentConnector3">
            <a:avLst>
              <a:gd name="adj1" fmla="val 72721"/>
            </a:avLst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กลุ่ม 91">
            <a:extLst>
              <a:ext uri="{FF2B5EF4-FFF2-40B4-BE49-F238E27FC236}">
                <a16:creationId xmlns:a16="http://schemas.microsoft.com/office/drawing/2014/main" id="{9EED2ECC-C300-41D3-9442-F3AAA6BBA0C5}"/>
              </a:ext>
            </a:extLst>
          </p:cNvPr>
          <p:cNvGrpSpPr/>
          <p:nvPr/>
        </p:nvGrpSpPr>
        <p:grpSpPr>
          <a:xfrm>
            <a:off x="567272" y="6037809"/>
            <a:ext cx="2453055" cy="767274"/>
            <a:chOff x="234417" y="1438356"/>
            <a:chExt cx="754077" cy="88062"/>
          </a:xfrm>
        </p:grpSpPr>
        <p:sp>
          <p:nvSpPr>
            <p:cNvPr id="93" name="สี่เหลี่ยมผืนผ้า 92">
              <a:extLst>
                <a:ext uri="{FF2B5EF4-FFF2-40B4-BE49-F238E27FC236}">
                  <a16:creationId xmlns:a16="http://schemas.microsoft.com/office/drawing/2014/main" id="{7E8AF3E1-4202-4F1F-89F6-1F2D966BDD0B}"/>
                </a:ext>
              </a:extLst>
            </p:cNvPr>
            <p:cNvSpPr/>
            <p:nvPr/>
          </p:nvSpPr>
          <p:spPr>
            <a:xfrm>
              <a:off x="234417" y="1438356"/>
              <a:ext cx="754077" cy="83468"/>
            </a:xfrm>
            <a:prstGeom prst="rect">
              <a:avLst/>
            </a:prstGeom>
            <a:ln>
              <a:solidFill>
                <a:srgbClr val="00B0F0"/>
              </a:solidFill>
              <a:prstDash val="lgDash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200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94" name="สี่เหลี่ยมผืนผ้า 93">
              <a:extLst>
                <a:ext uri="{FF2B5EF4-FFF2-40B4-BE49-F238E27FC236}">
                  <a16:creationId xmlns:a16="http://schemas.microsoft.com/office/drawing/2014/main" id="{F28C6040-A69B-4B60-8CEF-F25D7B4DFDA4}"/>
                </a:ext>
              </a:extLst>
            </p:cNvPr>
            <p:cNvSpPr/>
            <p:nvPr/>
          </p:nvSpPr>
          <p:spPr>
            <a:xfrm>
              <a:off x="241434" y="1442950"/>
              <a:ext cx="740961" cy="83468"/>
            </a:xfrm>
            <a:prstGeom prst="rect">
              <a:avLst/>
            </a:prstGeom>
            <a:noFill/>
            <a:ln>
              <a:noFill/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tabLst>
                  <a:tab pos="266700" algn="l"/>
                  <a:tab pos="449263" algn="l"/>
                </a:tabLst>
              </a:pPr>
              <a:r>
                <a:rPr lang="th-TH" sz="12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เอกสารประกอบ</a:t>
              </a:r>
            </a:p>
            <a:p>
              <a:pPr>
                <a:tabLst>
                  <a:tab pos="266700" algn="l"/>
                  <a:tab pos="449263" algn="l"/>
                </a:tabLst>
              </a:pPr>
              <a:r>
                <a:rPr lang="th-TH" sz="12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- หลักเกณฑ์และวิธีการให้กู้ยืมเงินทุนหมุนเวียนฯ</a:t>
              </a:r>
              <a:br>
                <a:rPr lang="th-TH" sz="12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</a:br>
              <a:r>
                <a:rPr lang="th-TH" sz="12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- ปฏิทินการให้กู้ยืม</a:t>
              </a:r>
            </a:p>
            <a:p>
              <a:pPr>
                <a:tabLst>
                  <a:tab pos="266700" algn="l"/>
                  <a:tab pos="449263" algn="l"/>
                </a:tabLst>
              </a:pPr>
              <a:endParaRPr lang="th-TH" sz="1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44071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กล่องข้อความ 152">
            <a:extLst>
              <a:ext uri="{FF2B5EF4-FFF2-40B4-BE49-F238E27FC236}">
                <a16:creationId xmlns:a16="http://schemas.microsoft.com/office/drawing/2014/main" id="{49828DEC-A369-4B92-8E5C-5DA3511EE4CC}"/>
              </a:ext>
            </a:extLst>
          </p:cNvPr>
          <p:cNvSpPr txBox="1"/>
          <p:nvPr/>
        </p:nvSpPr>
        <p:spPr>
          <a:xfrm>
            <a:off x="510821" y="156750"/>
            <a:ext cx="54857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ฟังก์ชันงานการยื่นคำขอกู้ยืม </a:t>
            </a:r>
            <a:r>
              <a:rPr lang="th-TH" sz="1800" b="1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(ตาม</a:t>
            </a:r>
            <a:r>
              <a:rPr lang="en-US" sz="1800" b="1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 Tor </a:t>
            </a:r>
            <a:r>
              <a:rPr lang="th-TH" sz="1800" b="1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หน้า 4)</a:t>
            </a:r>
            <a:endParaRPr lang="th-TH" sz="20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6" name="สี่เหลี่ยมผืนผ้า 55">
            <a:extLst>
              <a:ext uri="{FF2B5EF4-FFF2-40B4-BE49-F238E27FC236}">
                <a16:creationId xmlns:a16="http://schemas.microsoft.com/office/drawing/2014/main" id="{DC318180-8138-49C6-8133-4D784CD72EF4}"/>
              </a:ext>
            </a:extLst>
          </p:cNvPr>
          <p:cNvSpPr/>
          <p:nvPr/>
        </p:nvSpPr>
        <p:spPr>
          <a:xfrm>
            <a:off x="2223784" y="2665277"/>
            <a:ext cx="460312" cy="2810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675" dirty="0">
              <a:solidFill>
                <a:schemeClr val="tx1"/>
              </a:solidFill>
              <a:cs typeface="+mj-cs"/>
            </a:endParaRPr>
          </a:p>
        </p:txBody>
      </p:sp>
      <p:grpSp>
        <p:nvGrpSpPr>
          <p:cNvPr id="145" name="กลุ่ม 144">
            <a:extLst>
              <a:ext uri="{FF2B5EF4-FFF2-40B4-BE49-F238E27FC236}">
                <a16:creationId xmlns:a16="http://schemas.microsoft.com/office/drawing/2014/main" id="{404A116F-CF46-4332-ADC5-618589759151}"/>
              </a:ext>
            </a:extLst>
          </p:cNvPr>
          <p:cNvGrpSpPr/>
          <p:nvPr/>
        </p:nvGrpSpPr>
        <p:grpSpPr>
          <a:xfrm>
            <a:off x="3554199" y="1421494"/>
            <a:ext cx="2526902" cy="521231"/>
            <a:chOff x="-58458" y="1430923"/>
            <a:chExt cx="1134526" cy="59823"/>
          </a:xfrm>
        </p:grpSpPr>
        <p:sp>
          <p:nvSpPr>
            <p:cNvPr id="146" name="สี่เหลี่ยมผืนผ้า 145">
              <a:extLst>
                <a:ext uri="{FF2B5EF4-FFF2-40B4-BE49-F238E27FC236}">
                  <a16:creationId xmlns:a16="http://schemas.microsoft.com/office/drawing/2014/main" id="{4305D472-BB41-4163-9D51-F401A83B5C57}"/>
                </a:ext>
              </a:extLst>
            </p:cNvPr>
            <p:cNvSpPr/>
            <p:nvPr/>
          </p:nvSpPr>
          <p:spPr>
            <a:xfrm>
              <a:off x="-58458" y="1430923"/>
              <a:ext cx="1134526" cy="59823"/>
            </a:xfrm>
            <a:prstGeom prst="rect">
              <a:avLst/>
            </a:prstGeom>
            <a:ln>
              <a:solidFill>
                <a:srgbClr val="00B0F0"/>
              </a:solidFill>
              <a:prstDash val="lgDash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th-TH" sz="1200" dirty="0">
                  <a:solidFill>
                    <a:srgbClr val="000000"/>
                  </a:solidFill>
                  <a:effectLst/>
                  <a:latin typeface="TH SarabunPSK" panose="020B0500040200020003" pitchFamily="34" charset="-34"/>
                  <a:ea typeface="Times New Roman" panose="02020603050405020304" pitchFamily="18" charset="0"/>
                  <a:cs typeface="TH SarabunPSK" panose="020B0500040200020003" pitchFamily="34" charset="-34"/>
                </a:rPr>
                <a:t>2.1) สมาชิกสามารถ </a:t>
              </a:r>
              <a:r>
                <a:rPr lang="en-US" sz="1200" dirty="0">
                  <a:solidFill>
                    <a:srgbClr val="000000"/>
                  </a:solidFill>
                  <a:effectLst/>
                  <a:latin typeface="TH SarabunPSK" panose="020B0500040200020003" pitchFamily="34" charset="-34"/>
                  <a:ea typeface="Times New Roman" panose="02020603050405020304" pitchFamily="18" charset="0"/>
                  <a:cs typeface="TH SarabunPSK" panose="020B0500040200020003" pitchFamily="34" charset="-34"/>
                </a:rPr>
                <a:t>Login </a:t>
              </a:r>
              <a:r>
                <a:rPr lang="th-TH" sz="1200" dirty="0">
                  <a:solidFill>
                    <a:srgbClr val="000000"/>
                  </a:solidFill>
                  <a:effectLst/>
                  <a:latin typeface="TH SarabunPSK" panose="020B0500040200020003" pitchFamily="34" charset="-34"/>
                  <a:ea typeface="Times New Roman" panose="02020603050405020304" pitchFamily="18" charset="0"/>
                  <a:cs typeface="TH SarabunPSK" panose="020B0500040200020003" pitchFamily="34" charset="-34"/>
                </a:rPr>
                <a:t>เข้าใช้งานข้อมูล </a:t>
              </a:r>
            </a:p>
            <a:p>
              <a:r>
                <a:rPr lang="th-TH" sz="1200" dirty="0">
                  <a:solidFill>
                    <a:srgbClr val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</a:t>
              </a:r>
              <a:r>
                <a:rPr lang="th-TH" sz="1200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ใช้</a:t>
              </a:r>
              <a:r>
                <a:rPr lang="th-TH" sz="1200" dirty="0">
                  <a:solidFill>
                    <a:srgbClr val="000000"/>
                  </a:solidFill>
                  <a:effectLst/>
                  <a:latin typeface="TH SarabunPSK" panose="020B0500040200020003" pitchFamily="34" charset="-34"/>
                  <a:ea typeface="Times New Roman" panose="02020603050405020304" pitchFamily="18" charset="0"/>
                  <a:cs typeface="TH SarabunPSK" panose="020B0500040200020003" pitchFamily="34" charset="-34"/>
                </a:rPr>
                <a:t>การลงทะเบียน (ตาม </a:t>
              </a:r>
              <a:r>
                <a:rPr lang="en-US" sz="1200" dirty="0">
                  <a:solidFill>
                    <a:srgbClr val="000000"/>
                  </a:solidFill>
                  <a:effectLst/>
                  <a:latin typeface="TH SarabunPSK" panose="020B0500040200020003" pitchFamily="34" charset="-34"/>
                  <a:ea typeface="Times New Roman" panose="02020603050405020304" pitchFamily="18" charset="0"/>
                  <a:cs typeface="TH SarabunPSK" panose="020B0500040200020003" pitchFamily="34" charset="-34"/>
                </a:rPr>
                <a:t>tor </a:t>
              </a:r>
              <a:r>
                <a:rPr lang="th-TH" sz="1200" dirty="0">
                  <a:solidFill>
                    <a:srgbClr val="000000"/>
                  </a:solidFill>
                  <a:effectLst/>
                  <a:latin typeface="TH SarabunPSK" panose="020B0500040200020003" pitchFamily="34" charset="-34"/>
                  <a:ea typeface="Times New Roman" panose="02020603050405020304" pitchFamily="18" charset="0"/>
                  <a:cs typeface="TH SarabunPSK" panose="020B0500040200020003" pitchFamily="34" charset="-34"/>
                </a:rPr>
                <a:t>หน้า 48 – 49) </a:t>
              </a:r>
              <a:endParaRPr lang="th-TH" sz="1200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147" name="สี่เหลี่ยมผืนผ้า 146">
              <a:extLst>
                <a:ext uri="{FF2B5EF4-FFF2-40B4-BE49-F238E27FC236}">
                  <a16:creationId xmlns:a16="http://schemas.microsoft.com/office/drawing/2014/main" id="{917545E3-8702-4C3C-8E64-4D52EFB672ED}"/>
                </a:ext>
              </a:extLst>
            </p:cNvPr>
            <p:cNvSpPr/>
            <p:nvPr/>
          </p:nvSpPr>
          <p:spPr>
            <a:xfrm>
              <a:off x="-51240" y="1436739"/>
              <a:ext cx="1117629" cy="46895"/>
            </a:xfrm>
            <a:prstGeom prst="rect">
              <a:avLst/>
            </a:prstGeom>
            <a:noFill/>
            <a:ln>
              <a:noFill/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tabLst>
                  <a:tab pos="266700" algn="l"/>
                  <a:tab pos="449263" algn="l"/>
                </a:tabLst>
              </a:pPr>
              <a:endParaRPr lang="en-US" sz="1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cxnSp>
        <p:nvCxnSpPr>
          <p:cNvPr id="36" name="ลูกศรเชื่อมต่อแบบตรง 35">
            <a:extLst>
              <a:ext uri="{FF2B5EF4-FFF2-40B4-BE49-F238E27FC236}">
                <a16:creationId xmlns:a16="http://schemas.microsoft.com/office/drawing/2014/main" id="{316266CD-167B-4AE7-928D-79210423A159}"/>
              </a:ext>
            </a:extLst>
          </p:cNvPr>
          <p:cNvCxnSpPr>
            <a:cxnSpLocks/>
          </p:cNvCxnSpPr>
          <p:nvPr/>
        </p:nvCxnSpPr>
        <p:spPr>
          <a:xfrm>
            <a:off x="1791526" y="1694693"/>
            <a:ext cx="1722577" cy="0"/>
          </a:xfrm>
          <a:prstGeom prst="straightConnector1">
            <a:avLst/>
          </a:prstGeom>
          <a:ln>
            <a:solidFill>
              <a:srgbClr val="00B0F0"/>
            </a:solidFill>
            <a:prstDash val="lgDash"/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62" name="สี่เหลี่ยมผืนผ้า: มุมมน 161">
            <a:extLst>
              <a:ext uri="{FF2B5EF4-FFF2-40B4-BE49-F238E27FC236}">
                <a16:creationId xmlns:a16="http://schemas.microsoft.com/office/drawing/2014/main" id="{C0D8BD05-5684-49F2-B2E5-B5BDB96F1DE2}"/>
              </a:ext>
            </a:extLst>
          </p:cNvPr>
          <p:cNvSpPr/>
          <p:nvPr/>
        </p:nvSpPr>
        <p:spPr>
          <a:xfrm>
            <a:off x="602633" y="811779"/>
            <a:ext cx="1065371" cy="404123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เริ่มต้น</a:t>
            </a:r>
          </a:p>
        </p:txBody>
      </p:sp>
      <p:cxnSp>
        <p:nvCxnSpPr>
          <p:cNvPr id="163" name="ลูกศรเชื่อมต่อแบบตรง 162">
            <a:extLst>
              <a:ext uri="{FF2B5EF4-FFF2-40B4-BE49-F238E27FC236}">
                <a16:creationId xmlns:a16="http://schemas.microsoft.com/office/drawing/2014/main" id="{A2EA1636-7644-4F2F-8360-32740DEC1E86}"/>
              </a:ext>
            </a:extLst>
          </p:cNvPr>
          <p:cNvCxnSpPr>
            <a:cxnSpLocks/>
          </p:cNvCxnSpPr>
          <p:nvPr/>
        </p:nvCxnSpPr>
        <p:spPr>
          <a:xfrm>
            <a:off x="1101962" y="1955308"/>
            <a:ext cx="0" cy="16645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2" name="กลุ่ม 181">
            <a:extLst>
              <a:ext uri="{FF2B5EF4-FFF2-40B4-BE49-F238E27FC236}">
                <a16:creationId xmlns:a16="http://schemas.microsoft.com/office/drawing/2014/main" id="{C694C55A-AB96-49A1-ACC0-426AEB25081F}"/>
              </a:ext>
            </a:extLst>
          </p:cNvPr>
          <p:cNvGrpSpPr/>
          <p:nvPr/>
        </p:nvGrpSpPr>
        <p:grpSpPr>
          <a:xfrm>
            <a:off x="519206" y="1467231"/>
            <a:ext cx="1232224" cy="454925"/>
            <a:chOff x="404278" y="1453529"/>
            <a:chExt cx="878006" cy="454925"/>
          </a:xfrm>
        </p:grpSpPr>
        <p:sp>
          <p:nvSpPr>
            <p:cNvPr id="183" name="สี่เหลี่ยมผืนผ้า 182">
              <a:extLst>
                <a:ext uri="{FF2B5EF4-FFF2-40B4-BE49-F238E27FC236}">
                  <a16:creationId xmlns:a16="http://schemas.microsoft.com/office/drawing/2014/main" id="{44352A4C-9518-41BF-92B4-3F329A2B2BBE}"/>
                </a:ext>
              </a:extLst>
            </p:cNvPr>
            <p:cNvSpPr/>
            <p:nvPr/>
          </p:nvSpPr>
          <p:spPr>
            <a:xfrm>
              <a:off x="404278" y="1453529"/>
              <a:ext cx="878006" cy="454925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84" name="สี่เหลี่ยมผืนผ้า 183">
              <a:extLst>
                <a:ext uri="{FF2B5EF4-FFF2-40B4-BE49-F238E27FC236}">
                  <a16:creationId xmlns:a16="http://schemas.microsoft.com/office/drawing/2014/main" id="{4B27D46F-AA4F-42F3-96EE-5D63ACF558CE}"/>
                </a:ext>
              </a:extLst>
            </p:cNvPr>
            <p:cNvSpPr/>
            <p:nvPr/>
          </p:nvSpPr>
          <p:spPr>
            <a:xfrm>
              <a:off x="452000" y="1561751"/>
              <a:ext cx="830284" cy="24831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Login </a:t>
              </a:r>
              <a:endParaRPr lang="th-TH" sz="1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pPr algn="ctr"/>
              <a:r>
                <a:rPr lang="th-TH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เข้าใช้งานระบบ</a:t>
              </a:r>
            </a:p>
          </p:txBody>
        </p:sp>
      </p:grpSp>
      <p:cxnSp>
        <p:nvCxnSpPr>
          <p:cNvPr id="71" name="ลูกศรเชื่อมต่อแบบตรง 70">
            <a:extLst>
              <a:ext uri="{FF2B5EF4-FFF2-40B4-BE49-F238E27FC236}">
                <a16:creationId xmlns:a16="http://schemas.microsoft.com/office/drawing/2014/main" id="{2C1AF396-D399-4A0C-8DE6-207DF6021FE6}"/>
              </a:ext>
            </a:extLst>
          </p:cNvPr>
          <p:cNvCxnSpPr>
            <a:cxnSpLocks/>
          </p:cNvCxnSpPr>
          <p:nvPr/>
        </p:nvCxnSpPr>
        <p:spPr>
          <a:xfrm>
            <a:off x="1119022" y="1255044"/>
            <a:ext cx="0" cy="16645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สี่เหลี่ยมผืนผ้า: มุมมน 85">
            <a:extLst>
              <a:ext uri="{FF2B5EF4-FFF2-40B4-BE49-F238E27FC236}">
                <a16:creationId xmlns:a16="http://schemas.microsoft.com/office/drawing/2014/main" id="{FAF33874-C897-447A-8687-1CADA63DC331}"/>
              </a:ext>
            </a:extLst>
          </p:cNvPr>
          <p:cNvSpPr/>
          <p:nvPr/>
        </p:nvSpPr>
        <p:spPr>
          <a:xfrm>
            <a:off x="1343513" y="2948873"/>
            <a:ext cx="2340000" cy="576000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ข่าวประชาสัมพันธ์ </a:t>
            </a:r>
            <a:br>
              <a:rPr lang="th-TH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</a:br>
            <a:r>
              <a:rPr lang="th-TH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จากเงินหมุนเวียน</a:t>
            </a:r>
            <a:endParaRPr lang="th-TH" sz="16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32" name="กลุ่ม 31">
            <a:extLst>
              <a:ext uri="{FF2B5EF4-FFF2-40B4-BE49-F238E27FC236}">
                <a16:creationId xmlns:a16="http://schemas.microsoft.com/office/drawing/2014/main" id="{8F2E3462-5B62-4B07-A173-D7D4B5EB4B60}"/>
              </a:ext>
            </a:extLst>
          </p:cNvPr>
          <p:cNvGrpSpPr/>
          <p:nvPr/>
        </p:nvGrpSpPr>
        <p:grpSpPr>
          <a:xfrm>
            <a:off x="510821" y="2173485"/>
            <a:ext cx="1240610" cy="454925"/>
            <a:chOff x="404278" y="1453529"/>
            <a:chExt cx="883982" cy="454925"/>
          </a:xfrm>
        </p:grpSpPr>
        <p:sp>
          <p:nvSpPr>
            <p:cNvPr id="33" name="สี่เหลี่ยมผืนผ้า 32">
              <a:extLst>
                <a:ext uri="{FF2B5EF4-FFF2-40B4-BE49-F238E27FC236}">
                  <a16:creationId xmlns:a16="http://schemas.microsoft.com/office/drawing/2014/main" id="{5F76A67D-ECE4-4263-9B8D-2F42682879FE}"/>
                </a:ext>
              </a:extLst>
            </p:cNvPr>
            <p:cNvSpPr/>
            <p:nvPr/>
          </p:nvSpPr>
          <p:spPr>
            <a:xfrm>
              <a:off x="404278" y="1453529"/>
              <a:ext cx="878006" cy="454925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5" name="สี่เหลี่ยมผืนผ้า 34">
              <a:extLst>
                <a:ext uri="{FF2B5EF4-FFF2-40B4-BE49-F238E27FC236}">
                  <a16:creationId xmlns:a16="http://schemas.microsoft.com/office/drawing/2014/main" id="{4CCC7A13-5CA9-4A3E-B5C6-5421D48DDFAE}"/>
                </a:ext>
              </a:extLst>
            </p:cNvPr>
            <p:cNvSpPr/>
            <p:nvPr/>
          </p:nvSpPr>
          <p:spPr>
            <a:xfrm>
              <a:off x="404278" y="1565894"/>
              <a:ext cx="883982" cy="24831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H SarabunPSK" panose="020B0500040200020003" pitchFamily="34" charset="-34"/>
                </a:rPr>
                <a:t>แสดงข้อมูลทั่วไป </a:t>
              </a:r>
              <a:endParaRPr lang="th-TH" sz="1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42" name="สี่เหลี่ยมผืนผ้า: มุมมน 41">
            <a:extLst>
              <a:ext uri="{FF2B5EF4-FFF2-40B4-BE49-F238E27FC236}">
                <a16:creationId xmlns:a16="http://schemas.microsoft.com/office/drawing/2014/main" id="{7A346BD7-2E94-46DF-893C-7F5DFE593C67}"/>
              </a:ext>
            </a:extLst>
          </p:cNvPr>
          <p:cNvSpPr/>
          <p:nvPr/>
        </p:nvSpPr>
        <p:spPr>
          <a:xfrm>
            <a:off x="1343513" y="3670069"/>
            <a:ext cx="2340000" cy="576000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เมนูคำนวณเงินเดือนคงเหลือเบื้องต้น </a:t>
            </a:r>
          </a:p>
          <a:p>
            <a:pPr algn="ctr"/>
            <a:r>
              <a:rPr lang="th-TH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(ร้อยละ 30)</a:t>
            </a:r>
            <a:endParaRPr lang="th-TH" sz="16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3" name="สี่เหลี่ยมผืนผ้า: มุมมน 42">
            <a:extLst>
              <a:ext uri="{FF2B5EF4-FFF2-40B4-BE49-F238E27FC236}">
                <a16:creationId xmlns:a16="http://schemas.microsoft.com/office/drawing/2014/main" id="{F0ABB974-98DC-4E90-9389-1FA193DEEEED}"/>
              </a:ext>
            </a:extLst>
          </p:cNvPr>
          <p:cNvSpPr/>
          <p:nvPr/>
        </p:nvSpPr>
        <p:spPr>
          <a:xfrm>
            <a:off x="1343513" y="4349335"/>
            <a:ext cx="2340000" cy="576000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เมนูการยื่นคำร้องขอกู้ยืม</a:t>
            </a:r>
            <a:endParaRPr lang="th-TH" sz="16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7" name="สี่เหลี่ยมผืนผ้า: มุมมน 46">
            <a:extLst>
              <a:ext uri="{FF2B5EF4-FFF2-40B4-BE49-F238E27FC236}">
                <a16:creationId xmlns:a16="http://schemas.microsoft.com/office/drawing/2014/main" id="{D58B1A45-9AE0-4B43-BFFE-CE0A899BE833}"/>
              </a:ext>
            </a:extLst>
          </p:cNvPr>
          <p:cNvSpPr/>
          <p:nvPr/>
        </p:nvSpPr>
        <p:spPr>
          <a:xfrm>
            <a:off x="1343513" y="5039380"/>
            <a:ext cx="2340000" cy="576000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เมนูติดตามผล</a:t>
            </a:r>
          </a:p>
          <a:p>
            <a:pPr algn="ctr"/>
            <a:r>
              <a:rPr lang="th-TH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ขั้นตอนการดำเนินการ</a:t>
            </a:r>
            <a:endParaRPr lang="th-TH" sz="16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8" name="สี่เหลี่ยมผืนผ้า: มุมมน 47">
            <a:extLst>
              <a:ext uri="{FF2B5EF4-FFF2-40B4-BE49-F238E27FC236}">
                <a16:creationId xmlns:a16="http://schemas.microsoft.com/office/drawing/2014/main" id="{967038AB-4B74-4694-ABFE-5C7A059A8D9C}"/>
              </a:ext>
            </a:extLst>
          </p:cNvPr>
          <p:cNvSpPr/>
          <p:nvPr/>
        </p:nvSpPr>
        <p:spPr>
          <a:xfrm>
            <a:off x="1343513" y="5760407"/>
            <a:ext cx="2340000" cy="576000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เมนูดาวน์โหลดเอกสาร</a:t>
            </a:r>
            <a:endParaRPr lang="th-TH" sz="16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9" name="สี่เหลี่ยมผืนผ้า: มุมมน 48">
            <a:extLst>
              <a:ext uri="{FF2B5EF4-FFF2-40B4-BE49-F238E27FC236}">
                <a16:creationId xmlns:a16="http://schemas.microsoft.com/office/drawing/2014/main" id="{3E63CA17-EC40-4866-B961-39E7F64ECBE1}"/>
              </a:ext>
            </a:extLst>
          </p:cNvPr>
          <p:cNvSpPr/>
          <p:nvPr/>
        </p:nvSpPr>
        <p:spPr>
          <a:xfrm>
            <a:off x="1347705" y="6473433"/>
            <a:ext cx="2340000" cy="576000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แสดง</a:t>
            </a:r>
            <a:r>
              <a:rPr lang="th-TH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แจ้งเตือนจากระบบงานอื่น ๆ</a:t>
            </a:r>
          </a:p>
          <a:p>
            <a:pPr algn="ctr"/>
            <a:r>
              <a:rPr lang="th-TH" sz="1600" dirty="0">
                <a:solidFill>
                  <a:srgbClr val="000000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เช่น การใช้งานระบบ </a:t>
            </a:r>
            <a:endParaRPr lang="th-TH" sz="16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0" name="สี่เหลี่ยมผืนผ้า: มุมมน 49">
            <a:extLst>
              <a:ext uri="{FF2B5EF4-FFF2-40B4-BE49-F238E27FC236}">
                <a16:creationId xmlns:a16="http://schemas.microsoft.com/office/drawing/2014/main" id="{29297B1D-2623-4C69-8E94-531BFA782EC2}"/>
              </a:ext>
            </a:extLst>
          </p:cNvPr>
          <p:cNvSpPr/>
          <p:nvPr/>
        </p:nvSpPr>
        <p:spPr>
          <a:xfrm>
            <a:off x="4166233" y="3965564"/>
            <a:ext cx="1884924" cy="576000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(1) ยื่นคำร้องขอกู้ยืม</a:t>
            </a:r>
            <a:endParaRPr lang="th-TH" sz="16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5" name="ตัวเชื่อมต่อตรง 4">
            <a:extLst>
              <a:ext uri="{FF2B5EF4-FFF2-40B4-BE49-F238E27FC236}">
                <a16:creationId xmlns:a16="http://schemas.microsoft.com/office/drawing/2014/main" id="{77DB7857-B189-437C-A0F2-3E38A13026E5}"/>
              </a:ext>
            </a:extLst>
          </p:cNvPr>
          <p:cNvCxnSpPr>
            <a:cxnSpLocks/>
          </p:cNvCxnSpPr>
          <p:nvPr/>
        </p:nvCxnSpPr>
        <p:spPr>
          <a:xfrm>
            <a:off x="1097769" y="2628410"/>
            <a:ext cx="8385" cy="417600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ตัวเชื่อมต่อตรง 6">
            <a:extLst>
              <a:ext uri="{FF2B5EF4-FFF2-40B4-BE49-F238E27FC236}">
                <a16:creationId xmlns:a16="http://schemas.microsoft.com/office/drawing/2014/main" id="{B11DE888-96A6-4142-BAC3-C899173A4D14}"/>
              </a:ext>
            </a:extLst>
          </p:cNvPr>
          <p:cNvCxnSpPr>
            <a:cxnSpLocks/>
            <a:stCxn id="86" idx="1"/>
          </p:cNvCxnSpPr>
          <p:nvPr/>
        </p:nvCxnSpPr>
        <p:spPr>
          <a:xfrm flipH="1" flipV="1">
            <a:off x="1101962" y="3150936"/>
            <a:ext cx="241551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ตัวเชื่อมต่อตรง 50">
            <a:extLst>
              <a:ext uri="{FF2B5EF4-FFF2-40B4-BE49-F238E27FC236}">
                <a16:creationId xmlns:a16="http://schemas.microsoft.com/office/drawing/2014/main" id="{2268DF7E-A9A3-47B2-AB91-5A0FB43C4083}"/>
              </a:ext>
            </a:extLst>
          </p:cNvPr>
          <p:cNvCxnSpPr/>
          <p:nvPr/>
        </p:nvCxnSpPr>
        <p:spPr>
          <a:xfrm flipH="1">
            <a:off x="1097769" y="3938423"/>
            <a:ext cx="241551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ตัวเชื่อมต่อตรง 51">
            <a:extLst>
              <a:ext uri="{FF2B5EF4-FFF2-40B4-BE49-F238E27FC236}">
                <a16:creationId xmlns:a16="http://schemas.microsoft.com/office/drawing/2014/main" id="{CDE50479-E364-4581-8B01-9300453B971E}"/>
              </a:ext>
            </a:extLst>
          </p:cNvPr>
          <p:cNvCxnSpPr/>
          <p:nvPr/>
        </p:nvCxnSpPr>
        <p:spPr>
          <a:xfrm flipH="1">
            <a:off x="1089042" y="4637335"/>
            <a:ext cx="241551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ตัวเชื่อมต่อตรง 52">
            <a:extLst>
              <a:ext uri="{FF2B5EF4-FFF2-40B4-BE49-F238E27FC236}">
                <a16:creationId xmlns:a16="http://schemas.microsoft.com/office/drawing/2014/main" id="{CE5EDDFF-0948-47DC-85E6-41718B2853CE}"/>
              </a:ext>
            </a:extLst>
          </p:cNvPr>
          <p:cNvCxnSpPr/>
          <p:nvPr/>
        </p:nvCxnSpPr>
        <p:spPr>
          <a:xfrm flipH="1">
            <a:off x="1089041" y="5327380"/>
            <a:ext cx="241551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ตัวเชื่อมต่อตรง 56">
            <a:extLst>
              <a:ext uri="{FF2B5EF4-FFF2-40B4-BE49-F238E27FC236}">
                <a16:creationId xmlns:a16="http://schemas.microsoft.com/office/drawing/2014/main" id="{8DB147B9-BCC8-422C-B3D8-7AFB01E5B8CF}"/>
              </a:ext>
            </a:extLst>
          </p:cNvPr>
          <p:cNvCxnSpPr/>
          <p:nvPr/>
        </p:nvCxnSpPr>
        <p:spPr>
          <a:xfrm flipH="1">
            <a:off x="1097768" y="6048407"/>
            <a:ext cx="241551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ตัวเชื่อมต่อตรง 57">
            <a:extLst>
              <a:ext uri="{FF2B5EF4-FFF2-40B4-BE49-F238E27FC236}">
                <a16:creationId xmlns:a16="http://schemas.microsoft.com/office/drawing/2014/main" id="{59DF5835-594B-46B1-8DFF-0EB2EE4029BF}"/>
              </a:ext>
            </a:extLst>
          </p:cNvPr>
          <p:cNvCxnSpPr/>
          <p:nvPr/>
        </p:nvCxnSpPr>
        <p:spPr>
          <a:xfrm flipH="1">
            <a:off x="1106154" y="6804410"/>
            <a:ext cx="241551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สี่เหลี่ยมผืนผ้า: มุมมน 58">
            <a:extLst>
              <a:ext uri="{FF2B5EF4-FFF2-40B4-BE49-F238E27FC236}">
                <a16:creationId xmlns:a16="http://schemas.microsoft.com/office/drawing/2014/main" id="{07F34D1C-CD73-44FC-B691-E2BE6246AC26}"/>
              </a:ext>
            </a:extLst>
          </p:cNvPr>
          <p:cNvSpPr/>
          <p:nvPr/>
        </p:nvSpPr>
        <p:spPr>
          <a:xfrm>
            <a:off x="4166233" y="4665000"/>
            <a:ext cx="1884926" cy="576000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(2) ยื่นคำร้องขอเปลี่ยนผู้ค้ำฯ</a:t>
            </a:r>
            <a:endParaRPr lang="th-TH" sz="16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60" name="ตัวเชื่อมต่อตรง 59">
            <a:extLst>
              <a:ext uri="{FF2B5EF4-FFF2-40B4-BE49-F238E27FC236}">
                <a16:creationId xmlns:a16="http://schemas.microsoft.com/office/drawing/2014/main" id="{C5DD5A6A-90B3-489C-9048-475238AC2AA0}"/>
              </a:ext>
            </a:extLst>
          </p:cNvPr>
          <p:cNvCxnSpPr>
            <a:cxnSpLocks/>
          </p:cNvCxnSpPr>
          <p:nvPr/>
        </p:nvCxnSpPr>
        <p:spPr>
          <a:xfrm flipH="1" flipV="1">
            <a:off x="3683513" y="4637335"/>
            <a:ext cx="241551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ตัวเชื่อมต่อตรง 60">
            <a:extLst>
              <a:ext uri="{FF2B5EF4-FFF2-40B4-BE49-F238E27FC236}">
                <a16:creationId xmlns:a16="http://schemas.microsoft.com/office/drawing/2014/main" id="{0A28CD9C-A885-45CE-A004-93750F01758D}"/>
              </a:ext>
            </a:extLst>
          </p:cNvPr>
          <p:cNvCxnSpPr>
            <a:cxnSpLocks/>
          </p:cNvCxnSpPr>
          <p:nvPr/>
        </p:nvCxnSpPr>
        <p:spPr>
          <a:xfrm>
            <a:off x="3932753" y="4246069"/>
            <a:ext cx="0" cy="72000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ตัวเชื่อมต่อตรง 61">
            <a:extLst>
              <a:ext uri="{FF2B5EF4-FFF2-40B4-BE49-F238E27FC236}">
                <a16:creationId xmlns:a16="http://schemas.microsoft.com/office/drawing/2014/main" id="{7D12ACDF-F6D5-4A36-97B9-9D7F872B9B1C}"/>
              </a:ext>
            </a:extLst>
          </p:cNvPr>
          <p:cNvCxnSpPr/>
          <p:nvPr/>
        </p:nvCxnSpPr>
        <p:spPr>
          <a:xfrm flipH="1">
            <a:off x="3927063" y="4244952"/>
            <a:ext cx="241551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ตัวเชื่อมต่อตรง 62">
            <a:extLst>
              <a:ext uri="{FF2B5EF4-FFF2-40B4-BE49-F238E27FC236}">
                <a16:creationId xmlns:a16="http://schemas.microsoft.com/office/drawing/2014/main" id="{A3881163-D08C-4F1E-8C4A-71A08B714286}"/>
              </a:ext>
            </a:extLst>
          </p:cNvPr>
          <p:cNvCxnSpPr/>
          <p:nvPr/>
        </p:nvCxnSpPr>
        <p:spPr>
          <a:xfrm flipH="1">
            <a:off x="3932753" y="4966069"/>
            <a:ext cx="241551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สี่เหลี่ยมผืนผ้า 12">
            <a:extLst>
              <a:ext uri="{FF2B5EF4-FFF2-40B4-BE49-F238E27FC236}">
                <a16:creationId xmlns:a16="http://schemas.microsoft.com/office/drawing/2014/main" id="{015E7F93-2975-4041-812A-FA887C8C172D}"/>
              </a:ext>
            </a:extLst>
          </p:cNvPr>
          <p:cNvSpPr/>
          <p:nvPr/>
        </p:nvSpPr>
        <p:spPr>
          <a:xfrm>
            <a:off x="137600" y="1275812"/>
            <a:ext cx="4363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65" name="สี่เหลี่ยมผืนผ้า 64">
            <a:extLst>
              <a:ext uri="{FF2B5EF4-FFF2-40B4-BE49-F238E27FC236}">
                <a16:creationId xmlns:a16="http://schemas.microsoft.com/office/drawing/2014/main" id="{8ED720C9-F176-4C09-884F-3805F4B90A20}"/>
              </a:ext>
            </a:extLst>
          </p:cNvPr>
          <p:cNvSpPr/>
          <p:nvPr/>
        </p:nvSpPr>
        <p:spPr>
          <a:xfrm>
            <a:off x="678876" y="2777847"/>
            <a:ext cx="4363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66" name="สี่เหลี่ยมผืนผ้า 65">
            <a:extLst>
              <a:ext uri="{FF2B5EF4-FFF2-40B4-BE49-F238E27FC236}">
                <a16:creationId xmlns:a16="http://schemas.microsoft.com/office/drawing/2014/main" id="{80EE4EAE-78FA-4D1A-8F6C-DE3D0EFED0BF}"/>
              </a:ext>
            </a:extLst>
          </p:cNvPr>
          <p:cNvSpPr/>
          <p:nvPr/>
        </p:nvSpPr>
        <p:spPr>
          <a:xfrm>
            <a:off x="677505" y="3564384"/>
            <a:ext cx="4363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</a:p>
        </p:txBody>
      </p:sp>
      <p:sp>
        <p:nvSpPr>
          <p:cNvPr id="67" name="สี่เหลี่ยมผืนผ้า 66">
            <a:extLst>
              <a:ext uri="{FF2B5EF4-FFF2-40B4-BE49-F238E27FC236}">
                <a16:creationId xmlns:a16="http://schemas.microsoft.com/office/drawing/2014/main" id="{7DC7968C-7719-4334-99BA-AD0862885561}"/>
              </a:ext>
            </a:extLst>
          </p:cNvPr>
          <p:cNvSpPr/>
          <p:nvPr/>
        </p:nvSpPr>
        <p:spPr>
          <a:xfrm>
            <a:off x="690425" y="4249800"/>
            <a:ext cx="4363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</a:p>
        </p:txBody>
      </p:sp>
      <p:sp>
        <p:nvSpPr>
          <p:cNvPr id="68" name="สี่เหลี่ยมผืนผ้า 67">
            <a:extLst>
              <a:ext uri="{FF2B5EF4-FFF2-40B4-BE49-F238E27FC236}">
                <a16:creationId xmlns:a16="http://schemas.microsoft.com/office/drawing/2014/main" id="{F86F925F-5C06-4B72-8101-8ACF124686A1}"/>
              </a:ext>
            </a:extLst>
          </p:cNvPr>
          <p:cNvSpPr/>
          <p:nvPr/>
        </p:nvSpPr>
        <p:spPr>
          <a:xfrm>
            <a:off x="708433" y="4887830"/>
            <a:ext cx="4363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</a:p>
        </p:txBody>
      </p:sp>
      <p:sp>
        <p:nvSpPr>
          <p:cNvPr id="69" name="สี่เหลี่ยมผืนผ้า 68">
            <a:extLst>
              <a:ext uri="{FF2B5EF4-FFF2-40B4-BE49-F238E27FC236}">
                <a16:creationId xmlns:a16="http://schemas.microsoft.com/office/drawing/2014/main" id="{6817213D-435A-4335-9420-F160FF53AA37}"/>
              </a:ext>
            </a:extLst>
          </p:cNvPr>
          <p:cNvSpPr/>
          <p:nvPr/>
        </p:nvSpPr>
        <p:spPr>
          <a:xfrm>
            <a:off x="679722" y="5626282"/>
            <a:ext cx="4363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</a:t>
            </a:r>
          </a:p>
        </p:txBody>
      </p:sp>
      <p:sp>
        <p:nvSpPr>
          <p:cNvPr id="70" name="สี่เหลี่ยมผืนผ้า 69">
            <a:extLst>
              <a:ext uri="{FF2B5EF4-FFF2-40B4-BE49-F238E27FC236}">
                <a16:creationId xmlns:a16="http://schemas.microsoft.com/office/drawing/2014/main" id="{8343CDAD-4B13-410A-930E-481F18291DD1}"/>
              </a:ext>
            </a:extLst>
          </p:cNvPr>
          <p:cNvSpPr/>
          <p:nvPr/>
        </p:nvSpPr>
        <p:spPr>
          <a:xfrm>
            <a:off x="661430" y="6325194"/>
            <a:ext cx="4363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</a:t>
            </a:r>
          </a:p>
        </p:txBody>
      </p:sp>
      <p:sp>
        <p:nvSpPr>
          <p:cNvPr id="72" name="สี่เหลี่ยมผืนผ้า 71">
            <a:extLst>
              <a:ext uri="{FF2B5EF4-FFF2-40B4-BE49-F238E27FC236}">
                <a16:creationId xmlns:a16="http://schemas.microsoft.com/office/drawing/2014/main" id="{D8C622A0-D7A1-4BE6-B73B-B36E27410442}"/>
              </a:ext>
            </a:extLst>
          </p:cNvPr>
          <p:cNvSpPr/>
          <p:nvPr/>
        </p:nvSpPr>
        <p:spPr>
          <a:xfrm>
            <a:off x="5877312" y="3619808"/>
            <a:ext cx="8146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4.1</a:t>
            </a:r>
          </a:p>
        </p:txBody>
      </p:sp>
      <p:sp>
        <p:nvSpPr>
          <p:cNvPr id="73" name="สี่เหลี่ยมผืนผ้า 72">
            <a:extLst>
              <a:ext uri="{FF2B5EF4-FFF2-40B4-BE49-F238E27FC236}">
                <a16:creationId xmlns:a16="http://schemas.microsoft.com/office/drawing/2014/main" id="{E576CA50-B57B-4751-93F1-17A73BD6AA1B}"/>
              </a:ext>
            </a:extLst>
          </p:cNvPr>
          <p:cNvSpPr/>
          <p:nvPr/>
        </p:nvSpPr>
        <p:spPr>
          <a:xfrm>
            <a:off x="5857740" y="4404050"/>
            <a:ext cx="8146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4.2</a:t>
            </a:r>
          </a:p>
        </p:txBody>
      </p:sp>
    </p:spTree>
    <p:extLst>
      <p:ext uri="{BB962C8B-B14F-4D97-AF65-F5344CB8AC3E}">
        <p14:creationId xmlns:p14="http://schemas.microsoft.com/office/powerpoint/2010/main" val="46576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กล่องข้อความ 152">
            <a:extLst>
              <a:ext uri="{FF2B5EF4-FFF2-40B4-BE49-F238E27FC236}">
                <a16:creationId xmlns:a16="http://schemas.microsoft.com/office/drawing/2014/main" id="{49828DEC-A369-4B92-8E5C-5DA3511EE4CC}"/>
              </a:ext>
            </a:extLst>
          </p:cNvPr>
          <p:cNvSpPr txBox="1"/>
          <p:nvPr/>
        </p:nvSpPr>
        <p:spPr>
          <a:xfrm>
            <a:off x="510821" y="156750"/>
            <a:ext cx="54857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ฟังก์ชันงานการยื่นคำขอกู้ยืม </a:t>
            </a:r>
            <a:r>
              <a:rPr lang="th-TH" sz="18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(ตาม</a:t>
            </a:r>
            <a:r>
              <a:rPr lang="en-US" sz="18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 Tor </a:t>
            </a:r>
            <a:r>
              <a:rPr lang="th-TH" sz="18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หน้า 4)</a:t>
            </a:r>
            <a:endParaRPr lang="th-TH" sz="2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6" name="สี่เหลี่ยมผืนผ้า 55">
            <a:extLst>
              <a:ext uri="{FF2B5EF4-FFF2-40B4-BE49-F238E27FC236}">
                <a16:creationId xmlns:a16="http://schemas.microsoft.com/office/drawing/2014/main" id="{DC318180-8138-49C6-8133-4D784CD72EF4}"/>
              </a:ext>
            </a:extLst>
          </p:cNvPr>
          <p:cNvSpPr/>
          <p:nvPr/>
        </p:nvSpPr>
        <p:spPr>
          <a:xfrm>
            <a:off x="3479790" y="3048441"/>
            <a:ext cx="460312" cy="2810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675" dirty="0">
              <a:solidFill>
                <a:schemeClr val="tx1"/>
              </a:solidFill>
              <a:cs typeface="+mj-cs"/>
            </a:endParaRPr>
          </a:p>
        </p:txBody>
      </p:sp>
      <p:grpSp>
        <p:nvGrpSpPr>
          <p:cNvPr id="145" name="กลุ่ม 144">
            <a:extLst>
              <a:ext uri="{FF2B5EF4-FFF2-40B4-BE49-F238E27FC236}">
                <a16:creationId xmlns:a16="http://schemas.microsoft.com/office/drawing/2014/main" id="{404A116F-CF46-4332-ADC5-618589759151}"/>
              </a:ext>
            </a:extLst>
          </p:cNvPr>
          <p:cNvGrpSpPr/>
          <p:nvPr/>
        </p:nvGrpSpPr>
        <p:grpSpPr>
          <a:xfrm>
            <a:off x="4714843" y="1172323"/>
            <a:ext cx="1604511" cy="1410233"/>
            <a:chOff x="-58458" y="1430923"/>
            <a:chExt cx="1134526" cy="161856"/>
          </a:xfrm>
        </p:grpSpPr>
        <p:sp>
          <p:nvSpPr>
            <p:cNvPr id="146" name="สี่เหลี่ยมผืนผ้า 145">
              <a:extLst>
                <a:ext uri="{FF2B5EF4-FFF2-40B4-BE49-F238E27FC236}">
                  <a16:creationId xmlns:a16="http://schemas.microsoft.com/office/drawing/2014/main" id="{4305D472-BB41-4163-9D51-F401A83B5C57}"/>
                </a:ext>
              </a:extLst>
            </p:cNvPr>
            <p:cNvSpPr/>
            <p:nvPr/>
          </p:nvSpPr>
          <p:spPr>
            <a:xfrm>
              <a:off x="-58458" y="1430923"/>
              <a:ext cx="1134526" cy="161856"/>
            </a:xfrm>
            <a:prstGeom prst="rect">
              <a:avLst/>
            </a:prstGeom>
            <a:ln>
              <a:solidFill>
                <a:srgbClr val="00B0F0"/>
              </a:solidFill>
              <a:prstDash val="lgDash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147" name="สี่เหลี่ยมผืนผ้า 146">
              <a:extLst>
                <a:ext uri="{FF2B5EF4-FFF2-40B4-BE49-F238E27FC236}">
                  <a16:creationId xmlns:a16="http://schemas.microsoft.com/office/drawing/2014/main" id="{917545E3-8702-4C3C-8E64-4D52EFB672ED}"/>
                </a:ext>
              </a:extLst>
            </p:cNvPr>
            <p:cNvSpPr/>
            <p:nvPr/>
          </p:nvSpPr>
          <p:spPr>
            <a:xfrm>
              <a:off x="-51240" y="1436739"/>
              <a:ext cx="1117629" cy="151998"/>
            </a:xfrm>
            <a:prstGeom prst="rect">
              <a:avLst/>
            </a:prstGeom>
            <a:noFill/>
            <a:ln>
              <a:noFill/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tabLst>
                  <a:tab pos="266700" algn="l"/>
                  <a:tab pos="449263" algn="l"/>
                </a:tabLst>
              </a:pPr>
              <a:r>
                <a:rPr lang="th-TH" sz="12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ข้อมูลที่ใช้ในการลงทะเบียน</a:t>
              </a:r>
            </a:p>
            <a:p>
              <a:pPr marL="228600" indent="-228600">
                <a:buAutoNum type="arabicPeriod"/>
                <a:tabLst>
                  <a:tab pos="266700" algn="l"/>
                  <a:tab pos="449263" algn="l"/>
                </a:tabLst>
              </a:pPr>
              <a:r>
                <a:rPr lang="th-TH" sz="12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เลขบัตรประจำตัวประชาชน</a:t>
              </a:r>
            </a:p>
            <a:p>
              <a:pPr marL="228600" indent="-228600">
                <a:buAutoNum type="arabicPeriod"/>
                <a:tabLst>
                  <a:tab pos="266700" algn="l"/>
                  <a:tab pos="449263" algn="l"/>
                </a:tabLst>
              </a:pPr>
              <a:r>
                <a:rPr lang="th-TH" sz="12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คำนำหน้า</a:t>
              </a:r>
            </a:p>
            <a:p>
              <a:pPr marL="228600" indent="-228600">
                <a:buAutoNum type="arabicPeriod"/>
                <a:tabLst>
                  <a:tab pos="266700" algn="l"/>
                  <a:tab pos="449263" algn="l"/>
                </a:tabLst>
              </a:pPr>
              <a:r>
                <a:rPr lang="th-TH" sz="12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ชื่อ</a:t>
              </a:r>
            </a:p>
            <a:p>
              <a:pPr marL="228600" indent="-228600">
                <a:buAutoNum type="arabicPeriod"/>
                <a:tabLst>
                  <a:tab pos="266700" algn="l"/>
                  <a:tab pos="449263" algn="l"/>
                </a:tabLst>
              </a:pPr>
              <a:r>
                <a:rPr lang="th-TH" sz="12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สกุล</a:t>
              </a:r>
            </a:p>
            <a:p>
              <a:pPr marL="228600" indent="-228600">
                <a:buAutoNum type="arabicPeriod"/>
                <a:tabLst>
                  <a:tab pos="266700" algn="l"/>
                  <a:tab pos="449263" algn="l"/>
                </a:tabLst>
              </a:pPr>
              <a:r>
                <a:rPr lang="th-TH" sz="12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เบอร์ติดต่อ</a:t>
              </a:r>
            </a:p>
            <a:p>
              <a:pPr marL="228600" indent="-228600">
                <a:buAutoNum type="arabicPeriod"/>
                <a:tabLst>
                  <a:tab pos="266700" algn="l"/>
                  <a:tab pos="449263" algn="l"/>
                </a:tabLst>
              </a:pPr>
              <a:r>
                <a:rPr lang="en-US" sz="12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E-mail</a:t>
              </a:r>
            </a:p>
          </p:txBody>
        </p:sp>
      </p:grpSp>
      <p:cxnSp>
        <p:nvCxnSpPr>
          <p:cNvPr id="36" name="ลูกศรเชื่อมต่อแบบตรง 35">
            <a:extLst>
              <a:ext uri="{FF2B5EF4-FFF2-40B4-BE49-F238E27FC236}">
                <a16:creationId xmlns:a16="http://schemas.microsoft.com/office/drawing/2014/main" id="{316266CD-167B-4AE7-928D-79210423A159}"/>
              </a:ext>
            </a:extLst>
          </p:cNvPr>
          <p:cNvCxnSpPr>
            <a:cxnSpLocks/>
          </p:cNvCxnSpPr>
          <p:nvPr/>
        </p:nvCxnSpPr>
        <p:spPr>
          <a:xfrm>
            <a:off x="2803349" y="2254332"/>
            <a:ext cx="1911494" cy="0"/>
          </a:xfrm>
          <a:prstGeom prst="straightConnector1">
            <a:avLst/>
          </a:prstGeom>
          <a:ln>
            <a:solidFill>
              <a:srgbClr val="00B0F0"/>
            </a:solidFill>
            <a:prstDash val="lgDash"/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62" name="สี่เหลี่ยมผืนผ้า: มุมมน 161">
            <a:extLst>
              <a:ext uri="{FF2B5EF4-FFF2-40B4-BE49-F238E27FC236}">
                <a16:creationId xmlns:a16="http://schemas.microsoft.com/office/drawing/2014/main" id="{C0D8BD05-5684-49F2-B2E5-B5BDB96F1DE2}"/>
              </a:ext>
            </a:extLst>
          </p:cNvPr>
          <p:cNvSpPr/>
          <p:nvPr/>
        </p:nvSpPr>
        <p:spPr>
          <a:xfrm>
            <a:off x="2177890" y="1358778"/>
            <a:ext cx="1065371" cy="404123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เริ่มต้น</a:t>
            </a:r>
          </a:p>
        </p:txBody>
      </p:sp>
      <p:cxnSp>
        <p:nvCxnSpPr>
          <p:cNvPr id="163" name="ลูกศรเชื่อมต่อแบบตรง 162">
            <a:extLst>
              <a:ext uri="{FF2B5EF4-FFF2-40B4-BE49-F238E27FC236}">
                <a16:creationId xmlns:a16="http://schemas.microsoft.com/office/drawing/2014/main" id="{A2EA1636-7644-4F2F-8360-32740DEC1E86}"/>
              </a:ext>
            </a:extLst>
          </p:cNvPr>
          <p:cNvCxnSpPr>
            <a:cxnSpLocks/>
          </p:cNvCxnSpPr>
          <p:nvPr/>
        </p:nvCxnSpPr>
        <p:spPr>
          <a:xfrm>
            <a:off x="2537093" y="2346219"/>
            <a:ext cx="0" cy="16645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2" name="กลุ่ม 181">
            <a:extLst>
              <a:ext uri="{FF2B5EF4-FFF2-40B4-BE49-F238E27FC236}">
                <a16:creationId xmlns:a16="http://schemas.microsoft.com/office/drawing/2014/main" id="{C694C55A-AB96-49A1-ACC0-426AEB25081F}"/>
              </a:ext>
            </a:extLst>
          </p:cNvPr>
          <p:cNvGrpSpPr/>
          <p:nvPr/>
        </p:nvGrpSpPr>
        <p:grpSpPr>
          <a:xfrm>
            <a:off x="4092333" y="2749161"/>
            <a:ext cx="1232224" cy="770336"/>
            <a:chOff x="404278" y="1453529"/>
            <a:chExt cx="878006" cy="454925"/>
          </a:xfrm>
        </p:grpSpPr>
        <p:sp>
          <p:nvSpPr>
            <p:cNvPr id="183" name="สี่เหลี่ยมผืนผ้า 182">
              <a:extLst>
                <a:ext uri="{FF2B5EF4-FFF2-40B4-BE49-F238E27FC236}">
                  <a16:creationId xmlns:a16="http://schemas.microsoft.com/office/drawing/2014/main" id="{44352A4C-9518-41BF-92B4-3F329A2B2BBE}"/>
                </a:ext>
              </a:extLst>
            </p:cNvPr>
            <p:cNvSpPr/>
            <p:nvPr/>
          </p:nvSpPr>
          <p:spPr>
            <a:xfrm>
              <a:off x="404278" y="1453529"/>
              <a:ext cx="878006" cy="454925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sp>
          <p:nvSpPr>
            <p:cNvPr id="184" name="สี่เหลี่ยมผืนผ้า 183">
              <a:extLst>
                <a:ext uri="{FF2B5EF4-FFF2-40B4-BE49-F238E27FC236}">
                  <a16:creationId xmlns:a16="http://schemas.microsoft.com/office/drawing/2014/main" id="{4B27D46F-AA4F-42F3-96EE-5D63ACF558CE}"/>
                </a:ext>
              </a:extLst>
            </p:cNvPr>
            <p:cNvSpPr/>
            <p:nvPr/>
          </p:nvSpPr>
          <p:spPr>
            <a:xfrm>
              <a:off x="452000" y="1561751"/>
              <a:ext cx="830284" cy="24831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แจ้งเตือนไป</a:t>
              </a:r>
              <a:br>
                <a:rPr lang="th-TH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</a:br>
              <a:r>
                <a:rPr lang="en-US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E-mail </a:t>
              </a:r>
            </a:p>
            <a:p>
              <a:pPr algn="ctr"/>
              <a:r>
                <a:rPr lang="en-US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“</a:t>
              </a:r>
              <a:r>
                <a:rPr lang="th-TH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ติดต่อเจ้าหน้าที่”</a:t>
              </a:r>
            </a:p>
          </p:txBody>
        </p:sp>
      </p:grpSp>
      <p:cxnSp>
        <p:nvCxnSpPr>
          <p:cNvPr id="71" name="ลูกศรเชื่อมต่อแบบตรง 70">
            <a:extLst>
              <a:ext uri="{FF2B5EF4-FFF2-40B4-BE49-F238E27FC236}">
                <a16:creationId xmlns:a16="http://schemas.microsoft.com/office/drawing/2014/main" id="{2C1AF396-D399-4A0C-8DE6-207DF6021FE6}"/>
              </a:ext>
            </a:extLst>
          </p:cNvPr>
          <p:cNvCxnSpPr>
            <a:cxnSpLocks/>
          </p:cNvCxnSpPr>
          <p:nvPr/>
        </p:nvCxnSpPr>
        <p:spPr>
          <a:xfrm>
            <a:off x="2708841" y="1762901"/>
            <a:ext cx="0" cy="25200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สี่เหลี่ยมผืนผ้า: มุมมน 85">
            <a:extLst>
              <a:ext uri="{FF2B5EF4-FFF2-40B4-BE49-F238E27FC236}">
                <a16:creationId xmlns:a16="http://schemas.microsoft.com/office/drawing/2014/main" id="{FAF33874-C897-447A-8687-1CADA63DC331}"/>
              </a:ext>
            </a:extLst>
          </p:cNvPr>
          <p:cNvSpPr/>
          <p:nvPr/>
        </p:nvSpPr>
        <p:spPr>
          <a:xfrm>
            <a:off x="2176919" y="6361402"/>
            <a:ext cx="1065371" cy="404123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จบการทำงาน</a:t>
            </a:r>
          </a:p>
        </p:txBody>
      </p:sp>
      <p:cxnSp>
        <p:nvCxnSpPr>
          <p:cNvPr id="87" name="ลูกศรเชื่อมต่อแบบตรง 86">
            <a:extLst>
              <a:ext uri="{FF2B5EF4-FFF2-40B4-BE49-F238E27FC236}">
                <a16:creationId xmlns:a16="http://schemas.microsoft.com/office/drawing/2014/main" id="{1C7ACBD7-C522-404A-AF7E-4E9A925AB59D}"/>
              </a:ext>
            </a:extLst>
          </p:cNvPr>
          <p:cNvCxnSpPr>
            <a:cxnSpLocks/>
          </p:cNvCxnSpPr>
          <p:nvPr/>
        </p:nvCxnSpPr>
        <p:spPr>
          <a:xfrm flipH="1">
            <a:off x="2711238" y="3447900"/>
            <a:ext cx="0" cy="324119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กล่องข้อความ 33">
            <a:extLst>
              <a:ext uri="{FF2B5EF4-FFF2-40B4-BE49-F238E27FC236}">
                <a16:creationId xmlns:a16="http://schemas.microsoft.com/office/drawing/2014/main" id="{18C64CC7-17B1-4217-9165-356C7C611C7E}"/>
              </a:ext>
            </a:extLst>
          </p:cNvPr>
          <p:cNvSpPr txBox="1"/>
          <p:nvPr/>
        </p:nvSpPr>
        <p:spPr>
          <a:xfrm>
            <a:off x="693750" y="667671"/>
            <a:ext cx="60032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1) กา</a:t>
            </a:r>
            <a:r>
              <a:rPr lang="th-TH" sz="1800" dirty="0"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ร</a:t>
            </a:r>
            <a:r>
              <a:rPr lang="en-US" sz="1800" dirty="0"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 login </a:t>
            </a:r>
            <a:r>
              <a:rPr lang="th-TH" sz="1800" dirty="0"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เข้าใช้งานระบบ / </a:t>
            </a:r>
            <a:r>
              <a:rPr lang="th-TH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การลงทะเบียน (ตาม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tor </a:t>
            </a:r>
            <a:r>
              <a:rPr lang="th-TH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หน้า 48 – 49) </a:t>
            </a:r>
            <a:endParaRPr lang="th-TH" sz="2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37" name="กลุ่ม 36">
            <a:extLst>
              <a:ext uri="{FF2B5EF4-FFF2-40B4-BE49-F238E27FC236}">
                <a16:creationId xmlns:a16="http://schemas.microsoft.com/office/drawing/2014/main" id="{158FD024-B16E-4A45-8206-EFF1BF9E03CC}"/>
              </a:ext>
            </a:extLst>
          </p:cNvPr>
          <p:cNvGrpSpPr/>
          <p:nvPr/>
        </p:nvGrpSpPr>
        <p:grpSpPr>
          <a:xfrm>
            <a:off x="2095323" y="2756982"/>
            <a:ext cx="1282888" cy="681002"/>
            <a:chOff x="2739542" y="2638902"/>
            <a:chExt cx="1282888" cy="681002"/>
          </a:xfrm>
        </p:grpSpPr>
        <p:sp>
          <p:nvSpPr>
            <p:cNvPr id="38" name="แผนผังลําดับงาน: การตัดสินใจ 37">
              <a:extLst>
                <a:ext uri="{FF2B5EF4-FFF2-40B4-BE49-F238E27FC236}">
                  <a16:creationId xmlns:a16="http://schemas.microsoft.com/office/drawing/2014/main" id="{3C84A059-79BC-464F-BA9B-E084D8B392B1}"/>
                </a:ext>
              </a:extLst>
            </p:cNvPr>
            <p:cNvSpPr/>
            <p:nvPr/>
          </p:nvSpPr>
          <p:spPr>
            <a:xfrm>
              <a:off x="2753834" y="2638902"/>
              <a:ext cx="1202239" cy="681002"/>
            </a:xfrm>
            <a:prstGeom prst="flowChartDecision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675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39" name="สี่เหลี่ยมผืนผ้า 38">
              <a:extLst>
                <a:ext uri="{FF2B5EF4-FFF2-40B4-BE49-F238E27FC236}">
                  <a16:creationId xmlns:a16="http://schemas.microsoft.com/office/drawing/2014/main" id="{29C3CBB8-19B3-42D6-B754-77A333EA2854}"/>
                </a:ext>
              </a:extLst>
            </p:cNvPr>
            <p:cNvSpPr/>
            <p:nvPr/>
          </p:nvSpPr>
          <p:spPr>
            <a:xfrm>
              <a:off x="2739542" y="2806627"/>
              <a:ext cx="1282888" cy="32379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ระบบตรวจสอบ</a:t>
              </a:r>
            </a:p>
            <a:p>
              <a:pPr algn="ctr"/>
              <a:r>
                <a:rPr lang="th-TH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ฐานข้อมูล </a:t>
              </a:r>
              <a:r>
                <a:rPr lang="en-US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HRMS</a:t>
              </a:r>
              <a:endParaRPr lang="th-TH" sz="1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grpSp>
        <p:nvGrpSpPr>
          <p:cNvPr id="8" name="กลุ่ม 7">
            <a:extLst>
              <a:ext uri="{FF2B5EF4-FFF2-40B4-BE49-F238E27FC236}">
                <a16:creationId xmlns:a16="http://schemas.microsoft.com/office/drawing/2014/main" id="{FFE8DE10-1287-4ADB-AD54-E5904D235A18}"/>
              </a:ext>
            </a:extLst>
          </p:cNvPr>
          <p:cNvGrpSpPr/>
          <p:nvPr/>
        </p:nvGrpSpPr>
        <p:grpSpPr>
          <a:xfrm>
            <a:off x="744204" y="2709208"/>
            <a:ext cx="1070779" cy="586410"/>
            <a:chOff x="2857532" y="2277617"/>
            <a:chExt cx="1070779" cy="586410"/>
          </a:xfrm>
        </p:grpSpPr>
        <p:sp>
          <p:nvSpPr>
            <p:cNvPr id="40" name="ทรงกระบอก 39">
              <a:extLst>
                <a:ext uri="{FF2B5EF4-FFF2-40B4-BE49-F238E27FC236}">
                  <a16:creationId xmlns:a16="http://schemas.microsoft.com/office/drawing/2014/main" id="{4A873242-278A-434B-8E5B-B626144F607C}"/>
                </a:ext>
              </a:extLst>
            </p:cNvPr>
            <p:cNvSpPr/>
            <p:nvPr/>
          </p:nvSpPr>
          <p:spPr>
            <a:xfrm>
              <a:off x="2947761" y="2277617"/>
              <a:ext cx="890322" cy="586410"/>
            </a:xfrm>
            <a:prstGeom prst="can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1575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44" name="สี่เหลี่ยมผืนผ้า 43">
              <a:extLst>
                <a:ext uri="{FF2B5EF4-FFF2-40B4-BE49-F238E27FC236}">
                  <a16:creationId xmlns:a16="http://schemas.microsoft.com/office/drawing/2014/main" id="{C9420E7E-41B8-477B-AFD2-30DE8CDEC25D}"/>
                </a:ext>
              </a:extLst>
            </p:cNvPr>
            <p:cNvSpPr/>
            <p:nvPr/>
          </p:nvSpPr>
          <p:spPr>
            <a:xfrm>
              <a:off x="2857532" y="2521238"/>
              <a:ext cx="1070779" cy="3114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ฐานข้อมูล</a:t>
              </a:r>
              <a:br>
                <a:rPr lang="th-TH" sz="16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</a:br>
              <a:r>
                <a:rPr lang="th-TH" sz="16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ระบบ </a:t>
              </a:r>
              <a:r>
                <a:rPr lang="en-US" sz="16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HRMS</a:t>
              </a:r>
              <a:endPara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grpSp>
        <p:nvGrpSpPr>
          <p:cNvPr id="57" name="กลุ่ม 56">
            <a:extLst>
              <a:ext uri="{FF2B5EF4-FFF2-40B4-BE49-F238E27FC236}">
                <a16:creationId xmlns:a16="http://schemas.microsoft.com/office/drawing/2014/main" id="{C8A08824-F338-4AD1-B4CB-F47E1DA206D1}"/>
              </a:ext>
            </a:extLst>
          </p:cNvPr>
          <p:cNvGrpSpPr/>
          <p:nvPr/>
        </p:nvGrpSpPr>
        <p:grpSpPr>
          <a:xfrm>
            <a:off x="738546" y="3803723"/>
            <a:ext cx="1070779" cy="586410"/>
            <a:chOff x="2857532" y="2277617"/>
            <a:chExt cx="1070779" cy="586410"/>
          </a:xfrm>
        </p:grpSpPr>
        <p:sp>
          <p:nvSpPr>
            <p:cNvPr id="58" name="ทรงกระบอก 57">
              <a:extLst>
                <a:ext uri="{FF2B5EF4-FFF2-40B4-BE49-F238E27FC236}">
                  <a16:creationId xmlns:a16="http://schemas.microsoft.com/office/drawing/2014/main" id="{B7AD7B71-45B5-4E6E-875E-0CD1A1687F53}"/>
                </a:ext>
              </a:extLst>
            </p:cNvPr>
            <p:cNvSpPr/>
            <p:nvPr/>
          </p:nvSpPr>
          <p:spPr>
            <a:xfrm>
              <a:off x="2947761" y="2277617"/>
              <a:ext cx="890322" cy="586410"/>
            </a:xfrm>
            <a:prstGeom prst="can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1575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59" name="สี่เหลี่ยมผืนผ้า 58">
              <a:extLst>
                <a:ext uri="{FF2B5EF4-FFF2-40B4-BE49-F238E27FC236}">
                  <a16:creationId xmlns:a16="http://schemas.microsoft.com/office/drawing/2014/main" id="{2525C6AD-ACA6-43A2-95F5-76455DDDF8F8}"/>
                </a:ext>
              </a:extLst>
            </p:cNvPr>
            <p:cNvSpPr/>
            <p:nvPr/>
          </p:nvSpPr>
          <p:spPr>
            <a:xfrm>
              <a:off x="2857532" y="2521238"/>
              <a:ext cx="1070779" cy="3114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ฐานข้อมูล</a:t>
              </a:r>
              <a:br>
                <a:rPr lang="th-TH" sz="16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</a:br>
              <a:r>
                <a:rPr lang="th-TH" sz="16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ลูกหนี้เงินทุน</a:t>
              </a:r>
            </a:p>
          </p:txBody>
        </p:sp>
      </p:grpSp>
      <p:cxnSp>
        <p:nvCxnSpPr>
          <p:cNvPr id="10" name="ลูกศรเชื่อมต่อแบบตรง 9">
            <a:extLst>
              <a:ext uri="{FF2B5EF4-FFF2-40B4-BE49-F238E27FC236}">
                <a16:creationId xmlns:a16="http://schemas.microsoft.com/office/drawing/2014/main" id="{6BE84037-D308-4CFC-BABE-0E4D43E0573F}"/>
              </a:ext>
            </a:extLst>
          </p:cNvPr>
          <p:cNvCxnSpPr>
            <a:cxnSpLocks/>
          </p:cNvCxnSpPr>
          <p:nvPr/>
        </p:nvCxnSpPr>
        <p:spPr>
          <a:xfrm>
            <a:off x="3311345" y="3100690"/>
            <a:ext cx="756000" cy="0"/>
          </a:xfrm>
          <a:prstGeom prst="straightConnector1">
            <a:avLst/>
          </a:prstGeom>
          <a:ln w="190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กลุ่ม 11">
            <a:extLst>
              <a:ext uri="{FF2B5EF4-FFF2-40B4-BE49-F238E27FC236}">
                <a16:creationId xmlns:a16="http://schemas.microsoft.com/office/drawing/2014/main" id="{A024AC75-98B0-4663-A85C-B5F68A89CFE6}"/>
              </a:ext>
            </a:extLst>
          </p:cNvPr>
          <p:cNvGrpSpPr/>
          <p:nvPr/>
        </p:nvGrpSpPr>
        <p:grpSpPr>
          <a:xfrm>
            <a:off x="2094814" y="4781478"/>
            <a:ext cx="1232224" cy="499357"/>
            <a:chOff x="908807" y="3134205"/>
            <a:chExt cx="1232224" cy="499357"/>
          </a:xfrm>
        </p:grpSpPr>
        <p:sp>
          <p:nvSpPr>
            <p:cNvPr id="61" name="สี่เหลี่ยมผืนผ้า 60">
              <a:extLst>
                <a:ext uri="{FF2B5EF4-FFF2-40B4-BE49-F238E27FC236}">
                  <a16:creationId xmlns:a16="http://schemas.microsoft.com/office/drawing/2014/main" id="{CBFF2BC6-0B95-47FF-9A99-94E6E2DC5733}"/>
                </a:ext>
              </a:extLst>
            </p:cNvPr>
            <p:cNvSpPr/>
            <p:nvPr/>
          </p:nvSpPr>
          <p:spPr>
            <a:xfrm>
              <a:off x="908807" y="3139363"/>
              <a:ext cx="1232224" cy="454925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sp>
          <p:nvSpPr>
            <p:cNvPr id="62" name="สี่เหลี่ยมผืนผ้า 61">
              <a:extLst>
                <a:ext uri="{FF2B5EF4-FFF2-40B4-BE49-F238E27FC236}">
                  <a16:creationId xmlns:a16="http://schemas.microsoft.com/office/drawing/2014/main" id="{61DA0C28-DEA7-4454-B279-4AA47F6572F2}"/>
                </a:ext>
              </a:extLst>
            </p:cNvPr>
            <p:cNvSpPr/>
            <p:nvPr/>
          </p:nvSpPr>
          <p:spPr>
            <a:xfrm>
              <a:off x="942294" y="3134205"/>
              <a:ext cx="1165249" cy="49935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ส่งรหัส</a:t>
              </a:r>
              <a:r>
                <a:rPr lang="en-US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OTP </a:t>
              </a:r>
              <a:br>
                <a:rPr lang="th-TH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</a:br>
              <a:r>
                <a:rPr lang="th-TH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ไปยัง </a:t>
              </a:r>
              <a:r>
                <a:rPr lang="en-US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Email</a:t>
              </a:r>
              <a:endParaRPr lang="th-TH" sz="1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grpSp>
        <p:nvGrpSpPr>
          <p:cNvPr id="69" name="กลุ่ม 68">
            <a:extLst>
              <a:ext uri="{FF2B5EF4-FFF2-40B4-BE49-F238E27FC236}">
                <a16:creationId xmlns:a16="http://schemas.microsoft.com/office/drawing/2014/main" id="{55B1640D-9965-404C-9794-2B1E1B85B2B5}"/>
              </a:ext>
            </a:extLst>
          </p:cNvPr>
          <p:cNvGrpSpPr/>
          <p:nvPr/>
        </p:nvGrpSpPr>
        <p:grpSpPr>
          <a:xfrm>
            <a:off x="2094814" y="3777528"/>
            <a:ext cx="1282888" cy="681002"/>
            <a:chOff x="2739542" y="2638902"/>
            <a:chExt cx="1282888" cy="681002"/>
          </a:xfrm>
        </p:grpSpPr>
        <p:sp>
          <p:nvSpPr>
            <p:cNvPr id="70" name="แผนผังลําดับงาน: การตัดสินใจ 69">
              <a:extLst>
                <a:ext uri="{FF2B5EF4-FFF2-40B4-BE49-F238E27FC236}">
                  <a16:creationId xmlns:a16="http://schemas.microsoft.com/office/drawing/2014/main" id="{4F0630A7-5896-499C-9319-E91C18E3EF11}"/>
                </a:ext>
              </a:extLst>
            </p:cNvPr>
            <p:cNvSpPr/>
            <p:nvPr/>
          </p:nvSpPr>
          <p:spPr>
            <a:xfrm>
              <a:off x="2753834" y="2638902"/>
              <a:ext cx="1202239" cy="681002"/>
            </a:xfrm>
            <a:prstGeom prst="flowChartDecision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675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73" name="สี่เหลี่ยมผืนผ้า 72">
              <a:extLst>
                <a:ext uri="{FF2B5EF4-FFF2-40B4-BE49-F238E27FC236}">
                  <a16:creationId xmlns:a16="http://schemas.microsoft.com/office/drawing/2014/main" id="{6D80ACA5-12C7-48EA-BB7E-96DC1FC4DE20}"/>
                </a:ext>
              </a:extLst>
            </p:cNvPr>
            <p:cNvSpPr/>
            <p:nvPr/>
          </p:nvSpPr>
          <p:spPr>
            <a:xfrm>
              <a:off x="2739542" y="2806627"/>
              <a:ext cx="1282888" cy="32379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ระบบตรวจสอบ</a:t>
              </a:r>
            </a:p>
          </p:txBody>
        </p:sp>
      </p:grpSp>
      <p:grpSp>
        <p:nvGrpSpPr>
          <p:cNvPr id="45" name="กลุ่ม 44">
            <a:extLst>
              <a:ext uri="{FF2B5EF4-FFF2-40B4-BE49-F238E27FC236}">
                <a16:creationId xmlns:a16="http://schemas.microsoft.com/office/drawing/2014/main" id="{E03B4160-512C-4B87-A8DF-C1D9137733B1}"/>
              </a:ext>
            </a:extLst>
          </p:cNvPr>
          <p:cNvGrpSpPr/>
          <p:nvPr/>
        </p:nvGrpSpPr>
        <p:grpSpPr>
          <a:xfrm>
            <a:off x="2094814" y="2043694"/>
            <a:ext cx="1232224" cy="454925"/>
            <a:chOff x="404278" y="1453529"/>
            <a:chExt cx="878006" cy="454925"/>
          </a:xfrm>
        </p:grpSpPr>
        <p:sp>
          <p:nvSpPr>
            <p:cNvPr id="46" name="สี่เหลี่ยมผืนผ้า 45">
              <a:extLst>
                <a:ext uri="{FF2B5EF4-FFF2-40B4-BE49-F238E27FC236}">
                  <a16:creationId xmlns:a16="http://schemas.microsoft.com/office/drawing/2014/main" id="{DB9D4B3A-DA04-491C-A568-FF65664BDAEE}"/>
                </a:ext>
              </a:extLst>
            </p:cNvPr>
            <p:cNvSpPr/>
            <p:nvPr/>
          </p:nvSpPr>
          <p:spPr>
            <a:xfrm>
              <a:off x="404278" y="1453529"/>
              <a:ext cx="878006" cy="454925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sp>
          <p:nvSpPr>
            <p:cNvPr id="47" name="สี่เหลี่ยมผืนผ้า 46">
              <a:extLst>
                <a:ext uri="{FF2B5EF4-FFF2-40B4-BE49-F238E27FC236}">
                  <a16:creationId xmlns:a16="http://schemas.microsoft.com/office/drawing/2014/main" id="{1C94B36D-8A43-49E3-9691-C8E8B53AEBF0}"/>
                </a:ext>
              </a:extLst>
            </p:cNvPr>
            <p:cNvSpPr/>
            <p:nvPr/>
          </p:nvSpPr>
          <p:spPr>
            <a:xfrm>
              <a:off x="452000" y="1561751"/>
              <a:ext cx="830284" cy="24831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บันทึกข้อมูล</a:t>
              </a:r>
            </a:p>
          </p:txBody>
        </p:sp>
      </p:grpSp>
      <p:cxnSp>
        <p:nvCxnSpPr>
          <p:cNvPr id="51" name="ลูกศรเชื่อมต่อแบบตรง 50">
            <a:extLst>
              <a:ext uri="{FF2B5EF4-FFF2-40B4-BE49-F238E27FC236}">
                <a16:creationId xmlns:a16="http://schemas.microsoft.com/office/drawing/2014/main" id="{A8F21E9E-EAA3-4AC4-9A34-40AC34CFF250}"/>
              </a:ext>
            </a:extLst>
          </p:cNvPr>
          <p:cNvCxnSpPr>
            <a:cxnSpLocks/>
          </p:cNvCxnSpPr>
          <p:nvPr/>
        </p:nvCxnSpPr>
        <p:spPr>
          <a:xfrm>
            <a:off x="3327038" y="4118029"/>
            <a:ext cx="756000" cy="0"/>
          </a:xfrm>
          <a:prstGeom prst="straightConnector1">
            <a:avLst/>
          </a:prstGeom>
          <a:ln w="190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กลุ่ม 51">
            <a:extLst>
              <a:ext uri="{FF2B5EF4-FFF2-40B4-BE49-F238E27FC236}">
                <a16:creationId xmlns:a16="http://schemas.microsoft.com/office/drawing/2014/main" id="{67F554CE-8E89-4BA3-A5D7-E4AB5907B8D6}"/>
              </a:ext>
            </a:extLst>
          </p:cNvPr>
          <p:cNvGrpSpPr/>
          <p:nvPr/>
        </p:nvGrpSpPr>
        <p:grpSpPr>
          <a:xfrm>
            <a:off x="4098731" y="3732861"/>
            <a:ext cx="1232224" cy="770336"/>
            <a:chOff x="404278" y="1453529"/>
            <a:chExt cx="878006" cy="454925"/>
          </a:xfrm>
        </p:grpSpPr>
        <p:sp>
          <p:nvSpPr>
            <p:cNvPr id="53" name="สี่เหลี่ยมผืนผ้า 52">
              <a:extLst>
                <a:ext uri="{FF2B5EF4-FFF2-40B4-BE49-F238E27FC236}">
                  <a16:creationId xmlns:a16="http://schemas.microsoft.com/office/drawing/2014/main" id="{D841867A-A2CD-4D77-A764-79A6EB3A18E7}"/>
                </a:ext>
              </a:extLst>
            </p:cNvPr>
            <p:cNvSpPr/>
            <p:nvPr/>
          </p:nvSpPr>
          <p:spPr>
            <a:xfrm>
              <a:off x="404278" y="1453529"/>
              <a:ext cx="878006" cy="454925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sp>
          <p:nvSpPr>
            <p:cNvPr id="54" name="สี่เหลี่ยมผืนผ้า 53">
              <a:extLst>
                <a:ext uri="{FF2B5EF4-FFF2-40B4-BE49-F238E27FC236}">
                  <a16:creationId xmlns:a16="http://schemas.microsoft.com/office/drawing/2014/main" id="{B5B74076-0DD4-4E40-937E-6BB3E176F709}"/>
                </a:ext>
              </a:extLst>
            </p:cNvPr>
            <p:cNvSpPr/>
            <p:nvPr/>
          </p:nvSpPr>
          <p:spPr>
            <a:xfrm>
              <a:off x="452000" y="1561751"/>
              <a:ext cx="830284" cy="24831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แจ้งเตือนไป</a:t>
              </a:r>
              <a:br>
                <a:rPr lang="th-TH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</a:br>
              <a:r>
                <a:rPr lang="en-US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E-mail </a:t>
              </a:r>
            </a:p>
            <a:p>
              <a:pPr algn="ctr"/>
              <a:r>
                <a:rPr lang="en-US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“</a:t>
              </a:r>
              <a:r>
                <a:rPr lang="th-TH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ติดต่อเจ้าหน้าที่”</a:t>
              </a:r>
            </a:p>
          </p:txBody>
        </p:sp>
      </p:grpSp>
      <p:cxnSp>
        <p:nvCxnSpPr>
          <p:cNvPr id="55" name="ลูกศรเชื่อมต่อแบบตรง 54">
            <a:extLst>
              <a:ext uri="{FF2B5EF4-FFF2-40B4-BE49-F238E27FC236}">
                <a16:creationId xmlns:a16="http://schemas.microsoft.com/office/drawing/2014/main" id="{8A3E70B9-A02E-4F07-B1DF-BDEAB75DE4B8}"/>
              </a:ext>
            </a:extLst>
          </p:cNvPr>
          <p:cNvCxnSpPr>
            <a:cxnSpLocks/>
          </p:cNvCxnSpPr>
          <p:nvPr/>
        </p:nvCxnSpPr>
        <p:spPr>
          <a:xfrm>
            <a:off x="2708841" y="2498619"/>
            <a:ext cx="0" cy="25200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ตัวเชื่อมต่อตรง 4">
            <a:extLst>
              <a:ext uri="{FF2B5EF4-FFF2-40B4-BE49-F238E27FC236}">
                <a16:creationId xmlns:a16="http://schemas.microsoft.com/office/drawing/2014/main" id="{ABF866EE-4CC9-400F-8727-761127939290}"/>
              </a:ext>
            </a:extLst>
          </p:cNvPr>
          <p:cNvCxnSpPr>
            <a:cxnSpLocks/>
          </p:cNvCxnSpPr>
          <p:nvPr/>
        </p:nvCxnSpPr>
        <p:spPr>
          <a:xfrm flipH="1">
            <a:off x="1731838" y="3169077"/>
            <a:ext cx="396000" cy="0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ตัวเชื่อมต่อตรง 59">
            <a:extLst>
              <a:ext uri="{FF2B5EF4-FFF2-40B4-BE49-F238E27FC236}">
                <a16:creationId xmlns:a16="http://schemas.microsoft.com/office/drawing/2014/main" id="{5F6F5CD4-2C44-4674-96DD-7885E2B31CAA}"/>
              </a:ext>
            </a:extLst>
          </p:cNvPr>
          <p:cNvCxnSpPr>
            <a:cxnSpLocks/>
          </p:cNvCxnSpPr>
          <p:nvPr/>
        </p:nvCxnSpPr>
        <p:spPr>
          <a:xfrm flipH="1">
            <a:off x="1724754" y="4183565"/>
            <a:ext cx="396000" cy="0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สี่เหลี่ยมผืนผ้า 62">
            <a:extLst>
              <a:ext uri="{FF2B5EF4-FFF2-40B4-BE49-F238E27FC236}">
                <a16:creationId xmlns:a16="http://schemas.microsoft.com/office/drawing/2014/main" id="{7EFE6346-4F8B-480A-A612-2B719F57CE08}"/>
              </a:ext>
            </a:extLst>
          </p:cNvPr>
          <p:cNvSpPr/>
          <p:nvPr/>
        </p:nvSpPr>
        <p:spPr>
          <a:xfrm>
            <a:off x="2307098" y="3413798"/>
            <a:ext cx="496251" cy="3114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ผ่าน</a:t>
            </a:r>
          </a:p>
        </p:txBody>
      </p:sp>
      <p:sp>
        <p:nvSpPr>
          <p:cNvPr id="64" name="สี่เหลี่ยมผืนผ้า 63">
            <a:extLst>
              <a:ext uri="{FF2B5EF4-FFF2-40B4-BE49-F238E27FC236}">
                <a16:creationId xmlns:a16="http://schemas.microsoft.com/office/drawing/2014/main" id="{FA10190A-4FA1-405E-B848-D4C62950ECE8}"/>
              </a:ext>
            </a:extLst>
          </p:cNvPr>
          <p:cNvSpPr/>
          <p:nvPr/>
        </p:nvSpPr>
        <p:spPr>
          <a:xfrm>
            <a:off x="3370283" y="2858957"/>
            <a:ext cx="652862" cy="3114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ไม่ผ่าน</a:t>
            </a:r>
          </a:p>
        </p:txBody>
      </p:sp>
      <p:sp>
        <p:nvSpPr>
          <p:cNvPr id="65" name="สี่เหลี่ยมผืนผ้า 64">
            <a:extLst>
              <a:ext uri="{FF2B5EF4-FFF2-40B4-BE49-F238E27FC236}">
                <a16:creationId xmlns:a16="http://schemas.microsoft.com/office/drawing/2014/main" id="{FA2CA6EC-4F71-4FC0-800D-AF19CF3938EE}"/>
              </a:ext>
            </a:extLst>
          </p:cNvPr>
          <p:cNvSpPr/>
          <p:nvPr/>
        </p:nvSpPr>
        <p:spPr>
          <a:xfrm>
            <a:off x="2001703" y="4430289"/>
            <a:ext cx="1070779" cy="3114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ผ่าน</a:t>
            </a:r>
          </a:p>
        </p:txBody>
      </p:sp>
      <p:sp>
        <p:nvSpPr>
          <p:cNvPr id="66" name="สี่เหลี่ยมผืนผ้า 65">
            <a:extLst>
              <a:ext uri="{FF2B5EF4-FFF2-40B4-BE49-F238E27FC236}">
                <a16:creationId xmlns:a16="http://schemas.microsoft.com/office/drawing/2014/main" id="{6F1B018E-F473-4C54-8F23-0FECC993632E}"/>
              </a:ext>
            </a:extLst>
          </p:cNvPr>
          <p:cNvSpPr/>
          <p:nvPr/>
        </p:nvSpPr>
        <p:spPr>
          <a:xfrm>
            <a:off x="3153955" y="3857159"/>
            <a:ext cx="1070779" cy="3114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ไม่ผ่าน</a:t>
            </a:r>
          </a:p>
        </p:txBody>
      </p:sp>
      <p:cxnSp>
        <p:nvCxnSpPr>
          <p:cNvPr id="67" name="ลูกศรเชื่อมต่อแบบตรง 66">
            <a:extLst>
              <a:ext uri="{FF2B5EF4-FFF2-40B4-BE49-F238E27FC236}">
                <a16:creationId xmlns:a16="http://schemas.microsoft.com/office/drawing/2014/main" id="{95D864D9-A830-4702-A655-2BC8A898CE95}"/>
              </a:ext>
            </a:extLst>
          </p:cNvPr>
          <p:cNvCxnSpPr>
            <a:cxnSpLocks/>
          </p:cNvCxnSpPr>
          <p:nvPr/>
        </p:nvCxnSpPr>
        <p:spPr>
          <a:xfrm flipH="1">
            <a:off x="2709228" y="4458530"/>
            <a:ext cx="0" cy="324119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8" name="กลุ่ม 67">
            <a:extLst>
              <a:ext uri="{FF2B5EF4-FFF2-40B4-BE49-F238E27FC236}">
                <a16:creationId xmlns:a16="http://schemas.microsoft.com/office/drawing/2014/main" id="{A5E50C52-AE9A-47D9-BD96-52AC95E747AB}"/>
              </a:ext>
            </a:extLst>
          </p:cNvPr>
          <p:cNvGrpSpPr/>
          <p:nvPr/>
        </p:nvGrpSpPr>
        <p:grpSpPr>
          <a:xfrm>
            <a:off x="2091572" y="5568473"/>
            <a:ext cx="1232224" cy="499357"/>
            <a:chOff x="908807" y="3134205"/>
            <a:chExt cx="1232224" cy="499357"/>
          </a:xfrm>
        </p:grpSpPr>
        <p:sp>
          <p:nvSpPr>
            <p:cNvPr id="72" name="สี่เหลี่ยมผืนผ้า 71">
              <a:extLst>
                <a:ext uri="{FF2B5EF4-FFF2-40B4-BE49-F238E27FC236}">
                  <a16:creationId xmlns:a16="http://schemas.microsoft.com/office/drawing/2014/main" id="{7EE59050-0066-4853-B30B-4D7208FB0709}"/>
                </a:ext>
              </a:extLst>
            </p:cNvPr>
            <p:cNvSpPr/>
            <p:nvPr/>
          </p:nvSpPr>
          <p:spPr>
            <a:xfrm>
              <a:off x="908807" y="3139363"/>
              <a:ext cx="1232224" cy="454925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sp>
          <p:nvSpPr>
            <p:cNvPr id="74" name="สี่เหลี่ยมผืนผ้า 73">
              <a:extLst>
                <a:ext uri="{FF2B5EF4-FFF2-40B4-BE49-F238E27FC236}">
                  <a16:creationId xmlns:a16="http://schemas.microsoft.com/office/drawing/2014/main" id="{AC0E3B8A-ED3D-4A93-BE6E-A658D9F47DF2}"/>
                </a:ext>
              </a:extLst>
            </p:cNvPr>
            <p:cNvSpPr/>
            <p:nvPr/>
          </p:nvSpPr>
          <p:spPr>
            <a:xfrm>
              <a:off x="942294" y="3134205"/>
              <a:ext cx="1165249" cy="49935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รับค่า </a:t>
              </a:r>
              <a:r>
                <a:rPr lang="en-US" sz="1800" spc="-50" dirty="0">
                  <a:solidFill>
                    <a:schemeClr val="tx1"/>
                  </a:solidFill>
                  <a:effectLst/>
                  <a:latin typeface="TH SarabunPSK" panose="020B0500040200020003" pitchFamily="34" charset="-34"/>
                  <a:ea typeface="Times New Roman" panose="02020603050405020304" pitchFamily="18" charset="0"/>
                </a:rPr>
                <a:t>Activate </a:t>
              </a:r>
              <a:r>
                <a:rPr lang="th-TH" sz="1800" spc="-5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H SarabunPSK" panose="020B0500040200020003" pitchFamily="34" charset="-34"/>
                </a:rPr>
                <a:t>บัญชีผู้ใช้ </a:t>
              </a:r>
              <a:endParaRPr lang="th-TH" sz="1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cxnSp>
        <p:nvCxnSpPr>
          <p:cNvPr id="75" name="ลูกศรเชื่อมต่อแบบตรง 74">
            <a:extLst>
              <a:ext uri="{FF2B5EF4-FFF2-40B4-BE49-F238E27FC236}">
                <a16:creationId xmlns:a16="http://schemas.microsoft.com/office/drawing/2014/main" id="{D9FA44A5-B6A1-41E1-A73A-9AEE3CB68F44}"/>
              </a:ext>
            </a:extLst>
          </p:cNvPr>
          <p:cNvCxnSpPr>
            <a:cxnSpLocks/>
          </p:cNvCxnSpPr>
          <p:nvPr/>
        </p:nvCxnSpPr>
        <p:spPr>
          <a:xfrm flipH="1">
            <a:off x="2707173" y="5241561"/>
            <a:ext cx="0" cy="324119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ลูกศรเชื่อมต่อแบบตรง 75">
            <a:extLst>
              <a:ext uri="{FF2B5EF4-FFF2-40B4-BE49-F238E27FC236}">
                <a16:creationId xmlns:a16="http://schemas.microsoft.com/office/drawing/2014/main" id="{4FEFBD6D-1AE0-450F-9131-285608A76126}"/>
              </a:ext>
            </a:extLst>
          </p:cNvPr>
          <p:cNvCxnSpPr>
            <a:cxnSpLocks/>
          </p:cNvCxnSpPr>
          <p:nvPr/>
        </p:nvCxnSpPr>
        <p:spPr>
          <a:xfrm flipH="1">
            <a:off x="2707173" y="6028556"/>
            <a:ext cx="0" cy="324119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กลุ่ม 77">
            <a:extLst>
              <a:ext uri="{FF2B5EF4-FFF2-40B4-BE49-F238E27FC236}">
                <a16:creationId xmlns:a16="http://schemas.microsoft.com/office/drawing/2014/main" id="{32835AEA-834A-4797-A35C-6BFDD8EB0DE4}"/>
              </a:ext>
            </a:extLst>
          </p:cNvPr>
          <p:cNvGrpSpPr/>
          <p:nvPr/>
        </p:nvGrpSpPr>
        <p:grpSpPr>
          <a:xfrm>
            <a:off x="3695363" y="4669802"/>
            <a:ext cx="1875445" cy="665091"/>
            <a:chOff x="-98052" y="3828455"/>
            <a:chExt cx="1875445" cy="665091"/>
          </a:xfrm>
        </p:grpSpPr>
        <p:sp>
          <p:nvSpPr>
            <p:cNvPr id="79" name="สี่เหลี่ยมผืนผ้า 78">
              <a:extLst>
                <a:ext uri="{FF2B5EF4-FFF2-40B4-BE49-F238E27FC236}">
                  <a16:creationId xmlns:a16="http://schemas.microsoft.com/office/drawing/2014/main" id="{6C55CDD7-4A69-47B1-B915-CF8D8E5D0187}"/>
                </a:ext>
              </a:extLst>
            </p:cNvPr>
            <p:cNvSpPr/>
            <p:nvPr/>
          </p:nvSpPr>
          <p:spPr>
            <a:xfrm>
              <a:off x="95865" y="3907099"/>
              <a:ext cx="1448577" cy="479780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575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80" name="สี่เหลี่ยมผืนผ้า 79">
              <a:extLst>
                <a:ext uri="{FF2B5EF4-FFF2-40B4-BE49-F238E27FC236}">
                  <a16:creationId xmlns:a16="http://schemas.microsoft.com/office/drawing/2014/main" id="{3ADED921-CA64-4483-A641-3D6A6D26E3E6}"/>
                </a:ext>
              </a:extLst>
            </p:cNvPr>
            <p:cNvSpPr/>
            <p:nvPr/>
          </p:nvSpPr>
          <p:spPr>
            <a:xfrm rot="10800000" flipV="1">
              <a:off x="-98052" y="3828455"/>
              <a:ext cx="1875445" cy="66509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4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รับ </a:t>
              </a:r>
              <a:r>
                <a:rPr lang="en-US" sz="14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Username Password</a:t>
              </a:r>
              <a:br>
                <a:rPr lang="en-US" sz="14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</a:br>
              <a:r>
                <a:rPr lang="en-US" sz="14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(</a:t>
              </a:r>
              <a:r>
                <a:rPr lang="th-TH" sz="14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เป็นรหัส </a:t>
              </a:r>
              <a:r>
                <a:rPr lang="en-US" sz="14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OTP </a:t>
              </a:r>
              <a:r>
                <a:rPr lang="th-TH" sz="14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ทาง </a:t>
              </a:r>
              <a:r>
                <a:rPr lang="en-US" sz="14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Email)</a:t>
              </a:r>
              <a:endPara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cxnSp>
        <p:nvCxnSpPr>
          <p:cNvPr id="3" name="ลูกศรเชื่อมต่อแบบตรง 2">
            <a:extLst>
              <a:ext uri="{FF2B5EF4-FFF2-40B4-BE49-F238E27FC236}">
                <a16:creationId xmlns:a16="http://schemas.microsoft.com/office/drawing/2014/main" id="{9093819B-7EBC-4203-A002-19446192730D}"/>
              </a:ext>
            </a:extLst>
          </p:cNvPr>
          <p:cNvCxnSpPr>
            <a:stCxn id="61" idx="3"/>
            <a:endCxn id="79" idx="1"/>
          </p:cNvCxnSpPr>
          <p:nvPr/>
        </p:nvCxnSpPr>
        <p:spPr>
          <a:xfrm flipV="1">
            <a:off x="3327038" y="4988336"/>
            <a:ext cx="562242" cy="0"/>
          </a:xfrm>
          <a:prstGeom prst="straightConnector1">
            <a:avLst/>
          </a:prstGeom>
          <a:ln w="12700">
            <a:solidFill>
              <a:srgbClr val="00B0F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5689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กล่องข้อความ 152">
            <a:extLst>
              <a:ext uri="{FF2B5EF4-FFF2-40B4-BE49-F238E27FC236}">
                <a16:creationId xmlns:a16="http://schemas.microsoft.com/office/drawing/2014/main" id="{49828DEC-A369-4B92-8E5C-5DA3511EE4CC}"/>
              </a:ext>
            </a:extLst>
          </p:cNvPr>
          <p:cNvSpPr txBox="1"/>
          <p:nvPr/>
        </p:nvSpPr>
        <p:spPr>
          <a:xfrm>
            <a:off x="510821" y="156750"/>
            <a:ext cx="54857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ฟังก์ชันงานการยื่นคำขอกู้ยืม </a:t>
            </a:r>
            <a:r>
              <a:rPr lang="th-TH" sz="18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(ตาม</a:t>
            </a:r>
            <a:r>
              <a:rPr lang="en-US" sz="18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 Tor </a:t>
            </a:r>
            <a:r>
              <a:rPr lang="th-TH" sz="18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หน้า 4)</a:t>
            </a:r>
            <a:endParaRPr lang="th-TH" sz="2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45" name="กลุ่ม 144">
            <a:extLst>
              <a:ext uri="{FF2B5EF4-FFF2-40B4-BE49-F238E27FC236}">
                <a16:creationId xmlns:a16="http://schemas.microsoft.com/office/drawing/2014/main" id="{404A116F-CF46-4332-ADC5-618589759151}"/>
              </a:ext>
            </a:extLst>
          </p:cNvPr>
          <p:cNvGrpSpPr/>
          <p:nvPr/>
        </p:nvGrpSpPr>
        <p:grpSpPr>
          <a:xfrm>
            <a:off x="3947995" y="1500989"/>
            <a:ext cx="2209339" cy="1398583"/>
            <a:chOff x="-61069" y="1428978"/>
            <a:chExt cx="1291064" cy="161856"/>
          </a:xfrm>
        </p:grpSpPr>
        <p:sp>
          <p:nvSpPr>
            <p:cNvPr id="146" name="สี่เหลี่ยมผืนผ้า 145">
              <a:extLst>
                <a:ext uri="{FF2B5EF4-FFF2-40B4-BE49-F238E27FC236}">
                  <a16:creationId xmlns:a16="http://schemas.microsoft.com/office/drawing/2014/main" id="{4305D472-BB41-4163-9D51-F401A83B5C57}"/>
                </a:ext>
              </a:extLst>
            </p:cNvPr>
            <p:cNvSpPr/>
            <p:nvPr/>
          </p:nvSpPr>
          <p:spPr>
            <a:xfrm>
              <a:off x="-61069" y="1428978"/>
              <a:ext cx="1291064" cy="161856"/>
            </a:xfrm>
            <a:prstGeom prst="rect">
              <a:avLst/>
            </a:prstGeom>
            <a:ln>
              <a:solidFill>
                <a:srgbClr val="00B0F0"/>
              </a:solidFill>
              <a:prstDash val="lgDash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147" name="สี่เหลี่ยมผืนผ้า 146">
              <a:extLst>
                <a:ext uri="{FF2B5EF4-FFF2-40B4-BE49-F238E27FC236}">
                  <a16:creationId xmlns:a16="http://schemas.microsoft.com/office/drawing/2014/main" id="{917545E3-8702-4C3C-8E64-4D52EFB672ED}"/>
                </a:ext>
              </a:extLst>
            </p:cNvPr>
            <p:cNvSpPr/>
            <p:nvPr/>
          </p:nvSpPr>
          <p:spPr>
            <a:xfrm>
              <a:off x="-61068" y="1430108"/>
              <a:ext cx="1291063" cy="160726"/>
            </a:xfrm>
            <a:prstGeom prst="rect">
              <a:avLst/>
            </a:prstGeom>
            <a:noFill/>
            <a:ln>
              <a:noFill/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tabLst>
                  <a:tab pos="88900" algn="l"/>
                  <a:tab pos="449263" algn="l"/>
                </a:tabLst>
              </a:pPr>
              <a:r>
                <a:rPr lang="th-TH" sz="12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ข้อมูลที่ใช้ในการคำนวณ</a:t>
              </a:r>
            </a:p>
            <a:p>
              <a:pPr>
                <a:tabLst>
                  <a:tab pos="88900" algn="l"/>
                  <a:tab pos="449263" algn="l"/>
                </a:tabLst>
              </a:pPr>
              <a:r>
                <a:rPr lang="th-TH" sz="12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1. เงินเดือน</a:t>
              </a:r>
            </a:p>
            <a:p>
              <a:pPr>
                <a:tabLst>
                  <a:tab pos="88900" algn="l"/>
                  <a:tab pos="449263" algn="l"/>
                </a:tabLst>
              </a:pPr>
              <a:r>
                <a:rPr lang="th-TH" sz="12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2. เงินวิทยฐานะ</a:t>
              </a:r>
            </a:p>
            <a:p>
              <a:pPr>
                <a:tabLst>
                  <a:tab pos="88900" algn="l"/>
                  <a:tab pos="449263" algn="l"/>
                </a:tabLst>
              </a:pPr>
              <a:r>
                <a:rPr lang="th-TH" sz="12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3. เงินค่าตอบแทน/เงินประจำตำแหน่ง</a:t>
              </a:r>
            </a:p>
            <a:p>
              <a:pPr>
                <a:tabLst>
                  <a:tab pos="88900" algn="l"/>
                  <a:tab pos="449263" algn="l"/>
                </a:tabLst>
              </a:pPr>
              <a:r>
                <a:rPr lang="th-TH" sz="12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4. เงินเดือนคงเหลือตามสลิป</a:t>
              </a:r>
            </a:p>
            <a:p>
              <a:pPr>
                <a:tabLst>
                  <a:tab pos="88900" algn="l"/>
                  <a:tab pos="449263" algn="l"/>
                </a:tabLst>
              </a:pPr>
              <a:r>
                <a:rPr lang="th-TH" sz="12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5. จำนวนเงินที่ขอกู้</a:t>
              </a:r>
            </a:p>
            <a:p>
              <a:pPr>
                <a:tabLst>
                  <a:tab pos="88900" algn="l"/>
                  <a:tab pos="449263" algn="l"/>
                </a:tabLst>
              </a:pPr>
              <a:r>
                <a:rPr lang="th-TH" sz="12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6. จำนวนงวดที่ผ่อนชำระ</a:t>
              </a:r>
            </a:p>
            <a:p>
              <a:pPr>
                <a:tabLst>
                  <a:tab pos="266700" algn="l"/>
                  <a:tab pos="449263" algn="l"/>
                </a:tabLst>
              </a:pPr>
              <a:r>
                <a:rPr lang="th-TH" sz="12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	</a:t>
              </a:r>
            </a:p>
          </p:txBody>
        </p:sp>
      </p:grpSp>
      <p:cxnSp>
        <p:nvCxnSpPr>
          <p:cNvPr id="36" name="ลูกศรเชื่อมต่อแบบตรง 35">
            <a:extLst>
              <a:ext uri="{FF2B5EF4-FFF2-40B4-BE49-F238E27FC236}">
                <a16:creationId xmlns:a16="http://schemas.microsoft.com/office/drawing/2014/main" id="{316266CD-167B-4AE7-928D-79210423A159}"/>
              </a:ext>
            </a:extLst>
          </p:cNvPr>
          <p:cNvCxnSpPr>
            <a:cxnSpLocks/>
          </p:cNvCxnSpPr>
          <p:nvPr/>
        </p:nvCxnSpPr>
        <p:spPr>
          <a:xfrm>
            <a:off x="3290308" y="2206366"/>
            <a:ext cx="648000" cy="0"/>
          </a:xfrm>
          <a:prstGeom prst="straightConnector1">
            <a:avLst/>
          </a:prstGeom>
          <a:ln>
            <a:solidFill>
              <a:srgbClr val="00B0F0"/>
            </a:solidFill>
            <a:prstDash val="lgDash"/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62" name="สี่เหลี่ยมผืนผ้า: มุมมน 161">
            <a:extLst>
              <a:ext uri="{FF2B5EF4-FFF2-40B4-BE49-F238E27FC236}">
                <a16:creationId xmlns:a16="http://schemas.microsoft.com/office/drawing/2014/main" id="{C0D8BD05-5684-49F2-B2E5-B5BDB96F1DE2}"/>
              </a:ext>
            </a:extLst>
          </p:cNvPr>
          <p:cNvSpPr/>
          <p:nvPr/>
        </p:nvSpPr>
        <p:spPr>
          <a:xfrm>
            <a:off x="2177890" y="1358778"/>
            <a:ext cx="1065371" cy="404123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เริ่มต้น</a:t>
            </a:r>
          </a:p>
        </p:txBody>
      </p:sp>
      <p:cxnSp>
        <p:nvCxnSpPr>
          <p:cNvPr id="71" name="ลูกศรเชื่อมต่อแบบตรง 70">
            <a:extLst>
              <a:ext uri="{FF2B5EF4-FFF2-40B4-BE49-F238E27FC236}">
                <a16:creationId xmlns:a16="http://schemas.microsoft.com/office/drawing/2014/main" id="{2C1AF396-D399-4A0C-8DE6-207DF6021FE6}"/>
              </a:ext>
            </a:extLst>
          </p:cNvPr>
          <p:cNvCxnSpPr>
            <a:cxnSpLocks/>
          </p:cNvCxnSpPr>
          <p:nvPr/>
        </p:nvCxnSpPr>
        <p:spPr>
          <a:xfrm>
            <a:off x="2708841" y="1762901"/>
            <a:ext cx="0" cy="32400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สี่เหลี่ยมผืนผ้า: มุมมน 85">
            <a:extLst>
              <a:ext uri="{FF2B5EF4-FFF2-40B4-BE49-F238E27FC236}">
                <a16:creationId xmlns:a16="http://schemas.microsoft.com/office/drawing/2014/main" id="{FAF33874-C897-447A-8687-1CADA63DC331}"/>
              </a:ext>
            </a:extLst>
          </p:cNvPr>
          <p:cNvSpPr/>
          <p:nvPr/>
        </p:nvSpPr>
        <p:spPr>
          <a:xfrm>
            <a:off x="2183085" y="3886755"/>
            <a:ext cx="1065371" cy="404123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จบการทำงาน</a:t>
            </a:r>
          </a:p>
        </p:txBody>
      </p:sp>
      <p:sp>
        <p:nvSpPr>
          <p:cNvPr id="34" name="กล่องข้อความ 33">
            <a:extLst>
              <a:ext uri="{FF2B5EF4-FFF2-40B4-BE49-F238E27FC236}">
                <a16:creationId xmlns:a16="http://schemas.microsoft.com/office/drawing/2014/main" id="{18C64CC7-17B1-4217-9165-356C7C611C7E}"/>
              </a:ext>
            </a:extLst>
          </p:cNvPr>
          <p:cNvSpPr txBox="1"/>
          <p:nvPr/>
        </p:nvSpPr>
        <p:spPr>
          <a:xfrm>
            <a:off x="693750" y="667671"/>
            <a:ext cx="60032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3. </a:t>
            </a:r>
            <a:r>
              <a:rPr lang="th-TH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เมนูคำนวณเงินเดือนคงเหลือเบื้องต้น (ร้อยละ 30)</a:t>
            </a:r>
            <a:r>
              <a:rPr lang="th-TH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 </a:t>
            </a:r>
            <a:endParaRPr lang="th-TH" sz="2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55" name="ลูกศรเชื่อมต่อแบบตรง 54">
            <a:extLst>
              <a:ext uri="{FF2B5EF4-FFF2-40B4-BE49-F238E27FC236}">
                <a16:creationId xmlns:a16="http://schemas.microsoft.com/office/drawing/2014/main" id="{8A3E70B9-A02E-4F07-B1DF-BDEAB75DE4B8}"/>
              </a:ext>
            </a:extLst>
          </p:cNvPr>
          <p:cNvCxnSpPr>
            <a:cxnSpLocks/>
          </p:cNvCxnSpPr>
          <p:nvPr/>
        </p:nvCxnSpPr>
        <p:spPr>
          <a:xfrm>
            <a:off x="2715771" y="2538392"/>
            <a:ext cx="0" cy="32400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ลูกศรเชื่อมต่อแบบตรง 75">
            <a:extLst>
              <a:ext uri="{FF2B5EF4-FFF2-40B4-BE49-F238E27FC236}">
                <a16:creationId xmlns:a16="http://schemas.microsoft.com/office/drawing/2014/main" id="{4FEFBD6D-1AE0-450F-9131-285608A76126}"/>
              </a:ext>
            </a:extLst>
          </p:cNvPr>
          <p:cNvCxnSpPr>
            <a:cxnSpLocks/>
          </p:cNvCxnSpPr>
          <p:nvPr/>
        </p:nvCxnSpPr>
        <p:spPr>
          <a:xfrm flipH="1">
            <a:off x="2723236" y="3568250"/>
            <a:ext cx="0" cy="324119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กลุ่ม 77">
            <a:extLst>
              <a:ext uri="{FF2B5EF4-FFF2-40B4-BE49-F238E27FC236}">
                <a16:creationId xmlns:a16="http://schemas.microsoft.com/office/drawing/2014/main" id="{BCEBC534-1B58-406B-AA0C-8C48129EC1B4}"/>
              </a:ext>
            </a:extLst>
          </p:cNvPr>
          <p:cNvGrpSpPr/>
          <p:nvPr/>
        </p:nvGrpSpPr>
        <p:grpSpPr>
          <a:xfrm>
            <a:off x="2107825" y="2887248"/>
            <a:ext cx="1282888" cy="681002"/>
            <a:chOff x="2739542" y="2638902"/>
            <a:chExt cx="1282888" cy="681002"/>
          </a:xfrm>
        </p:grpSpPr>
        <p:sp>
          <p:nvSpPr>
            <p:cNvPr id="79" name="แผนผังลําดับงาน: การตัดสินใจ 78">
              <a:extLst>
                <a:ext uri="{FF2B5EF4-FFF2-40B4-BE49-F238E27FC236}">
                  <a16:creationId xmlns:a16="http://schemas.microsoft.com/office/drawing/2014/main" id="{191F5259-F4BA-4EE8-A7E8-26F3FF0CECF0}"/>
                </a:ext>
              </a:extLst>
            </p:cNvPr>
            <p:cNvSpPr/>
            <p:nvPr/>
          </p:nvSpPr>
          <p:spPr>
            <a:xfrm>
              <a:off x="2753834" y="2638902"/>
              <a:ext cx="1202239" cy="681002"/>
            </a:xfrm>
            <a:prstGeom prst="flowChartDecision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675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80" name="สี่เหลี่ยมผืนผ้า 79">
              <a:extLst>
                <a:ext uri="{FF2B5EF4-FFF2-40B4-BE49-F238E27FC236}">
                  <a16:creationId xmlns:a16="http://schemas.microsoft.com/office/drawing/2014/main" id="{6B03C4DD-FA69-400E-B462-117D1528118B}"/>
                </a:ext>
              </a:extLst>
            </p:cNvPr>
            <p:cNvSpPr/>
            <p:nvPr/>
          </p:nvSpPr>
          <p:spPr>
            <a:xfrm>
              <a:off x="2739542" y="2806627"/>
              <a:ext cx="1282888" cy="32379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คำนวณ</a:t>
              </a:r>
              <a:br>
                <a:rPr lang="th-TH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</a:br>
              <a:r>
                <a:rPr lang="th-TH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เงินคงเหลือเบื้องต้น</a:t>
              </a:r>
            </a:p>
          </p:txBody>
        </p:sp>
      </p:grpSp>
      <p:grpSp>
        <p:nvGrpSpPr>
          <p:cNvPr id="81" name="กลุ่ม 80">
            <a:extLst>
              <a:ext uri="{FF2B5EF4-FFF2-40B4-BE49-F238E27FC236}">
                <a16:creationId xmlns:a16="http://schemas.microsoft.com/office/drawing/2014/main" id="{95A45F18-116F-4930-8C13-DF3DE9DAA6C3}"/>
              </a:ext>
            </a:extLst>
          </p:cNvPr>
          <p:cNvGrpSpPr/>
          <p:nvPr/>
        </p:nvGrpSpPr>
        <p:grpSpPr>
          <a:xfrm>
            <a:off x="2091061" y="2092059"/>
            <a:ext cx="1232224" cy="454925"/>
            <a:chOff x="404278" y="1453529"/>
            <a:chExt cx="878006" cy="454925"/>
          </a:xfrm>
        </p:grpSpPr>
        <p:sp>
          <p:nvSpPr>
            <p:cNvPr id="82" name="สี่เหลี่ยมผืนผ้า 81">
              <a:extLst>
                <a:ext uri="{FF2B5EF4-FFF2-40B4-BE49-F238E27FC236}">
                  <a16:creationId xmlns:a16="http://schemas.microsoft.com/office/drawing/2014/main" id="{DFDABFD0-35F4-4DC7-81B5-CBF484660A72}"/>
                </a:ext>
              </a:extLst>
            </p:cNvPr>
            <p:cNvSpPr/>
            <p:nvPr/>
          </p:nvSpPr>
          <p:spPr>
            <a:xfrm>
              <a:off x="404278" y="1453529"/>
              <a:ext cx="878006" cy="454925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sp>
          <p:nvSpPr>
            <p:cNvPr id="83" name="สี่เหลี่ยมผืนผ้า 82">
              <a:extLst>
                <a:ext uri="{FF2B5EF4-FFF2-40B4-BE49-F238E27FC236}">
                  <a16:creationId xmlns:a16="http://schemas.microsoft.com/office/drawing/2014/main" id="{6F8198A2-FDB3-4CF8-A338-6290ACC1B1CD}"/>
                </a:ext>
              </a:extLst>
            </p:cNvPr>
            <p:cNvSpPr/>
            <p:nvPr/>
          </p:nvSpPr>
          <p:spPr>
            <a:xfrm>
              <a:off x="452000" y="1561751"/>
              <a:ext cx="830284" cy="24831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กรอกข้อมูล</a:t>
              </a:r>
            </a:p>
          </p:txBody>
        </p:sp>
      </p:grpSp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7FA6519E-5181-4391-A3B2-97BB52D39F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4575" y="4609383"/>
            <a:ext cx="4382401" cy="4666790"/>
          </a:xfrm>
          <a:prstGeom prst="rect">
            <a:avLst/>
          </a:prstGeom>
        </p:spPr>
      </p:pic>
      <p:cxnSp>
        <p:nvCxnSpPr>
          <p:cNvPr id="18" name="ตัวเชื่อมต่อ: หักมุม 17">
            <a:extLst>
              <a:ext uri="{FF2B5EF4-FFF2-40B4-BE49-F238E27FC236}">
                <a16:creationId xmlns:a16="http://schemas.microsoft.com/office/drawing/2014/main" id="{ED28EF6B-BFB0-439D-A23B-2A5C3642359E}"/>
              </a:ext>
            </a:extLst>
          </p:cNvPr>
          <p:cNvCxnSpPr>
            <a:cxnSpLocks/>
          </p:cNvCxnSpPr>
          <p:nvPr/>
        </p:nvCxnSpPr>
        <p:spPr>
          <a:xfrm>
            <a:off x="3323285" y="3237626"/>
            <a:ext cx="1541447" cy="1368000"/>
          </a:xfrm>
          <a:prstGeom prst="bentConnector3">
            <a:avLst>
              <a:gd name="adj1" fmla="val 99434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7982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กล่องข้อความ 152">
            <a:extLst>
              <a:ext uri="{FF2B5EF4-FFF2-40B4-BE49-F238E27FC236}">
                <a16:creationId xmlns:a16="http://schemas.microsoft.com/office/drawing/2014/main" id="{49828DEC-A369-4B92-8E5C-5DA3511EE4CC}"/>
              </a:ext>
            </a:extLst>
          </p:cNvPr>
          <p:cNvSpPr txBox="1"/>
          <p:nvPr/>
        </p:nvSpPr>
        <p:spPr>
          <a:xfrm>
            <a:off x="510821" y="156750"/>
            <a:ext cx="54857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ฟังก์ชันงานการยื่นคำขอกู้ยืม </a:t>
            </a:r>
            <a:r>
              <a:rPr lang="th-TH" sz="18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(ตาม</a:t>
            </a:r>
            <a:r>
              <a:rPr lang="en-US" sz="18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 Tor </a:t>
            </a:r>
            <a:r>
              <a:rPr lang="th-TH" sz="18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หน้า 4)</a:t>
            </a:r>
            <a:endParaRPr lang="th-TH" sz="2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9" name="กล่องข้อความ 88">
            <a:extLst>
              <a:ext uri="{FF2B5EF4-FFF2-40B4-BE49-F238E27FC236}">
                <a16:creationId xmlns:a16="http://schemas.microsoft.com/office/drawing/2014/main" id="{5FF3B7EC-9EB0-4B9B-B3CE-2E96B7FBE3B7}"/>
              </a:ext>
            </a:extLst>
          </p:cNvPr>
          <p:cNvSpPr txBox="1"/>
          <p:nvPr/>
        </p:nvSpPr>
        <p:spPr>
          <a:xfrm>
            <a:off x="510821" y="844073"/>
            <a:ext cx="675416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2"/>
              </a:rPr>
              <a:t>https://www.bot.or.th/th/satang-story/rights-responsibility/effectiverate.html</a:t>
            </a:r>
            <a:br>
              <a:rPr lang="en-US" sz="1400" dirty="0"/>
            </a:br>
            <a:r>
              <a:rPr lang="th-TH" sz="1400" dirty="0"/>
              <a:t>หรือ</a:t>
            </a:r>
            <a:br>
              <a:rPr lang="th-TH" sz="1400" dirty="0"/>
            </a:br>
            <a:r>
              <a:rPr lang="en-US" sz="1400" dirty="0">
                <a:hlinkClick r:id="rId3"/>
              </a:rPr>
              <a:t>http://fund-loan-cal.otepc.go.th/</a:t>
            </a:r>
            <a:endParaRPr lang="th-TH" sz="1400" dirty="0"/>
          </a:p>
          <a:p>
            <a:endParaRPr lang="th-TH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กล่องข้อความ 2">
                <a:extLst>
                  <a:ext uri="{FF2B5EF4-FFF2-40B4-BE49-F238E27FC236}">
                    <a16:creationId xmlns:a16="http://schemas.microsoft.com/office/drawing/2014/main" id="{4397615C-1E36-46F4-946B-285E1B53DD97}"/>
                  </a:ext>
                </a:extLst>
              </p:cNvPr>
              <p:cNvSpPr txBox="1"/>
              <p:nvPr/>
            </p:nvSpPr>
            <p:spPr>
              <a:xfrm>
                <a:off x="510821" y="2680979"/>
                <a:ext cx="2606996" cy="10696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/>
                  <a:t>PMT </a:t>
                </a:r>
                <a14:m>
                  <m:oMath xmlns:m="http://schemas.openxmlformats.org/officeDocument/2006/math">
                    <m:r>
                      <a:rPr lang="pt-BR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𝑃𝑉𝐴𝑛</m:t>
                        </m:r>
                      </m:num>
                      <m:den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f>
                                      <m:f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num>
                                      <m:den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den>
                                    </m:f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den>
                    </m:f>
                    <m:r>
                      <a:rPr lang="en-US" b="0" i="0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th-TH" dirty="0"/>
              </a:p>
            </p:txBody>
          </p:sp>
        </mc:Choice>
        <mc:Fallback xmlns="">
          <p:sp>
            <p:nvSpPr>
              <p:cNvPr id="3" name="กล่องข้อความ 2">
                <a:extLst>
                  <a:ext uri="{FF2B5EF4-FFF2-40B4-BE49-F238E27FC236}">
                    <a16:creationId xmlns:a16="http://schemas.microsoft.com/office/drawing/2014/main" id="{4397615C-1E36-46F4-946B-285E1B53DD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821" y="2680979"/>
                <a:ext cx="2606996" cy="1069652"/>
              </a:xfrm>
              <a:prstGeom prst="rect">
                <a:avLst/>
              </a:prstGeom>
              <a:blipFill>
                <a:blip r:embed="rId4"/>
                <a:stretch>
                  <a:fillRect l="-8431" t="-1143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DA44A708-998A-4445-B8E2-33058F19BB15}"/>
              </a:ext>
            </a:extLst>
          </p:cNvPr>
          <p:cNvSpPr txBox="1"/>
          <p:nvPr/>
        </p:nvSpPr>
        <p:spPr>
          <a:xfrm>
            <a:off x="3429000" y="2592477"/>
            <a:ext cx="40233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49263" algn="l"/>
                <a:tab pos="715963" algn="l"/>
              </a:tabLst>
            </a:pPr>
            <a:r>
              <a:rPr lang="en-US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PMT 	=	</a:t>
            </a:r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จำนวนเงินที่ต้องชำระคืนต่องวด</a:t>
            </a:r>
            <a:endParaRPr lang="en-US" sz="16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tabLst>
                <a:tab pos="449263" algn="l"/>
                <a:tab pos="715963" algn="l"/>
              </a:tabLst>
            </a:pPr>
            <a:r>
              <a:rPr lang="en-US" sz="16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PVAn</a:t>
            </a:r>
            <a:r>
              <a:rPr lang="en-US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	=</a:t>
            </a:r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จำนวนเงินกู้ทั้งหมด</a:t>
            </a:r>
            <a:endParaRPr lang="en-US" sz="16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tabLst>
                <a:tab pos="449263" algn="l"/>
                <a:tab pos="715963" algn="l"/>
              </a:tabLst>
            </a:pPr>
            <a:r>
              <a:rPr lang="en-US" sz="16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i</a:t>
            </a:r>
            <a:r>
              <a:rPr lang="en-US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	=</a:t>
            </a:r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อัตราดอกเบี้ยต่องวด</a:t>
            </a:r>
          </a:p>
          <a:p>
            <a:pPr>
              <a:tabLst>
                <a:tab pos="449263" algn="l"/>
                <a:tab pos="715963" algn="l"/>
              </a:tabLst>
            </a:pPr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	(หากมีอัตราดอกเบี้ยต่อปีให้หารด้วย 12 ก่อน)</a:t>
            </a:r>
          </a:p>
          <a:p>
            <a:pPr>
              <a:tabLst>
                <a:tab pos="449263" algn="l"/>
                <a:tab pos="715963" algn="l"/>
              </a:tabLst>
            </a:pPr>
            <a:r>
              <a:rPr lang="en-US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n	=	</a:t>
            </a:r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ระยะเวลาที่ต้องชำระคืน</a:t>
            </a:r>
          </a:p>
        </p:txBody>
      </p:sp>
      <p:sp>
        <p:nvSpPr>
          <p:cNvPr id="27" name="กล่องข้อความ 26">
            <a:extLst>
              <a:ext uri="{FF2B5EF4-FFF2-40B4-BE49-F238E27FC236}">
                <a16:creationId xmlns:a16="http://schemas.microsoft.com/office/drawing/2014/main" id="{F5F030FE-6861-4724-8D6C-B8816808D842}"/>
              </a:ext>
            </a:extLst>
          </p:cNvPr>
          <p:cNvSpPr txBox="1"/>
          <p:nvPr/>
        </p:nvSpPr>
        <p:spPr>
          <a:xfrm>
            <a:off x="192803" y="1660257"/>
            <a:ext cx="66360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49263" algn="l"/>
                <a:tab pos="715963" algn="l"/>
              </a:tabLst>
            </a:pPr>
            <a:r>
              <a:rPr lang="th-TH" sz="1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กรณีเงินทุนหมุนเวียน กำหนดให้ชำระหนี้เดือนละเท่า ๆ กัน</a:t>
            </a:r>
          </a:p>
          <a:p>
            <a:pPr>
              <a:tabLst>
                <a:tab pos="449263" algn="l"/>
                <a:tab pos="715963" algn="l"/>
              </a:tabLst>
            </a:pPr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สมมุติว่า ต้องการกู้เงิน 500,000 บาท ระยะเวลาผ่อน 144 เดือน อัตราดอกเบี้ย 4</a:t>
            </a:r>
            <a:r>
              <a:rPr lang="en-US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%</a:t>
            </a:r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ต่อปี </a:t>
            </a:r>
          </a:p>
          <a:p>
            <a:pPr>
              <a:tabLst>
                <a:tab pos="449263" algn="l"/>
                <a:tab pos="715963" algn="l"/>
              </a:tabLst>
            </a:pPr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มีเงินเดือน 50,000 บาท เงินวิทยฐานะ 5,600 บาท เงินค่าตอบแทน 5,600 บาท เงินเดือนคงเหลือ 30,000 บาท</a:t>
            </a:r>
          </a:p>
        </p:txBody>
      </p:sp>
      <p:sp>
        <p:nvSpPr>
          <p:cNvPr id="29" name="กล่องข้อความ 28">
            <a:extLst>
              <a:ext uri="{FF2B5EF4-FFF2-40B4-BE49-F238E27FC236}">
                <a16:creationId xmlns:a16="http://schemas.microsoft.com/office/drawing/2014/main" id="{EB470F2C-AA55-464C-9839-71A79E460491}"/>
              </a:ext>
            </a:extLst>
          </p:cNvPr>
          <p:cNvSpPr txBox="1"/>
          <p:nvPr/>
        </p:nvSpPr>
        <p:spPr>
          <a:xfrm>
            <a:off x="3419865" y="4048493"/>
            <a:ext cx="40233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49263" algn="l"/>
                <a:tab pos="715963" algn="l"/>
              </a:tabLst>
            </a:pPr>
            <a:r>
              <a:rPr lang="en-US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PMT 	=	4,380</a:t>
            </a:r>
          </a:p>
          <a:p>
            <a:pPr>
              <a:tabLst>
                <a:tab pos="449263" algn="l"/>
                <a:tab pos="715963" algn="l"/>
              </a:tabLst>
            </a:pPr>
            <a:r>
              <a:rPr lang="en-US" sz="16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PVAn</a:t>
            </a:r>
            <a:r>
              <a:rPr lang="en-US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	=</a:t>
            </a:r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500,000</a:t>
            </a:r>
            <a:endParaRPr lang="en-US" sz="16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tabLst>
                <a:tab pos="449263" algn="l"/>
                <a:tab pos="715963" algn="l"/>
              </a:tabLst>
            </a:pPr>
            <a:r>
              <a:rPr lang="en-US" sz="16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i</a:t>
            </a:r>
            <a:r>
              <a:rPr lang="en-US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	=</a:t>
            </a:r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0.04</a:t>
            </a:r>
          </a:p>
          <a:p>
            <a:pPr>
              <a:tabLst>
                <a:tab pos="449263" algn="l"/>
                <a:tab pos="715963" algn="l"/>
              </a:tabLst>
            </a:pPr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	(หากมีอัตราดอกเบี้ยต่อปีให้หารด้วย 12 ก่อน)</a:t>
            </a:r>
          </a:p>
          <a:p>
            <a:pPr>
              <a:tabLst>
                <a:tab pos="449263" algn="l"/>
                <a:tab pos="715963" algn="l"/>
              </a:tabLst>
            </a:pPr>
            <a:r>
              <a:rPr lang="en-US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n	=	</a:t>
            </a:r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144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กล่องข้อความ 29">
                <a:extLst>
                  <a:ext uri="{FF2B5EF4-FFF2-40B4-BE49-F238E27FC236}">
                    <a16:creationId xmlns:a16="http://schemas.microsoft.com/office/drawing/2014/main" id="{2BEC48D2-61B1-4D00-B4CD-DA916AC1A264}"/>
                  </a:ext>
                </a:extLst>
              </p:cNvPr>
              <p:cNvSpPr txBox="1"/>
              <p:nvPr/>
            </p:nvSpPr>
            <p:spPr>
              <a:xfrm>
                <a:off x="510821" y="4135655"/>
                <a:ext cx="2517741" cy="8839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000" dirty="0"/>
                  <a:t>4,380 </a:t>
                </a:r>
                <a14:m>
                  <m:oMath xmlns:m="http://schemas.openxmlformats.org/officeDocument/2006/math">
                    <m:r>
                      <a:rPr lang="pt-BR" sz="20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500</m:t>
                        </m:r>
                        <m:r>
                          <a:rPr lang="th-TH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h-TH" sz="2000" b="0" i="1" smtClean="0">
                            <a:latin typeface="Cambria Math" panose="02040503050406030204" pitchFamily="18" charset="0"/>
                          </a:rPr>
                          <m:t>000</m:t>
                        </m:r>
                      </m:num>
                      <m:den>
                        <m:d>
                          <m:dPr>
                            <m:begChr m:val="["/>
                            <m:endChr m:val="]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f>
                                      <m:f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+(</m:t>
                                        </m:r>
                                        <m:f>
                                          <m:fPr>
                                            <m:ctrlP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.</m:t>
                                            </m:r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04</m:t>
                                            </m:r>
                                          </m:num>
                                          <m:den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12</m:t>
                                            </m:r>
                                          </m:den>
                                        </m:f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))</m:t>
                                        </m:r>
                                      </m:num>
                                      <m:den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144</m:t>
                                        </m:r>
                                      </m:den>
                                    </m:f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144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den>
                    </m:f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th-TH" sz="2000" dirty="0"/>
              </a:p>
            </p:txBody>
          </p:sp>
        </mc:Choice>
        <mc:Fallback xmlns="">
          <p:sp>
            <p:nvSpPr>
              <p:cNvPr id="30" name="กล่องข้อความ 29">
                <a:extLst>
                  <a:ext uri="{FF2B5EF4-FFF2-40B4-BE49-F238E27FC236}">
                    <a16:creationId xmlns:a16="http://schemas.microsoft.com/office/drawing/2014/main" id="{2BEC48D2-61B1-4D00-B4CD-DA916AC1A2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821" y="4135655"/>
                <a:ext cx="2517741" cy="883960"/>
              </a:xfrm>
              <a:prstGeom prst="rect">
                <a:avLst/>
              </a:prstGeom>
              <a:blipFill>
                <a:blip r:embed="rId5"/>
                <a:stretch>
                  <a:fillRect l="-6295" t="-1379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กล่องข้อความ 30">
            <a:extLst>
              <a:ext uri="{FF2B5EF4-FFF2-40B4-BE49-F238E27FC236}">
                <a16:creationId xmlns:a16="http://schemas.microsoft.com/office/drawing/2014/main" id="{22B65264-4A13-4EB6-A908-A478CE813C6D}"/>
              </a:ext>
            </a:extLst>
          </p:cNvPr>
          <p:cNvSpPr txBox="1"/>
          <p:nvPr/>
        </p:nvSpPr>
        <p:spPr>
          <a:xfrm>
            <a:off x="709854" y="531612"/>
            <a:ext cx="60032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3. การคำนวณงวดการผ่อนชำระต่อเดือน และเงินเดือนคงเหลือร้อยละ 30</a:t>
            </a:r>
            <a:endParaRPr lang="th-TH" sz="2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กล่องข้อความ 38">
                <a:extLst>
                  <a:ext uri="{FF2B5EF4-FFF2-40B4-BE49-F238E27FC236}">
                    <a16:creationId xmlns:a16="http://schemas.microsoft.com/office/drawing/2014/main" id="{B8F61AA4-B1B7-4F1B-90AA-B70334FAF2C4}"/>
                  </a:ext>
                </a:extLst>
              </p:cNvPr>
              <p:cNvSpPr txBox="1"/>
              <p:nvPr/>
            </p:nvSpPr>
            <p:spPr>
              <a:xfrm>
                <a:off x="643327" y="5473155"/>
                <a:ext cx="5976547" cy="17305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715963" algn="l"/>
                    <a:tab pos="1704975" algn="l"/>
                    <a:tab pos="2062163" algn="l"/>
                  </a:tabLst>
                </a:pPr>
                <a:r>
                  <a:rPr lang="th-TH" sz="1600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เงินเดือนคงเหลือร้อยละ 30 	</a:t>
                </a:r>
                <a:r>
                  <a:rPr lang="en-US" sz="1600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=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  <a:cs typeface="TH SarabunPSK" panose="020B0500040200020003" pitchFamily="34" charset="-34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1600" b="0" i="0" smtClean="0">
                            <a:latin typeface="Cambria Math" panose="02040503050406030204" pitchFamily="18" charset="0"/>
                            <a:cs typeface="TH SarabunPSK" panose="020B0500040200020003" pitchFamily="34" charset="-34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th-TH" sz="1600" dirty="0">
                            <a:latin typeface="TH SarabunPSK" panose="020B0500040200020003" pitchFamily="34" charset="-34"/>
                            <a:cs typeface="TH SarabunPSK" panose="020B0500040200020003" pitchFamily="34" charset="-34"/>
                          </a:rPr>
                          <m:t>เงินเดือนคงเหลือ </m:t>
                        </m:r>
                        <m:r>
                          <m:rPr>
                            <m:nor/>
                          </m:rPr>
                          <a:rPr lang="th-TH" sz="1600" dirty="0">
                            <a:latin typeface="TH SarabunPSK" panose="020B0500040200020003" pitchFamily="34" charset="-34"/>
                            <a:cs typeface="TH SarabunPSK" panose="020B0500040200020003" pitchFamily="34" charset="-34"/>
                          </a:rPr>
                          <m:t>– </m:t>
                        </m:r>
                        <m:r>
                          <m:rPr>
                            <m:nor/>
                          </m:rPr>
                          <a:rPr lang="th-TH" sz="1600" dirty="0">
                            <a:latin typeface="TH SarabunPSK" panose="020B0500040200020003" pitchFamily="34" charset="-34"/>
                            <a:cs typeface="TH SarabunPSK" panose="020B0500040200020003" pitchFamily="34" charset="-34"/>
                          </a:rPr>
                          <m:t>จำนวนเงินที่ต้องชำระคืนต่องวด </m:t>
                        </m:r>
                        <m:r>
                          <m:rPr>
                            <m:nor/>
                          </m:rPr>
                          <a:rPr lang="en-US" sz="1600" b="0" i="0" dirty="0" smtClean="0">
                            <a:latin typeface="TH SarabunPSK" panose="020B0500040200020003" pitchFamily="34" charset="-34"/>
                            <a:cs typeface="TH SarabunPSK" panose="020B0500040200020003" pitchFamily="34" charset="-34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th-TH" sz="1600" b="0" i="0" dirty="0" smtClean="0">
                            <a:latin typeface="TH SarabunPSK" panose="020B0500040200020003" pitchFamily="34" charset="-34"/>
                            <a:cs typeface="TH SarabunPSK" panose="020B0500040200020003" pitchFamily="34" charset="-34"/>
                          </a:rPr>
                          <m:t> </m:t>
                        </m:r>
                        <m:r>
                          <a:rPr lang="en-US" sz="1600" b="0" i="1" dirty="0" smtClean="0">
                            <a:latin typeface="Cambria Math" panose="02040503050406030204" pitchFamily="18" charset="0"/>
                            <a:cs typeface="TH SarabunPSK" panose="020B0500040200020003" pitchFamily="34" charset="-34"/>
                          </a:rPr>
                          <m:t>𝑥</m:t>
                        </m:r>
                        <m:r>
                          <a:rPr lang="en-US" sz="1600" b="0" i="1" dirty="0" smtClean="0">
                            <a:latin typeface="Cambria Math" panose="02040503050406030204" pitchFamily="18" charset="0"/>
                            <a:cs typeface="TH SarabunPSK" panose="020B0500040200020003" pitchFamily="34" charset="-34"/>
                          </a:rPr>
                          <m:t> </m:t>
                        </m:r>
                        <m:r>
                          <a:rPr lang="en-US" sz="1600" b="0" i="1" dirty="0" smtClean="0">
                            <a:latin typeface="Cambria Math" panose="02040503050406030204" pitchFamily="18" charset="0"/>
                            <a:cs typeface="TH SarabunPSK" panose="020B0500040200020003" pitchFamily="34" charset="-34"/>
                          </a:rPr>
                          <m:t>100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TH SarabunPSK" panose="020B0500040200020003" pitchFamily="34" charset="-34"/>
                          </a:rPr>
                          <m:t>(</m:t>
                        </m:r>
                        <m:r>
                          <a:rPr lang="th-TH" sz="1600" b="0" i="1" smtClean="0">
                            <a:latin typeface="Cambria Math" panose="02040503050406030204" pitchFamily="18" charset="0"/>
                            <a:cs typeface="TH SarabunPSK" panose="020B0500040200020003" pitchFamily="34" charset="-34"/>
                          </a:rPr>
                          <m:t>เงินเดือน</m:t>
                        </m:r>
                        <m:r>
                          <a:rPr lang="th-TH" sz="1600" b="0" i="1" smtClean="0">
                            <a:latin typeface="Cambria Math" panose="02040503050406030204" pitchFamily="18" charset="0"/>
                            <a:cs typeface="TH SarabunPSK" panose="020B0500040200020003" pitchFamily="34" charset="-34"/>
                          </a:rPr>
                          <m:t>+</m:t>
                        </m:r>
                        <m:r>
                          <a:rPr lang="th-TH" sz="1600" b="0" i="1" smtClean="0">
                            <a:latin typeface="Cambria Math" panose="02040503050406030204" pitchFamily="18" charset="0"/>
                            <a:cs typeface="TH SarabunPSK" panose="020B0500040200020003" pitchFamily="34" charset="-34"/>
                          </a:rPr>
                          <m:t>เงินวิทยฐานะ</m:t>
                        </m:r>
                        <m:r>
                          <a:rPr lang="th-TH" sz="1600" b="0" i="1" smtClean="0">
                            <a:latin typeface="Cambria Math" panose="02040503050406030204" pitchFamily="18" charset="0"/>
                            <a:cs typeface="TH SarabunPSK" panose="020B0500040200020003" pitchFamily="34" charset="-34"/>
                          </a:rPr>
                          <m:t>+</m:t>
                        </m:r>
                        <m:r>
                          <a:rPr lang="th-TH" sz="1600" b="0" i="1" smtClean="0">
                            <a:latin typeface="Cambria Math" panose="02040503050406030204" pitchFamily="18" charset="0"/>
                            <a:cs typeface="TH SarabunPSK" panose="020B0500040200020003" pitchFamily="34" charset="-34"/>
                          </a:rPr>
                          <m:t>เงินค่าตอบแทน</m:t>
                        </m:r>
                        <m:r>
                          <a:rPr lang="th-TH" sz="1600" b="0" i="1" smtClean="0">
                            <a:latin typeface="Cambria Math" panose="02040503050406030204" pitchFamily="18" charset="0"/>
                            <a:cs typeface="TH SarabunPSK" panose="020B0500040200020003" pitchFamily="34" charset="-34"/>
                          </a:rPr>
                          <m:t>)</m:t>
                        </m:r>
                      </m:den>
                    </m:f>
                  </m:oMath>
                </a14:m>
                <a:endParaRPr lang="th-TH" sz="1600" dirty="0"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  <a:p>
                <a:pPr>
                  <a:tabLst>
                    <a:tab pos="715963" algn="l"/>
                    <a:tab pos="1704975" algn="l"/>
                    <a:tab pos="2062163" algn="l"/>
                  </a:tabLst>
                </a:pPr>
                <a:endParaRPr lang="th-TH" sz="1600" dirty="0"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  <a:p>
                <a:pPr>
                  <a:tabLst>
                    <a:tab pos="715963" algn="l"/>
                    <a:tab pos="1704975" algn="l"/>
                    <a:tab pos="2062163" algn="l"/>
                  </a:tabLst>
                </a:pPr>
                <a:r>
                  <a:rPr lang="th-TH" sz="1600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		</a:t>
                </a:r>
                <a:r>
                  <a:rPr lang="en-US" sz="1600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=</a:t>
                </a:r>
                <a:r>
                  <a:rPr lang="th-TH" sz="1600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	</a:t>
                </a:r>
                <a:r>
                  <a:rPr lang="en-US" sz="1600" dirty="0">
                    <a:cs typeface="TH SarabunPSK" panose="020B0500040200020003" pitchFamily="34" charset="-34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  <a:cs typeface="TH SarabunPSK" panose="020B0500040200020003" pitchFamily="34" charset="-34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1600" i="0" smtClean="0">
                            <a:latin typeface="TH SarabunPSK" panose="020B0500040200020003" pitchFamily="34" charset="-34"/>
                            <a:cs typeface="TH SarabunPSK" panose="020B0500040200020003" pitchFamily="34" charset="-34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th-TH" sz="1600" i="0" dirty="0" smtClean="0">
                            <a:latin typeface="TH SarabunPSK" panose="020B0500040200020003" pitchFamily="34" charset="-34"/>
                            <a:cs typeface="TH SarabunPSK" panose="020B0500040200020003" pitchFamily="34" charset="-34"/>
                          </a:rPr>
                          <m:t>30</m:t>
                        </m:r>
                        <m:r>
                          <m:rPr>
                            <m:nor/>
                          </m:rPr>
                          <a:rPr lang="en-US" sz="1600" i="0" dirty="0" smtClean="0">
                            <a:latin typeface="TH SarabunPSK" panose="020B0500040200020003" pitchFamily="34" charset="-34"/>
                            <a:cs typeface="TH SarabunPSK" panose="020B0500040200020003" pitchFamily="34" charset="-34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th-TH" sz="1600" i="0" dirty="0" smtClean="0">
                            <a:latin typeface="TH SarabunPSK" panose="020B0500040200020003" pitchFamily="34" charset="-34"/>
                            <a:cs typeface="TH SarabunPSK" panose="020B0500040200020003" pitchFamily="34" charset="-34"/>
                          </a:rPr>
                          <m:t>000 </m:t>
                        </m:r>
                        <m:r>
                          <m:rPr>
                            <m:nor/>
                          </m:rPr>
                          <a:rPr lang="th-TH" sz="1600" dirty="0">
                            <a:latin typeface="TH SarabunPSK" panose="020B0500040200020003" pitchFamily="34" charset="-34"/>
                            <a:cs typeface="TH SarabunPSK" panose="020B0500040200020003" pitchFamily="34" charset="-34"/>
                          </a:rPr>
                          <m:t>– </m:t>
                        </m:r>
                        <m:r>
                          <m:rPr>
                            <m:nor/>
                          </m:rPr>
                          <a:rPr lang="th-TH" sz="1600" i="0" dirty="0" smtClean="0">
                            <a:latin typeface="TH SarabunPSK" panose="020B0500040200020003" pitchFamily="34" charset="-34"/>
                            <a:cs typeface="TH SarabunPSK" panose="020B0500040200020003" pitchFamily="34" charset="-34"/>
                          </a:rPr>
                          <m:t>4,</m:t>
                        </m:r>
                        <m:r>
                          <m:rPr>
                            <m:nor/>
                          </m:rPr>
                          <a:rPr lang="th-TH" sz="1600" i="0" dirty="0" smtClean="0">
                            <a:latin typeface="TH SarabunPSK" panose="020B0500040200020003" pitchFamily="34" charset="-34"/>
                            <a:cs typeface="TH SarabunPSK" panose="020B0500040200020003" pitchFamily="34" charset="-34"/>
                          </a:rPr>
                          <m:t>380</m:t>
                        </m:r>
                        <m:r>
                          <m:rPr>
                            <m:nor/>
                          </m:rPr>
                          <a:rPr lang="en-US" sz="1600" i="0" dirty="0" smtClean="0">
                            <a:latin typeface="TH SarabunPSK" panose="020B0500040200020003" pitchFamily="34" charset="-34"/>
                            <a:cs typeface="TH SarabunPSK" panose="020B0500040200020003" pitchFamily="34" charset="-34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th-TH" sz="1600" i="0" dirty="0" smtClean="0">
                            <a:latin typeface="TH SarabunPSK" panose="020B0500040200020003" pitchFamily="34" charset="-34"/>
                            <a:cs typeface="TH SarabunPSK" panose="020B0500040200020003" pitchFamily="34" charset="-34"/>
                          </a:rPr>
                          <m:t> </m:t>
                        </m:r>
                        <m:r>
                          <a:rPr lang="en-US" sz="1600" b="0" i="1" dirty="0" smtClean="0">
                            <a:latin typeface="Cambria Math" panose="02040503050406030204" pitchFamily="18" charset="0"/>
                            <a:cs typeface="TH SarabunPSK" panose="020B0500040200020003" pitchFamily="34" charset="-34"/>
                          </a:rPr>
                          <m:t>𝑥</m:t>
                        </m:r>
                        <m:r>
                          <a:rPr lang="en-US" sz="1600" b="0" i="1" dirty="0" smtClean="0">
                            <a:latin typeface="Cambria Math" panose="02040503050406030204" pitchFamily="18" charset="0"/>
                            <a:cs typeface="TH SarabunPSK" panose="020B0500040200020003" pitchFamily="34" charset="-34"/>
                          </a:rPr>
                          <m:t> </m:t>
                        </m:r>
                        <m:r>
                          <a:rPr lang="en-US" sz="1600" b="0" i="1" dirty="0" smtClean="0">
                            <a:latin typeface="Cambria Math" panose="02040503050406030204" pitchFamily="18" charset="0"/>
                            <a:cs typeface="TH SarabunPSK" panose="020B0500040200020003" pitchFamily="34" charset="-34"/>
                          </a:rPr>
                          <m:t>100</m:t>
                        </m:r>
                      </m:num>
                      <m:den>
                        <m:r>
                          <a:rPr lang="th-TH" sz="1600" b="0" i="1" dirty="0" smtClean="0">
                            <a:latin typeface="Cambria Math" panose="02040503050406030204" pitchFamily="18" charset="0"/>
                            <a:cs typeface="TH SarabunPSK" panose="020B0500040200020003" pitchFamily="34" charset="-34"/>
                          </a:rPr>
                          <m:t>(</m:t>
                        </m:r>
                        <m:r>
                          <a:rPr lang="th-TH" sz="1600" b="0" i="1" dirty="0" smtClean="0">
                            <a:latin typeface="Cambria Math" panose="02040503050406030204" pitchFamily="18" charset="0"/>
                            <a:cs typeface="TH SarabunPSK" panose="020B0500040200020003" pitchFamily="34" charset="-34"/>
                          </a:rPr>
                          <m:t>50</m:t>
                        </m:r>
                        <m:r>
                          <a:rPr lang="th-TH" sz="1600" b="0" i="1" dirty="0" smtClean="0">
                            <a:latin typeface="Cambria Math" panose="02040503050406030204" pitchFamily="18" charset="0"/>
                            <a:cs typeface="TH SarabunPSK" panose="020B0500040200020003" pitchFamily="34" charset="-34"/>
                          </a:rPr>
                          <m:t>,</m:t>
                        </m:r>
                        <m:r>
                          <a:rPr lang="th-TH" sz="1600" b="0" i="1" dirty="0" smtClean="0">
                            <a:latin typeface="Cambria Math" panose="02040503050406030204" pitchFamily="18" charset="0"/>
                            <a:cs typeface="TH SarabunPSK" panose="020B0500040200020003" pitchFamily="34" charset="-34"/>
                          </a:rPr>
                          <m:t>000</m:t>
                        </m:r>
                        <m:r>
                          <a:rPr lang="th-TH" sz="1600" b="0" i="1" dirty="0" smtClean="0">
                            <a:latin typeface="Cambria Math" panose="02040503050406030204" pitchFamily="18" charset="0"/>
                            <a:cs typeface="TH SarabunPSK" panose="020B0500040200020003" pitchFamily="34" charset="-34"/>
                          </a:rPr>
                          <m:t>+</m:t>
                        </m:r>
                        <m:r>
                          <a:rPr lang="th-TH" sz="1600" b="0" i="1" dirty="0" smtClean="0">
                            <a:latin typeface="Cambria Math" panose="02040503050406030204" pitchFamily="18" charset="0"/>
                            <a:cs typeface="TH SarabunPSK" panose="020B0500040200020003" pitchFamily="34" charset="-34"/>
                          </a:rPr>
                          <m:t>5</m:t>
                        </m:r>
                        <m:r>
                          <a:rPr lang="th-TH" sz="1600" b="0" i="1" dirty="0" smtClean="0">
                            <a:latin typeface="Cambria Math" panose="02040503050406030204" pitchFamily="18" charset="0"/>
                            <a:cs typeface="TH SarabunPSK" panose="020B0500040200020003" pitchFamily="34" charset="-34"/>
                          </a:rPr>
                          <m:t>,</m:t>
                        </m:r>
                        <m:r>
                          <a:rPr lang="th-TH" sz="1600" b="0" i="1" dirty="0" smtClean="0">
                            <a:latin typeface="Cambria Math" panose="02040503050406030204" pitchFamily="18" charset="0"/>
                            <a:cs typeface="TH SarabunPSK" panose="020B0500040200020003" pitchFamily="34" charset="-34"/>
                          </a:rPr>
                          <m:t>600</m:t>
                        </m:r>
                        <m:r>
                          <a:rPr lang="th-TH" sz="1600" b="0" i="1" dirty="0" smtClean="0">
                            <a:latin typeface="Cambria Math" panose="02040503050406030204" pitchFamily="18" charset="0"/>
                            <a:cs typeface="TH SarabunPSK" panose="020B0500040200020003" pitchFamily="34" charset="-34"/>
                          </a:rPr>
                          <m:t>+</m:t>
                        </m:r>
                        <m:r>
                          <a:rPr lang="th-TH" sz="1600" b="0" i="1" dirty="0" smtClean="0">
                            <a:latin typeface="Cambria Math" panose="02040503050406030204" pitchFamily="18" charset="0"/>
                            <a:cs typeface="TH SarabunPSK" panose="020B0500040200020003" pitchFamily="34" charset="-34"/>
                          </a:rPr>
                          <m:t>5600</m:t>
                        </m:r>
                        <m:r>
                          <a:rPr lang="th-TH" sz="1600" b="0" i="1" dirty="0" smtClean="0">
                            <a:latin typeface="Cambria Math" panose="02040503050406030204" pitchFamily="18" charset="0"/>
                            <a:cs typeface="TH SarabunPSK" panose="020B0500040200020003" pitchFamily="34" charset="-34"/>
                          </a:rPr>
                          <m:t>)</m:t>
                        </m:r>
                      </m:den>
                    </m:f>
                    <m:r>
                      <a:rPr lang="th-TH" sz="1600" b="0" i="1" smtClean="0">
                        <a:latin typeface="Cambria Math" panose="02040503050406030204" pitchFamily="18" charset="0"/>
                        <a:cs typeface="TH SarabunPSK" panose="020B0500040200020003" pitchFamily="34" charset="-34"/>
                      </a:rPr>
                      <m:t> </m:t>
                    </m:r>
                  </m:oMath>
                </a14:m>
                <a:endParaRPr lang="th-TH" sz="1600" dirty="0"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  <a:p>
                <a:pPr>
                  <a:tabLst>
                    <a:tab pos="715963" algn="l"/>
                    <a:tab pos="1704975" algn="l"/>
                    <a:tab pos="2062163" algn="l"/>
                  </a:tabLst>
                </a:pPr>
                <a:endParaRPr lang="th-TH" sz="1600" dirty="0"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  <a:p>
                <a:pPr>
                  <a:tabLst>
                    <a:tab pos="715963" algn="l"/>
                    <a:tab pos="1704975" algn="l"/>
                    <a:tab pos="2062163" algn="l"/>
                  </a:tabLst>
                </a:pPr>
                <a:r>
                  <a:rPr lang="th-TH" sz="1600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		</a:t>
                </a:r>
                <a:r>
                  <a:rPr lang="en-US" sz="1600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=</a:t>
                </a:r>
                <a:r>
                  <a:rPr lang="th-TH" sz="1600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	41.28		 </a:t>
                </a:r>
              </a:p>
            </p:txBody>
          </p:sp>
        </mc:Choice>
        <mc:Fallback xmlns="">
          <p:sp>
            <p:nvSpPr>
              <p:cNvPr id="39" name="กล่องข้อความ 38">
                <a:extLst>
                  <a:ext uri="{FF2B5EF4-FFF2-40B4-BE49-F238E27FC236}">
                    <a16:creationId xmlns:a16="http://schemas.microsoft.com/office/drawing/2014/main" id="{B8F61AA4-B1B7-4F1B-90AA-B70334FAF2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327" y="5473155"/>
                <a:ext cx="5976547" cy="1730538"/>
              </a:xfrm>
              <a:prstGeom prst="rect">
                <a:avLst/>
              </a:prstGeom>
              <a:blipFill>
                <a:blip r:embed="rId6"/>
                <a:stretch>
                  <a:fillRect l="-612" b="-1408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689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กล่องข้อความ 152">
            <a:extLst>
              <a:ext uri="{FF2B5EF4-FFF2-40B4-BE49-F238E27FC236}">
                <a16:creationId xmlns:a16="http://schemas.microsoft.com/office/drawing/2014/main" id="{49828DEC-A369-4B92-8E5C-5DA3511EE4CC}"/>
              </a:ext>
            </a:extLst>
          </p:cNvPr>
          <p:cNvSpPr txBox="1"/>
          <p:nvPr/>
        </p:nvSpPr>
        <p:spPr>
          <a:xfrm>
            <a:off x="510821" y="156750"/>
            <a:ext cx="54857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ฟังก์ชันงานการยื่นคำขอกู้ยืม </a:t>
            </a:r>
            <a:r>
              <a:rPr lang="th-TH" sz="18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(ตาม</a:t>
            </a:r>
            <a:r>
              <a:rPr lang="en-US" sz="18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 Tor </a:t>
            </a:r>
            <a:r>
              <a:rPr lang="th-TH" sz="18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หน้า 4)</a:t>
            </a:r>
            <a:endParaRPr lang="th-TH" sz="2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1" name="กล่องข้อความ 30">
            <a:extLst>
              <a:ext uri="{FF2B5EF4-FFF2-40B4-BE49-F238E27FC236}">
                <a16:creationId xmlns:a16="http://schemas.microsoft.com/office/drawing/2014/main" id="{22B65264-4A13-4EB6-A908-A478CE813C6D}"/>
              </a:ext>
            </a:extLst>
          </p:cNvPr>
          <p:cNvSpPr txBox="1"/>
          <p:nvPr/>
        </p:nvSpPr>
        <p:spPr>
          <a:xfrm>
            <a:off x="510821" y="426619"/>
            <a:ext cx="60032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การคำนวณอายุราชการคงเหลือ เพื่อนำมาคำนวณงวดการผ่อนชำระ</a:t>
            </a:r>
            <a:endParaRPr lang="th-TH" sz="2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9" name="กล่องข้อความ 38">
            <a:extLst>
              <a:ext uri="{FF2B5EF4-FFF2-40B4-BE49-F238E27FC236}">
                <a16:creationId xmlns:a16="http://schemas.microsoft.com/office/drawing/2014/main" id="{B8F61AA4-B1B7-4F1B-90AA-B70334FAF2C4}"/>
              </a:ext>
            </a:extLst>
          </p:cNvPr>
          <p:cNvSpPr txBox="1"/>
          <p:nvPr/>
        </p:nvSpPr>
        <p:spPr>
          <a:xfrm>
            <a:off x="537500" y="1910845"/>
            <a:ext cx="59765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715963" algn="l"/>
                <a:tab pos="1704975" algn="l"/>
                <a:tab pos="2062163" algn="l"/>
              </a:tabLst>
            </a:pPr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	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กล่องข้อความ 11">
                <a:extLst>
                  <a:ext uri="{FF2B5EF4-FFF2-40B4-BE49-F238E27FC236}">
                    <a16:creationId xmlns:a16="http://schemas.microsoft.com/office/drawing/2014/main" id="{305CDA92-6687-4765-B77C-11F48B5E76FB}"/>
                  </a:ext>
                </a:extLst>
              </p:cNvPr>
              <p:cNvSpPr txBox="1"/>
              <p:nvPr/>
            </p:nvSpPr>
            <p:spPr>
              <a:xfrm>
                <a:off x="69850" y="795951"/>
                <a:ext cx="6578021" cy="49923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171450" algn="l"/>
                    <a:tab pos="1524000" algn="l"/>
                  </a:tabLst>
                </a:pPr>
                <a:r>
                  <a:rPr lang="th-TH" sz="1600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สูตร	</a:t>
                </a:r>
              </a:p>
              <a:p>
                <a:pPr>
                  <a:tabLst>
                    <a:tab pos="171450" algn="l"/>
                    <a:tab pos="1524000" algn="l"/>
                  </a:tabLst>
                </a:pPr>
                <a:r>
                  <a:rPr lang="th-TH" sz="1600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1.	ปีเกษียณอายุราชการ </a:t>
                </a:r>
                <a:r>
                  <a:rPr lang="en-US" sz="1600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	=</a:t>
                </a:r>
                <a:r>
                  <a:rPr lang="th-TH" sz="1600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(พ.ศ. เกิด + 60) *** เพิ่มเงื่อนไข</a:t>
                </a:r>
                <a:r>
                  <a:rPr lang="th-TH" sz="1600" b="0" i="0" dirty="0">
                    <a:effectLst/>
                    <a:latin typeface="SukhumwitTadmai"/>
                  </a:rPr>
                  <a:t>ถ้าเกิดตั้งแต่วันที่ 2 ต.ค. ให้บวกอีก 1 ปี ***</a:t>
                </a:r>
              </a:p>
              <a:p>
                <a:pPr>
                  <a:tabLst>
                    <a:tab pos="171450" algn="l"/>
                    <a:tab pos="1524000" algn="l"/>
                  </a:tabLst>
                </a:pPr>
                <a:r>
                  <a:rPr lang="th-TH" sz="1600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   (แสดงค่า ปี เดือน วัน)</a:t>
                </a:r>
              </a:p>
              <a:p>
                <a:pPr>
                  <a:tabLst>
                    <a:tab pos="171450" algn="l"/>
                    <a:tab pos="1524000" algn="l"/>
                  </a:tabLst>
                </a:pPr>
                <a:endParaRPr lang="th-TH" sz="1600" dirty="0"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  <a:p>
                <a:pPr>
                  <a:tabLst>
                    <a:tab pos="171450" algn="l"/>
                    <a:tab pos="1524000" algn="l"/>
                  </a:tabLst>
                </a:pPr>
                <a:r>
                  <a:rPr lang="th-TH" sz="1600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2.	จำนวนงวดชำระ</a:t>
                </a:r>
                <a:r>
                  <a:rPr lang="en-US" sz="1600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	=</a:t>
                </a:r>
                <a:r>
                  <a:rPr lang="th-TH" sz="1600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</a:t>
                </a:r>
                <a:r>
                  <a:rPr lang="en-US" sz="1600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(</a:t>
                </a:r>
                <a:r>
                  <a:rPr lang="th-TH" sz="1600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(ปีเกษียณอายุราชการ – ปี พ.ศ. ปัจจุบัน) </a:t>
                </a:r>
                <a:r>
                  <a:rPr lang="en-US" sz="1600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x 12) </a:t>
                </a:r>
                <a:r>
                  <a:rPr lang="th-TH" sz="1600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+ (1</a:t>
                </a:r>
                <a:r>
                  <a:rPr lang="en-US" sz="1600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2 </a:t>
                </a:r>
                <a:r>
                  <a:rPr lang="th-TH" sz="1600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– </a:t>
                </a:r>
                <a:r>
                  <a:rPr lang="en-US" sz="1600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(</a:t>
                </a:r>
                <a:r>
                  <a:rPr lang="th-TH" sz="1600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เดือนที่เริ่มต้นของสัญญากู้ยืม</a:t>
                </a:r>
                <a:r>
                  <a:rPr lang="en-US" sz="1600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</a:t>
                </a:r>
                <a:r>
                  <a:rPr lang="th-TH" sz="1600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)</a:t>
                </a:r>
                <a:endParaRPr lang="en-US" sz="1600" dirty="0"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  <a:p>
                <a:pPr>
                  <a:tabLst>
                    <a:tab pos="171450" algn="l"/>
                    <a:tab pos="1524000" algn="l"/>
                  </a:tabLst>
                </a:pPr>
                <a:r>
                  <a:rPr lang="th-TH" sz="1600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		   *** โดยเริ่มนับตามปีงบประมาณ***</a:t>
                </a:r>
              </a:p>
              <a:p>
                <a:pPr>
                  <a:tabLst>
                    <a:tab pos="171450" algn="l"/>
                    <a:tab pos="1524000" algn="l"/>
                  </a:tabLst>
                </a:pPr>
                <a:endParaRPr lang="en-US" sz="1600" dirty="0"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  <a:p>
                <a:pPr>
                  <a:tabLst>
                    <a:tab pos="171450" algn="l"/>
                    <a:tab pos="1524000" algn="l"/>
                  </a:tabLst>
                </a:pPr>
                <a:r>
                  <a:rPr lang="en-US" sz="1600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3. </a:t>
                </a:r>
                <a:r>
                  <a:rPr lang="th-TH" sz="1600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จำนวนงวดน้อยที่สุด </a:t>
                </a:r>
                <a:r>
                  <a:rPr lang="en-US" sz="1600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	=</a:t>
                </a:r>
                <a:r>
                  <a:rPr lang="th-TH" sz="1600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 หาค่าน้อยที่สุด (งวดชำระ.. งวดชำระ.. งวดชำระ.. งวดชำระ..)</a:t>
                </a:r>
              </a:p>
              <a:p>
                <a:pPr>
                  <a:tabLst>
                    <a:tab pos="171450" algn="l"/>
                    <a:tab pos="1524000" algn="l"/>
                  </a:tabLst>
                </a:pPr>
                <a:endParaRPr lang="th-TH" sz="1600" dirty="0"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  <a:p>
                <a:pPr>
                  <a:tabLst>
                    <a:tab pos="171450" algn="l"/>
                    <a:tab pos="1524000" algn="l"/>
                  </a:tabLst>
                </a:pPr>
                <a:endParaRPr lang="th-TH" sz="1600" dirty="0"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  <a:p>
                <a:pPr>
                  <a:tabLst>
                    <a:tab pos="171450" algn="l"/>
                    <a:tab pos="1524000" algn="l"/>
                  </a:tabLst>
                </a:pPr>
                <a:endParaRPr lang="th-TH" sz="1600" dirty="0"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  <a:p>
                <a:pPr>
                  <a:tabLst>
                    <a:tab pos="171450" algn="l"/>
                    <a:tab pos="1524000" algn="l"/>
                  </a:tabLst>
                </a:pPr>
                <a:r>
                  <a:rPr lang="th-TH" sz="1600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4. จำนวนเงินผ่อนชำระ	</a:t>
                </a:r>
                <a:r>
                  <a:rPr lang="en-US" sz="1600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=</a:t>
                </a:r>
                <a:r>
                  <a:rPr lang="th-TH" sz="1600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                        </a:t>
                </a:r>
              </a:p>
              <a:p>
                <a:pPr>
                  <a:tabLst>
                    <a:tab pos="171450" algn="l"/>
                    <a:tab pos="1524000" algn="l"/>
                  </a:tabLst>
                </a:pPr>
                <a:endParaRPr lang="th-TH" sz="1600" dirty="0"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  <a:p>
                <a:pPr>
                  <a:tabLst>
                    <a:tab pos="171450" algn="l"/>
                    <a:tab pos="1524000" algn="l"/>
                  </a:tabLst>
                </a:pPr>
                <a:endParaRPr lang="en-US" sz="1600" dirty="0"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  <a:p>
                <a:pPr>
                  <a:tabLst>
                    <a:tab pos="171450" algn="l"/>
                    <a:tab pos="1524000" algn="l"/>
                  </a:tabLst>
                </a:pPr>
                <a:endParaRPr lang="en-US" sz="1600" dirty="0"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  <a:p>
                <a:pPr>
                  <a:tabLst>
                    <a:tab pos="171450" algn="l"/>
                    <a:tab pos="1524000" algn="l"/>
                  </a:tabLst>
                </a:pPr>
                <a:endParaRPr lang="th-TH" sz="1600" dirty="0"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  <a:p>
                <a:pPr>
                  <a:tabLst>
                    <a:tab pos="171450" algn="l"/>
                    <a:tab pos="1524000" algn="l"/>
                  </a:tabLst>
                </a:pPr>
                <a:endParaRPr lang="th-TH" sz="1600" dirty="0"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  <a:p>
                <a:pPr>
                  <a:tabLst>
                    <a:tab pos="171450" algn="l"/>
                    <a:tab pos="1524000" algn="l"/>
                  </a:tabLst>
                </a:pPr>
                <a:r>
                  <a:rPr lang="th-TH" sz="1600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5. คงเหลือร้อยละ 30	 </a:t>
                </a:r>
                <a:r>
                  <a:rPr lang="en-US" sz="1600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=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/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1600">
                            <a:latin typeface="TH SarabunPSK" panose="020B0500040200020003" pitchFamily="34" charset="-34"/>
                            <a:cs typeface="TH SarabunPSK" panose="020B0500040200020003" pitchFamily="34" charset="-34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th-TH" sz="1600" dirty="0">
                            <a:latin typeface="TH SarabunPSK" panose="020B0500040200020003" pitchFamily="34" charset="-34"/>
                            <a:cs typeface="TH SarabunPSK" panose="020B0500040200020003" pitchFamily="34" charset="-34"/>
                          </a:rPr>
                          <m:t>เงินเดือนคงเหลือ </m:t>
                        </m:r>
                        <m:r>
                          <m:rPr>
                            <m:nor/>
                          </m:rPr>
                          <a:rPr lang="th-TH" sz="1600" dirty="0">
                            <a:latin typeface="TH SarabunPSK" panose="020B0500040200020003" pitchFamily="34" charset="-34"/>
                            <a:cs typeface="TH SarabunPSK" panose="020B0500040200020003" pitchFamily="34" charset="-34"/>
                          </a:rPr>
                          <m:t>– </m:t>
                        </m:r>
                        <m:r>
                          <m:rPr>
                            <m:nor/>
                          </m:rPr>
                          <a:rPr lang="th-TH" sz="1600" dirty="0">
                            <a:latin typeface="TH SarabunPSK" panose="020B0500040200020003" pitchFamily="34" charset="-34"/>
                            <a:cs typeface="TH SarabunPSK" panose="020B0500040200020003" pitchFamily="34" charset="-34"/>
                          </a:rPr>
                          <m:t>จำนวนเงินที่ต้องชำระคืนต่องวด </m:t>
                        </m:r>
                        <m:r>
                          <m:rPr>
                            <m:nor/>
                          </m:rPr>
                          <a:rPr lang="en-US" sz="1600" dirty="0">
                            <a:latin typeface="TH SarabunPSK" panose="020B0500040200020003" pitchFamily="34" charset="-34"/>
                            <a:cs typeface="TH SarabunPSK" panose="020B0500040200020003" pitchFamily="34" charset="-34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th-TH" sz="1600" dirty="0">
                            <a:latin typeface="TH SarabunPSK" panose="020B0500040200020003" pitchFamily="34" charset="-34"/>
                            <a:cs typeface="TH SarabunPSK" panose="020B0500040200020003" pitchFamily="34" charset="-34"/>
                          </a:rPr>
                          <m:t> </m:t>
                        </m:r>
                        <m:r>
                          <a:rPr lang="en-US" sz="1600" dirty="0"/>
                          <m:t>𝑥</m:t>
                        </m:r>
                        <m:r>
                          <a:rPr lang="en-US" sz="1600" dirty="0"/>
                          <m:t> </m:t>
                        </m:r>
                        <m:r>
                          <a:rPr lang="en-US" sz="1600" dirty="0"/>
                          <m:t>100</m:t>
                        </m:r>
                      </m:num>
                      <m:den>
                        <m:r>
                          <a:rPr lang="en-US" sz="1600"/>
                          <m:t>(</m:t>
                        </m:r>
                        <m:r>
                          <a:rPr lang="th-TH" sz="1600"/>
                          <m:t>เงินเดือน</m:t>
                        </m:r>
                        <m:r>
                          <a:rPr lang="th-TH" sz="1600"/>
                          <m:t>+</m:t>
                        </m:r>
                        <m:r>
                          <a:rPr lang="th-TH" sz="1600"/>
                          <m:t>เงินวิทยฐานะ</m:t>
                        </m:r>
                        <m:r>
                          <a:rPr lang="th-TH" sz="1600"/>
                          <m:t>+</m:t>
                        </m:r>
                        <m:r>
                          <a:rPr lang="th-TH" sz="1600"/>
                          <m:t>เงินค่าตอบแทน</m:t>
                        </m:r>
                        <m:r>
                          <a:rPr lang="th-TH" sz="1600"/>
                          <m:t>)</m:t>
                        </m:r>
                      </m:den>
                    </m:f>
                  </m:oMath>
                </a14:m>
                <a:endParaRPr lang="th-TH" sz="1600" dirty="0"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  <a:p>
                <a:pPr>
                  <a:tabLst>
                    <a:tab pos="171450" algn="l"/>
                    <a:tab pos="1454150" algn="l"/>
                    <a:tab pos="1974850" algn="l"/>
                  </a:tabLst>
                </a:pPr>
                <a:endParaRPr lang="en-US" sz="1600" dirty="0"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</mc:Choice>
        <mc:Fallback>
          <p:sp>
            <p:nvSpPr>
              <p:cNvPr id="12" name="กล่องข้อความ 11">
                <a:extLst>
                  <a:ext uri="{FF2B5EF4-FFF2-40B4-BE49-F238E27FC236}">
                    <a16:creationId xmlns:a16="http://schemas.microsoft.com/office/drawing/2014/main" id="{305CDA92-6687-4765-B77C-11F48B5E76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50" y="795951"/>
                <a:ext cx="6578021" cy="4992392"/>
              </a:xfrm>
              <a:prstGeom prst="rect">
                <a:avLst/>
              </a:prstGeom>
              <a:blipFill>
                <a:blip r:embed="rId2"/>
                <a:stretch>
                  <a:fillRect l="-463" t="-366" r="-93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กล่องข้อความ 14">
                <a:extLst>
                  <a:ext uri="{FF2B5EF4-FFF2-40B4-BE49-F238E27FC236}">
                    <a16:creationId xmlns:a16="http://schemas.microsoft.com/office/drawing/2014/main" id="{23A6803F-671E-421F-A3D0-C5214BEA88C4}"/>
                  </a:ext>
                </a:extLst>
              </p:cNvPr>
              <p:cNvSpPr txBox="1"/>
              <p:nvPr/>
            </p:nvSpPr>
            <p:spPr>
              <a:xfrm>
                <a:off x="1870439" y="3486486"/>
                <a:ext cx="1488421" cy="6043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dirty="0"/>
                  <a:t>PMT </a:t>
                </a:r>
                <a14:m>
                  <m:oMath xmlns:m="http://schemas.openxmlformats.org/officeDocument/2006/math">
                    <m:r>
                      <a:rPr lang="pt-BR" sz="16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0" smtClean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𝑃𝑉𝐴𝑛</m:t>
                        </m:r>
                      </m:num>
                      <m:den>
                        <m:d>
                          <m:dPr>
                            <m:begChr m:val="["/>
                            <m:endChr m:val="]"/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f>
                                      <m:fPr>
                                        <m:ctrlP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num>
                                      <m:den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den>
                                    </m:f>
                                  </m:e>
                                  <m:sup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den>
                    </m:f>
                    <m:r>
                      <a:rPr lang="en-US" sz="1600" b="0" i="0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th-TH" sz="1600" dirty="0"/>
              </a:p>
            </p:txBody>
          </p:sp>
        </mc:Choice>
        <mc:Fallback>
          <p:sp>
            <p:nvSpPr>
              <p:cNvPr id="15" name="กล่องข้อความ 14">
                <a:extLst>
                  <a:ext uri="{FF2B5EF4-FFF2-40B4-BE49-F238E27FC236}">
                    <a16:creationId xmlns:a16="http://schemas.microsoft.com/office/drawing/2014/main" id="{23A6803F-671E-421F-A3D0-C5214BEA88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0439" y="3486486"/>
                <a:ext cx="1488421" cy="604396"/>
              </a:xfrm>
              <a:prstGeom prst="rect">
                <a:avLst/>
              </a:prstGeom>
              <a:blipFill>
                <a:blip r:embed="rId3"/>
                <a:stretch>
                  <a:fillRect l="-8607" t="-2020" b="-5051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กล่องข้อความ 15">
            <a:extLst>
              <a:ext uri="{FF2B5EF4-FFF2-40B4-BE49-F238E27FC236}">
                <a16:creationId xmlns:a16="http://schemas.microsoft.com/office/drawing/2014/main" id="{C0E40FC8-3264-4E62-89BB-4DC9C72AB657}"/>
              </a:ext>
            </a:extLst>
          </p:cNvPr>
          <p:cNvSpPr txBox="1"/>
          <p:nvPr/>
        </p:nvSpPr>
        <p:spPr>
          <a:xfrm>
            <a:off x="3358860" y="3429162"/>
            <a:ext cx="35877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49263" algn="l"/>
                <a:tab pos="715963" algn="l"/>
              </a:tabLst>
            </a:pPr>
            <a:r>
              <a:rPr lang="en-US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PMT 	=	</a:t>
            </a:r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จำนวนเงินที่ต้องชำระคืนต่องวด</a:t>
            </a:r>
            <a:endParaRPr lang="en-US" sz="16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tabLst>
                <a:tab pos="449263" algn="l"/>
                <a:tab pos="715963" algn="l"/>
              </a:tabLst>
            </a:pPr>
            <a:r>
              <a:rPr lang="en-US" sz="16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PVAn</a:t>
            </a:r>
            <a:r>
              <a:rPr lang="en-US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	=</a:t>
            </a:r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จำนวนเงินกู้ทั้งหมด</a:t>
            </a:r>
            <a:endParaRPr lang="en-US" sz="16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tabLst>
                <a:tab pos="449263" algn="l"/>
                <a:tab pos="715963" algn="l"/>
              </a:tabLst>
            </a:pPr>
            <a:r>
              <a:rPr lang="en-US" sz="16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i</a:t>
            </a:r>
            <a:r>
              <a:rPr lang="en-US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	=</a:t>
            </a:r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อัตราดอกเบี้ยต่องวด</a:t>
            </a:r>
          </a:p>
          <a:p>
            <a:pPr>
              <a:tabLst>
                <a:tab pos="449263" algn="l"/>
                <a:tab pos="715963" algn="l"/>
              </a:tabLst>
            </a:pPr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	(หากมีอัตราดอกเบี้ยต่อปีให้หารด้วย 12 ก่อน)</a:t>
            </a:r>
          </a:p>
          <a:p>
            <a:pPr>
              <a:tabLst>
                <a:tab pos="449263" algn="l"/>
                <a:tab pos="715963" algn="l"/>
              </a:tabLst>
            </a:pPr>
            <a:r>
              <a:rPr lang="en-US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n	=	</a:t>
            </a:r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ระยะเวลาที่ต้องชำระคืน</a:t>
            </a:r>
          </a:p>
        </p:txBody>
      </p:sp>
      <p:sp>
        <p:nvSpPr>
          <p:cNvPr id="17" name="กล่องข้อความ 16">
            <a:extLst>
              <a:ext uri="{FF2B5EF4-FFF2-40B4-BE49-F238E27FC236}">
                <a16:creationId xmlns:a16="http://schemas.microsoft.com/office/drawing/2014/main" id="{43EF102D-C6D2-43BF-B71E-A0C54F86B815}"/>
              </a:ext>
            </a:extLst>
          </p:cNvPr>
          <p:cNvSpPr txBox="1"/>
          <p:nvPr/>
        </p:nvSpPr>
        <p:spPr>
          <a:xfrm>
            <a:off x="182971" y="5845667"/>
            <a:ext cx="62557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49263" algn="l"/>
                <a:tab pos="625475" algn="l"/>
              </a:tabLst>
            </a:pPr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สมมุติว่า	ผู้กู้ยืม นาย ก. เกิด 3 ต.ค. 2515 / </a:t>
            </a:r>
          </a:p>
          <a:p>
            <a:pPr>
              <a:tabLst>
                <a:tab pos="449263" algn="l"/>
                <a:tab pos="625475" algn="l"/>
              </a:tabLst>
            </a:pPr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	</a:t>
            </a:r>
            <a:r>
              <a:rPr lang="th-TH" sz="1600" spc="-3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ผู้ค้ำ 1 นาย ข. เกิด 1 มี.ค. 2512 / ผู้ค้ำ 2 นาย ค. เกิด 1 มี.ค. 2513 / ผู้ค้ำ 2 นาย ค. เกิด 1 มี.ค. 2527</a:t>
            </a:r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</a:t>
            </a:r>
          </a:p>
          <a:p>
            <a:pPr>
              <a:tabLst>
                <a:tab pos="449263" algn="l"/>
                <a:tab pos="625475" algn="l"/>
              </a:tabLst>
            </a:pPr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			</a:t>
            </a:r>
          </a:p>
        </p:txBody>
      </p:sp>
    </p:spTree>
    <p:extLst>
      <p:ext uri="{BB962C8B-B14F-4D97-AF65-F5344CB8AC3E}">
        <p14:creationId xmlns:p14="http://schemas.microsoft.com/office/powerpoint/2010/main" val="2304097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กลุ่ม 11">
            <a:extLst>
              <a:ext uri="{FF2B5EF4-FFF2-40B4-BE49-F238E27FC236}">
                <a16:creationId xmlns:a16="http://schemas.microsoft.com/office/drawing/2014/main" id="{977C6830-AC49-4C4D-B0D2-C311F72B7513}"/>
              </a:ext>
            </a:extLst>
          </p:cNvPr>
          <p:cNvGrpSpPr/>
          <p:nvPr/>
        </p:nvGrpSpPr>
        <p:grpSpPr>
          <a:xfrm>
            <a:off x="1652279" y="1129264"/>
            <a:ext cx="1150049" cy="262352"/>
            <a:chOff x="2823452" y="1228294"/>
            <a:chExt cx="1150049" cy="262352"/>
          </a:xfrm>
        </p:grpSpPr>
        <p:sp>
          <p:nvSpPr>
            <p:cNvPr id="37" name="สี่เหลี่ยมผืนผ้า: มุมมน 36">
              <a:extLst>
                <a:ext uri="{FF2B5EF4-FFF2-40B4-BE49-F238E27FC236}">
                  <a16:creationId xmlns:a16="http://schemas.microsoft.com/office/drawing/2014/main" id="{12DDB716-24C8-4664-9306-7B7A468B08D4}"/>
                </a:ext>
              </a:extLst>
            </p:cNvPr>
            <p:cNvSpPr/>
            <p:nvPr/>
          </p:nvSpPr>
          <p:spPr>
            <a:xfrm>
              <a:off x="2823452" y="1228294"/>
              <a:ext cx="1150049" cy="255609"/>
            </a:xfrm>
            <a:prstGeom prst="roundRect">
              <a:avLst>
                <a:gd name="adj" fmla="val 39640"/>
              </a:avLst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675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38" name="สี่เหลี่ยมผืนผ้า 37">
              <a:extLst>
                <a:ext uri="{FF2B5EF4-FFF2-40B4-BE49-F238E27FC236}">
                  <a16:creationId xmlns:a16="http://schemas.microsoft.com/office/drawing/2014/main" id="{E1E95190-EAB2-4C93-8CCD-292843C193C5}"/>
                </a:ext>
              </a:extLst>
            </p:cNvPr>
            <p:cNvSpPr/>
            <p:nvPr/>
          </p:nvSpPr>
          <p:spPr>
            <a:xfrm>
              <a:off x="2953313" y="1260633"/>
              <a:ext cx="890326" cy="23001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เริ่ม</a:t>
              </a:r>
            </a:p>
          </p:txBody>
        </p:sp>
      </p:grpSp>
      <p:grpSp>
        <p:nvGrpSpPr>
          <p:cNvPr id="14" name="กลุ่ม 13">
            <a:extLst>
              <a:ext uri="{FF2B5EF4-FFF2-40B4-BE49-F238E27FC236}">
                <a16:creationId xmlns:a16="http://schemas.microsoft.com/office/drawing/2014/main" id="{91D9407B-4E1A-4A8D-9E68-8D08F2D20E0E}"/>
              </a:ext>
            </a:extLst>
          </p:cNvPr>
          <p:cNvGrpSpPr/>
          <p:nvPr/>
        </p:nvGrpSpPr>
        <p:grpSpPr>
          <a:xfrm>
            <a:off x="1177153" y="6074893"/>
            <a:ext cx="1282888" cy="681002"/>
            <a:chOff x="2739542" y="2638902"/>
            <a:chExt cx="1282888" cy="681002"/>
          </a:xfrm>
        </p:grpSpPr>
        <p:sp>
          <p:nvSpPr>
            <p:cNvPr id="41" name="แผนผังลําดับงาน: การตัดสินใจ 40">
              <a:extLst>
                <a:ext uri="{FF2B5EF4-FFF2-40B4-BE49-F238E27FC236}">
                  <a16:creationId xmlns:a16="http://schemas.microsoft.com/office/drawing/2014/main" id="{73A35CC1-C62F-40EF-AC25-3476DF188855}"/>
                </a:ext>
              </a:extLst>
            </p:cNvPr>
            <p:cNvSpPr/>
            <p:nvPr/>
          </p:nvSpPr>
          <p:spPr>
            <a:xfrm>
              <a:off x="2753834" y="2638902"/>
              <a:ext cx="1202239" cy="681002"/>
            </a:xfrm>
            <a:prstGeom prst="flowChartDecision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675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42" name="สี่เหลี่ยมผืนผ้า 41">
              <a:extLst>
                <a:ext uri="{FF2B5EF4-FFF2-40B4-BE49-F238E27FC236}">
                  <a16:creationId xmlns:a16="http://schemas.microsoft.com/office/drawing/2014/main" id="{7444E266-24FD-4B4B-8F52-78A647342D66}"/>
                </a:ext>
              </a:extLst>
            </p:cNvPr>
            <p:cNvSpPr/>
            <p:nvPr/>
          </p:nvSpPr>
          <p:spPr>
            <a:xfrm>
              <a:off x="2739542" y="2806627"/>
              <a:ext cx="1282888" cy="32379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ยืนยันข้อมูล</a:t>
              </a:r>
            </a:p>
          </p:txBody>
        </p:sp>
      </p:grpSp>
      <p:sp>
        <p:nvSpPr>
          <p:cNvPr id="43" name="สี่เหลี่ยมผืนผ้า 42">
            <a:extLst>
              <a:ext uri="{FF2B5EF4-FFF2-40B4-BE49-F238E27FC236}">
                <a16:creationId xmlns:a16="http://schemas.microsoft.com/office/drawing/2014/main" id="{847D3352-3797-4340-B6F3-9B4A06DFBAD0}"/>
              </a:ext>
            </a:extLst>
          </p:cNvPr>
          <p:cNvSpPr/>
          <p:nvPr/>
        </p:nvSpPr>
        <p:spPr>
          <a:xfrm>
            <a:off x="1151904" y="6714999"/>
            <a:ext cx="732577" cy="2895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ถูกต้อง</a:t>
            </a:r>
          </a:p>
        </p:txBody>
      </p:sp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F2062CA6-372E-486B-A271-7078CDF06487}"/>
              </a:ext>
            </a:extLst>
          </p:cNvPr>
          <p:cNvGrpSpPr/>
          <p:nvPr/>
        </p:nvGrpSpPr>
        <p:grpSpPr>
          <a:xfrm>
            <a:off x="926883" y="5242534"/>
            <a:ext cx="1875445" cy="665091"/>
            <a:chOff x="-98052" y="3828455"/>
            <a:chExt cx="1875445" cy="665091"/>
          </a:xfrm>
        </p:grpSpPr>
        <p:sp>
          <p:nvSpPr>
            <p:cNvPr id="44" name="สี่เหลี่ยมผืนผ้า 43">
              <a:extLst>
                <a:ext uri="{FF2B5EF4-FFF2-40B4-BE49-F238E27FC236}">
                  <a16:creationId xmlns:a16="http://schemas.microsoft.com/office/drawing/2014/main" id="{074FF15D-6228-4EA0-AE17-153A79FC0CA7}"/>
                </a:ext>
              </a:extLst>
            </p:cNvPr>
            <p:cNvSpPr/>
            <p:nvPr/>
          </p:nvSpPr>
          <p:spPr>
            <a:xfrm>
              <a:off x="95865" y="3907099"/>
              <a:ext cx="1448577" cy="479780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575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45" name="สี่เหลี่ยมผืนผ้า 44">
              <a:extLst>
                <a:ext uri="{FF2B5EF4-FFF2-40B4-BE49-F238E27FC236}">
                  <a16:creationId xmlns:a16="http://schemas.microsoft.com/office/drawing/2014/main" id="{F9C4414E-F760-4DBF-871E-E7ADC7292D3F}"/>
                </a:ext>
              </a:extLst>
            </p:cNvPr>
            <p:cNvSpPr/>
            <p:nvPr/>
          </p:nvSpPr>
          <p:spPr>
            <a:xfrm rot="10800000" flipV="1">
              <a:off x="-98052" y="3828455"/>
              <a:ext cx="1875445" cy="66509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46" name="สี่เหลี่ยมผืนผ้า 45">
            <a:extLst>
              <a:ext uri="{FF2B5EF4-FFF2-40B4-BE49-F238E27FC236}">
                <a16:creationId xmlns:a16="http://schemas.microsoft.com/office/drawing/2014/main" id="{AFAE546C-5D72-4CC2-A91F-8C4542738580}"/>
              </a:ext>
            </a:extLst>
          </p:cNvPr>
          <p:cNvSpPr/>
          <p:nvPr/>
        </p:nvSpPr>
        <p:spPr>
          <a:xfrm>
            <a:off x="1057146" y="7023692"/>
            <a:ext cx="1522902" cy="394103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575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7" name="สี่เหลี่ยมผืนผ้า 46">
            <a:extLst>
              <a:ext uri="{FF2B5EF4-FFF2-40B4-BE49-F238E27FC236}">
                <a16:creationId xmlns:a16="http://schemas.microsoft.com/office/drawing/2014/main" id="{920202EF-8368-4D90-9183-1B5802C88C2A}"/>
              </a:ext>
            </a:extLst>
          </p:cNvPr>
          <p:cNvSpPr/>
          <p:nvPr/>
        </p:nvSpPr>
        <p:spPr>
          <a:xfrm>
            <a:off x="2244365" y="7436946"/>
            <a:ext cx="1399935" cy="2842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เข้าสู่ระบบ</a:t>
            </a:r>
          </a:p>
        </p:txBody>
      </p:sp>
      <p:grpSp>
        <p:nvGrpSpPr>
          <p:cNvPr id="35" name="กลุ่ม 34">
            <a:extLst>
              <a:ext uri="{FF2B5EF4-FFF2-40B4-BE49-F238E27FC236}">
                <a16:creationId xmlns:a16="http://schemas.microsoft.com/office/drawing/2014/main" id="{933302AA-7A70-4411-BC82-C9DA60B9EACC}"/>
              </a:ext>
            </a:extLst>
          </p:cNvPr>
          <p:cNvGrpSpPr/>
          <p:nvPr/>
        </p:nvGrpSpPr>
        <p:grpSpPr>
          <a:xfrm>
            <a:off x="2152045" y="8791092"/>
            <a:ext cx="1522901" cy="259857"/>
            <a:chOff x="2684035" y="6383177"/>
            <a:chExt cx="1522901" cy="259857"/>
          </a:xfrm>
        </p:grpSpPr>
        <p:sp>
          <p:nvSpPr>
            <p:cNvPr id="48" name="สี่เหลี่ยมผืนผ้า: มุมมน 47">
              <a:extLst>
                <a:ext uri="{FF2B5EF4-FFF2-40B4-BE49-F238E27FC236}">
                  <a16:creationId xmlns:a16="http://schemas.microsoft.com/office/drawing/2014/main" id="{E7297D17-1D25-4E99-A734-8ADE6AAFCBBB}"/>
                </a:ext>
              </a:extLst>
            </p:cNvPr>
            <p:cNvSpPr/>
            <p:nvPr/>
          </p:nvSpPr>
          <p:spPr>
            <a:xfrm>
              <a:off x="2872318" y="6383177"/>
              <a:ext cx="1150049" cy="255609"/>
            </a:xfrm>
            <a:prstGeom prst="roundRect">
              <a:avLst>
                <a:gd name="adj" fmla="val 39640"/>
              </a:avLst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675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49" name="สี่เหลี่ยมผืนผ้า 48">
              <a:extLst>
                <a:ext uri="{FF2B5EF4-FFF2-40B4-BE49-F238E27FC236}">
                  <a16:creationId xmlns:a16="http://schemas.microsoft.com/office/drawing/2014/main" id="{F78C9658-0F23-427D-AA8B-8295AF94FA37}"/>
                </a:ext>
              </a:extLst>
            </p:cNvPr>
            <p:cNvSpPr/>
            <p:nvPr/>
          </p:nvSpPr>
          <p:spPr>
            <a:xfrm>
              <a:off x="2684035" y="6413021"/>
              <a:ext cx="1522901" cy="23001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จบการทำงาน</a:t>
              </a:r>
            </a:p>
          </p:txBody>
        </p:sp>
      </p:grpSp>
      <p:cxnSp>
        <p:nvCxnSpPr>
          <p:cNvPr id="50" name="ลูกศรเชื่อมต่อแบบตรง 49">
            <a:extLst>
              <a:ext uri="{FF2B5EF4-FFF2-40B4-BE49-F238E27FC236}">
                <a16:creationId xmlns:a16="http://schemas.microsoft.com/office/drawing/2014/main" id="{B4EA4457-173D-4C92-8A82-18C29125AB81}"/>
              </a:ext>
            </a:extLst>
          </p:cNvPr>
          <p:cNvCxnSpPr>
            <a:cxnSpLocks/>
          </p:cNvCxnSpPr>
          <p:nvPr/>
        </p:nvCxnSpPr>
        <p:spPr>
          <a:xfrm>
            <a:off x="2221003" y="1384873"/>
            <a:ext cx="0" cy="272928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สี่เหลี่ยมผืนผ้า 51">
            <a:extLst>
              <a:ext uri="{FF2B5EF4-FFF2-40B4-BE49-F238E27FC236}">
                <a16:creationId xmlns:a16="http://schemas.microsoft.com/office/drawing/2014/main" id="{BD69D4A1-0F01-49E5-9ED9-4650902672D2}"/>
              </a:ext>
            </a:extLst>
          </p:cNvPr>
          <p:cNvSpPr/>
          <p:nvPr/>
        </p:nvSpPr>
        <p:spPr>
          <a:xfrm>
            <a:off x="4969397" y="5497336"/>
            <a:ext cx="1715830" cy="5684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ไม่มีข้อมูล</a:t>
            </a:r>
          </a:p>
        </p:txBody>
      </p:sp>
      <p:sp>
        <p:nvSpPr>
          <p:cNvPr id="62" name="วงรี 61">
            <a:extLst>
              <a:ext uri="{FF2B5EF4-FFF2-40B4-BE49-F238E27FC236}">
                <a16:creationId xmlns:a16="http://schemas.microsoft.com/office/drawing/2014/main" id="{E54B0306-B326-4FBA-9448-E449FCE127C8}"/>
              </a:ext>
            </a:extLst>
          </p:cNvPr>
          <p:cNvSpPr/>
          <p:nvPr/>
        </p:nvSpPr>
        <p:spPr>
          <a:xfrm>
            <a:off x="2817207" y="8171669"/>
            <a:ext cx="225740" cy="225740"/>
          </a:xfrm>
          <a:prstGeom prst="ellipse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575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66" name="ลูกศรเชื่อมต่อแบบตรง 65">
            <a:extLst>
              <a:ext uri="{FF2B5EF4-FFF2-40B4-BE49-F238E27FC236}">
                <a16:creationId xmlns:a16="http://schemas.microsoft.com/office/drawing/2014/main" id="{50611E68-EEDC-4E47-A609-2711BEDA7E7A}"/>
              </a:ext>
            </a:extLst>
          </p:cNvPr>
          <p:cNvCxnSpPr>
            <a:cxnSpLocks/>
            <a:stCxn id="46" idx="2"/>
          </p:cNvCxnSpPr>
          <p:nvPr/>
        </p:nvCxnSpPr>
        <p:spPr>
          <a:xfrm>
            <a:off x="1818597" y="7417795"/>
            <a:ext cx="0" cy="393683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ทรงกระบอก 66">
            <a:extLst>
              <a:ext uri="{FF2B5EF4-FFF2-40B4-BE49-F238E27FC236}">
                <a16:creationId xmlns:a16="http://schemas.microsoft.com/office/drawing/2014/main" id="{A73466B7-59F1-46C3-A7FC-4C9FC0F842F7}"/>
              </a:ext>
            </a:extLst>
          </p:cNvPr>
          <p:cNvSpPr/>
          <p:nvPr/>
        </p:nvSpPr>
        <p:spPr>
          <a:xfrm>
            <a:off x="232074" y="1284544"/>
            <a:ext cx="890322" cy="586410"/>
          </a:xfrm>
          <a:prstGeom prst="can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575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8" name="สี่เหลี่ยมผืนผ้า 67">
            <a:extLst>
              <a:ext uri="{FF2B5EF4-FFF2-40B4-BE49-F238E27FC236}">
                <a16:creationId xmlns:a16="http://schemas.microsoft.com/office/drawing/2014/main" id="{65EF4BAC-5937-43AF-8F95-5BB3DEA44803}"/>
              </a:ext>
            </a:extLst>
          </p:cNvPr>
          <p:cNvSpPr/>
          <p:nvPr/>
        </p:nvSpPr>
        <p:spPr>
          <a:xfrm>
            <a:off x="127880" y="1505306"/>
            <a:ext cx="1070779" cy="3114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ฐานข้อมูล</a:t>
            </a:r>
            <a:b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 </a:t>
            </a:r>
            <a:r>
              <a:rPr lang="en-US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HRMS</a:t>
            </a:r>
            <a:endParaRPr lang="th-TH" sz="16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0" name="กล่องข้อความ 69">
            <a:extLst>
              <a:ext uri="{FF2B5EF4-FFF2-40B4-BE49-F238E27FC236}">
                <a16:creationId xmlns:a16="http://schemas.microsoft.com/office/drawing/2014/main" id="{3E5175A0-F2EF-40AF-93C7-A1302FD60F71}"/>
              </a:ext>
            </a:extLst>
          </p:cNvPr>
          <p:cNvSpPr txBox="1"/>
          <p:nvPr/>
        </p:nvSpPr>
        <p:spPr>
          <a:xfrm>
            <a:off x="502360" y="2029443"/>
            <a:ext cx="120223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เชื่อมโยงข้อมูล</a:t>
            </a:r>
          </a:p>
        </p:txBody>
      </p:sp>
      <p:cxnSp>
        <p:nvCxnSpPr>
          <p:cNvPr id="71" name="ลูกศรเชื่อมต่อแบบตรง 70">
            <a:extLst>
              <a:ext uri="{FF2B5EF4-FFF2-40B4-BE49-F238E27FC236}">
                <a16:creationId xmlns:a16="http://schemas.microsoft.com/office/drawing/2014/main" id="{ED1B563F-5318-4488-86C8-6826E8EA5BDF}"/>
              </a:ext>
            </a:extLst>
          </p:cNvPr>
          <p:cNvCxnSpPr>
            <a:cxnSpLocks/>
          </p:cNvCxnSpPr>
          <p:nvPr/>
        </p:nvCxnSpPr>
        <p:spPr>
          <a:xfrm>
            <a:off x="2939528" y="8397409"/>
            <a:ext cx="0" cy="393683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กล่องข้อความ 33">
            <a:extLst>
              <a:ext uri="{FF2B5EF4-FFF2-40B4-BE49-F238E27FC236}">
                <a16:creationId xmlns:a16="http://schemas.microsoft.com/office/drawing/2014/main" id="{99273B04-C751-48A1-8822-70E6AACA2E60}"/>
              </a:ext>
            </a:extLst>
          </p:cNvPr>
          <p:cNvSpPr txBox="1"/>
          <p:nvPr/>
        </p:nvSpPr>
        <p:spPr>
          <a:xfrm>
            <a:off x="896767" y="304638"/>
            <a:ext cx="54857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2.3) ผู้ขอกู้ยืมสามารถบันทึกข้อมูลที่จำเป็นตามแบบฟอร์มคำขอกู้ยืม </a:t>
            </a:r>
            <a:r>
              <a:rPr lang="th-TH" sz="1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ทป</a:t>
            </a:r>
            <a:r>
              <a:rPr lang="th-TH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.1 หรือตามที่สำนักงาน </a:t>
            </a:r>
            <a:r>
              <a:rPr lang="th-TH" sz="1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ก.ค.ศ</a:t>
            </a:r>
            <a:r>
              <a:rPr lang="th-TH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. กำหนด </a:t>
            </a:r>
            <a:r>
              <a:rPr lang="th-TH" sz="1800" b="1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(ตาม</a:t>
            </a:r>
            <a:r>
              <a:rPr lang="en-US" sz="1800" b="1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 Tor </a:t>
            </a:r>
            <a:r>
              <a:rPr lang="th-TH" sz="1800" b="1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หน้า 4)</a:t>
            </a:r>
            <a:endParaRPr lang="th-TH" sz="20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36" name="กลุ่ม 35">
            <a:extLst>
              <a:ext uri="{FF2B5EF4-FFF2-40B4-BE49-F238E27FC236}">
                <a16:creationId xmlns:a16="http://schemas.microsoft.com/office/drawing/2014/main" id="{E461CF61-0FFC-4CDD-BB0E-993E26983682}"/>
              </a:ext>
            </a:extLst>
          </p:cNvPr>
          <p:cNvGrpSpPr/>
          <p:nvPr/>
        </p:nvGrpSpPr>
        <p:grpSpPr>
          <a:xfrm>
            <a:off x="1470911" y="1660703"/>
            <a:ext cx="1593310" cy="454925"/>
            <a:chOff x="291352" y="1453529"/>
            <a:chExt cx="1135294" cy="454925"/>
          </a:xfrm>
        </p:grpSpPr>
        <p:sp>
          <p:nvSpPr>
            <p:cNvPr id="39" name="สี่เหลี่ยมผืนผ้า 38">
              <a:extLst>
                <a:ext uri="{FF2B5EF4-FFF2-40B4-BE49-F238E27FC236}">
                  <a16:creationId xmlns:a16="http://schemas.microsoft.com/office/drawing/2014/main" id="{36C70AD1-4D39-4DD9-8DCA-99967D678599}"/>
                </a:ext>
              </a:extLst>
            </p:cNvPr>
            <p:cNvSpPr/>
            <p:nvPr/>
          </p:nvSpPr>
          <p:spPr>
            <a:xfrm>
              <a:off x="404278" y="1453529"/>
              <a:ext cx="878006" cy="454925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sp>
          <p:nvSpPr>
            <p:cNvPr id="53" name="สี่เหลี่ยมผืนผ้า 52">
              <a:extLst>
                <a:ext uri="{FF2B5EF4-FFF2-40B4-BE49-F238E27FC236}">
                  <a16:creationId xmlns:a16="http://schemas.microsoft.com/office/drawing/2014/main" id="{29B38D88-47C0-4929-B0C1-6A0F07BCA9B2}"/>
                </a:ext>
              </a:extLst>
            </p:cNvPr>
            <p:cNvSpPr/>
            <p:nvPr/>
          </p:nvSpPr>
          <p:spPr>
            <a:xfrm>
              <a:off x="291352" y="1564057"/>
              <a:ext cx="1135294" cy="24831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กรอกข้อมูล</a:t>
              </a:r>
            </a:p>
          </p:txBody>
        </p:sp>
      </p:grpSp>
      <p:grpSp>
        <p:nvGrpSpPr>
          <p:cNvPr id="54" name="กลุ่ม 53">
            <a:extLst>
              <a:ext uri="{FF2B5EF4-FFF2-40B4-BE49-F238E27FC236}">
                <a16:creationId xmlns:a16="http://schemas.microsoft.com/office/drawing/2014/main" id="{5B59970F-E2BE-41D1-9B74-2A201F619154}"/>
              </a:ext>
            </a:extLst>
          </p:cNvPr>
          <p:cNvGrpSpPr/>
          <p:nvPr/>
        </p:nvGrpSpPr>
        <p:grpSpPr>
          <a:xfrm>
            <a:off x="4357296" y="1490368"/>
            <a:ext cx="2225381" cy="2497432"/>
            <a:chOff x="-61069" y="1489428"/>
            <a:chExt cx="1300439" cy="289024"/>
          </a:xfrm>
        </p:grpSpPr>
        <p:sp>
          <p:nvSpPr>
            <p:cNvPr id="55" name="สี่เหลี่ยมผืนผ้า 54">
              <a:extLst>
                <a:ext uri="{FF2B5EF4-FFF2-40B4-BE49-F238E27FC236}">
                  <a16:creationId xmlns:a16="http://schemas.microsoft.com/office/drawing/2014/main" id="{7E472167-6513-4072-8E57-F7B83209077D}"/>
                </a:ext>
              </a:extLst>
            </p:cNvPr>
            <p:cNvSpPr/>
            <p:nvPr/>
          </p:nvSpPr>
          <p:spPr>
            <a:xfrm>
              <a:off x="-61069" y="1489428"/>
              <a:ext cx="1291064" cy="289024"/>
            </a:xfrm>
            <a:prstGeom prst="rect">
              <a:avLst/>
            </a:prstGeom>
            <a:ln>
              <a:solidFill>
                <a:srgbClr val="00B0F0"/>
              </a:solidFill>
              <a:prstDash val="lgDash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56" name="สี่เหลี่ยมผืนผ้า 55">
              <a:extLst>
                <a:ext uri="{FF2B5EF4-FFF2-40B4-BE49-F238E27FC236}">
                  <a16:creationId xmlns:a16="http://schemas.microsoft.com/office/drawing/2014/main" id="{87326769-F26A-4705-BA9B-EC008FD61778}"/>
                </a:ext>
              </a:extLst>
            </p:cNvPr>
            <p:cNvSpPr/>
            <p:nvPr/>
          </p:nvSpPr>
          <p:spPr>
            <a:xfrm>
              <a:off x="-51693" y="1491157"/>
              <a:ext cx="1291063" cy="274067"/>
            </a:xfrm>
            <a:prstGeom prst="rect">
              <a:avLst/>
            </a:prstGeom>
            <a:noFill/>
            <a:ln>
              <a:noFill/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tabLst>
                  <a:tab pos="88900" algn="l"/>
                  <a:tab pos="449263" algn="l"/>
                </a:tabLst>
              </a:pPr>
              <a:r>
                <a:rPr lang="th-TH" sz="12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ข้อมูลที่ใช้สำหรับประมวลผล</a:t>
              </a:r>
            </a:p>
            <a:p>
              <a:pPr marL="228600" indent="-228600">
                <a:buAutoNum type="arabicPeriod"/>
                <a:tabLst>
                  <a:tab pos="88900" algn="l"/>
                  <a:tab pos="449263" algn="l"/>
                </a:tabLst>
              </a:pPr>
              <a:r>
                <a:rPr lang="th-TH" sz="12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เลขบัตร </a:t>
              </a:r>
              <a:r>
                <a:rPr lang="th-TH" sz="1200" dirty="0" err="1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ปชช</a:t>
              </a:r>
              <a:r>
                <a:rPr lang="th-TH" sz="12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ผู้กู้</a:t>
              </a:r>
            </a:p>
            <a:p>
              <a:pPr marL="228600" indent="-228600">
                <a:buAutoNum type="arabicPeriod"/>
                <a:tabLst>
                  <a:tab pos="88900" algn="l"/>
                  <a:tab pos="449263" algn="l"/>
                </a:tabLst>
              </a:pPr>
              <a:r>
                <a:rPr lang="th-TH" sz="12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เงินเดือน</a:t>
              </a:r>
            </a:p>
            <a:p>
              <a:pPr marL="228600" indent="-228600">
                <a:buAutoNum type="arabicPeriod"/>
                <a:tabLst>
                  <a:tab pos="88900" algn="l"/>
                  <a:tab pos="449263" algn="l"/>
                </a:tabLst>
              </a:pPr>
              <a:r>
                <a:rPr lang="th-TH" sz="12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เงินวิทยฐานะ</a:t>
              </a:r>
            </a:p>
            <a:p>
              <a:pPr marL="228600" indent="-228600">
                <a:buAutoNum type="arabicPeriod"/>
                <a:tabLst>
                  <a:tab pos="88900" algn="l"/>
                  <a:tab pos="449263" algn="l"/>
                </a:tabLst>
              </a:pPr>
              <a:r>
                <a:rPr lang="th-TH" sz="12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เงินค่าตอบแทน/เงินประจำตำแหน่ง</a:t>
              </a:r>
            </a:p>
            <a:p>
              <a:pPr marL="228600" indent="-228600">
                <a:buAutoNum type="arabicPeriod"/>
                <a:tabLst>
                  <a:tab pos="88900" algn="l"/>
                  <a:tab pos="449263" algn="l"/>
                </a:tabLst>
              </a:pPr>
              <a:r>
                <a:rPr lang="th-TH" sz="12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เงินเดือนคงเหลือตามสลิป</a:t>
              </a:r>
            </a:p>
            <a:p>
              <a:pPr marL="228600" indent="-228600">
                <a:buAutoNum type="arabicPeriod"/>
                <a:tabLst>
                  <a:tab pos="88900" algn="l"/>
                  <a:tab pos="449263" algn="l"/>
                </a:tabLst>
              </a:pPr>
              <a:r>
                <a:rPr lang="th-TH" sz="12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จำนวนเงินที่ขอกู้</a:t>
              </a:r>
            </a:p>
            <a:p>
              <a:pPr marL="228600" indent="-228600">
                <a:buAutoNum type="arabicPeriod"/>
                <a:tabLst>
                  <a:tab pos="88900" algn="l"/>
                  <a:tab pos="449263" algn="l"/>
                </a:tabLst>
              </a:pPr>
              <a:r>
                <a:rPr lang="th-TH" sz="12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ข้อมูลการค้ำประกัน</a:t>
              </a:r>
            </a:p>
            <a:p>
              <a:pPr>
                <a:tabLst>
                  <a:tab pos="88900" algn="l"/>
                  <a:tab pos="449263" algn="l"/>
                </a:tabLst>
              </a:pPr>
              <a:r>
                <a:rPr lang="th-TH" sz="12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	     7.1 ค้ำประกันด้วยบุดคล</a:t>
              </a:r>
            </a:p>
            <a:p>
              <a:pPr>
                <a:tabLst>
                  <a:tab pos="88900" algn="l"/>
                  <a:tab pos="449263" algn="l"/>
                </a:tabLst>
              </a:pPr>
              <a:r>
                <a:rPr lang="th-TH" sz="12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		- เลขบัตร </a:t>
              </a:r>
              <a:r>
                <a:rPr lang="th-TH" sz="1200" dirty="0" err="1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ปชช</a:t>
              </a:r>
              <a:r>
                <a:rPr lang="th-TH" sz="12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120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ผู้ค้ำ</a:t>
              </a:r>
              <a:endParaRPr lang="th-TH" sz="1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pPr>
                <a:tabLst>
                  <a:tab pos="88900" algn="l"/>
                  <a:tab pos="449263" algn="l"/>
                </a:tabLst>
              </a:pPr>
              <a:r>
                <a:rPr lang="th-TH" sz="1200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	     7.2 ค้ำประกันด้วยทรัพย์สิน</a:t>
              </a:r>
            </a:p>
            <a:p>
              <a:pPr>
                <a:tabLst>
                  <a:tab pos="88900" algn="l"/>
                  <a:tab pos="449263" algn="l"/>
                </a:tabLst>
              </a:pPr>
              <a:endParaRPr lang="th-TH" sz="1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pPr marL="228600" indent="-228600">
                <a:buAutoNum type="arabicPeriod"/>
                <a:tabLst>
                  <a:tab pos="88900" algn="l"/>
                  <a:tab pos="449263" algn="l"/>
                </a:tabLst>
              </a:pPr>
              <a:endParaRPr lang="th-TH" sz="1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cxnSp>
        <p:nvCxnSpPr>
          <p:cNvPr id="58" name="ลูกศรเชื่อมต่อแบบตรง 57">
            <a:extLst>
              <a:ext uri="{FF2B5EF4-FFF2-40B4-BE49-F238E27FC236}">
                <a16:creationId xmlns:a16="http://schemas.microsoft.com/office/drawing/2014/main" id="{6DF5DCB4-554D-4D61-8C2A-20D11A24AC6F}"/>
              </a:ext>
            </a:extLst>
          </p:cNvPr>
          <p:cNvCxnSpPr>
            <a:cxnSpLocks/>
            <a:stCxn id="39" idx="3"/>
          </p:cNvCxnSpPr>
          <p:nvPr/>
        </p:nvCxnSpPr>
        <p:spPr>
          <a:xfrm flipV="1">
            <a:off x="2861618" y="1811292"/>
            <a:ext cx="1440983" cy="0"/>
          </a:xfrm>
          <a:prstGeom prst="straightConnector1">
            <a:avLst/>
          </a:prstGeom>
          <a:ln>
            <a:solidFill>
              <a:srgbClr val="00B0F0"/>
            </a:solidFill>
            <a:prstDash val="lgDash"/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64" name="ลูกศรเชื่อมต่อแบบตรง 63">
            <a:extLst>
              <a:ext uri="{FF2B5EF4-FFF2-40B4-BE49-F238E27FC236}">
                <a16:creationId xmlns:a16="http://schemas.microsoft.com/office/drawing/2014/main" id="{62EDDAE4-5644-4B28-AA55-8084949CEF16}"/>
              </a:ext>
            </a:extLst>
          </p:cNvPr>
          <p:cNvCxnSpPr>
            <a:cxnSpLocks/>
          </p:cNvCxnSpPr>
          <p:nvPr/>
        </p:nvCxnSpPr>
        <p:spPr>
          <a:xfrm>
            <a:off x="2243945" y="2115628"/>
            <a:ext cx="0" cy="272928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ตัวเชื่อมต่อ: หักมุม 2">
            <a:extLst>
              <a:ext uri="{FF2B5EF4-FFF2-40B4-BE49-F238E27FC236}">
                <a16:creationId xmlns:a16="http://schemas.microsoft.com/office/drawing/2014/main" id="{0CEED3CB-0CEB-4CBD-B1D0-100FD259C8AD}"/>
              </a:ext>
            </a:extLst>
          </p:cNvPr>
          <p:cNvCxnSpPr>
            <a:cxnSpLocks/>
          </p:cNvCxnSpPr>
          <p:nvPr/>
        </p:nvCxnSpPr>
        <p:spPr>
          <a:xfrm rot="16200000" flipH="1">
            <a:off x="517328" y="2020567"/>
            <a:ext cx="428715" cy="136830"/>
          </a:xfrm>
          <a:prstGeom prst="bentConnector3">
            <a:avLst>
              <a:gd name="adj1" fmla="val 50000"/>
            </a:avLst>
          </a:prstGeom>
          <a:ln w="12700"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ลูกศรเชื่อมต่อแบบตรง 64">
            <a:extLst>
              <a:ext uri="{FF2B5EF4-FFF2-40B4-BE49-F238E27FC236}">
                <a16:creationId xmlns:a16="http://schemas.microsoft.com/office/drawing/2014/main" id="{A68AF292-2AC1-499A-B788-4F9F3476C918}"/>
              </a:ext>
            </a:extLst>
          </p:cNvPr>
          <p:cNvCxnSpPr>
            <a:cxnSpLocks/>
          </p:cNvCxnSpPr>
          <p:nvPr/>
        </p:nvCxnSpPr>
        <p:spPr>
          <a:xfrm>
            <a:off x="1802551" y="5800958"/>
            <a:ext cx="0" cy="272928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ทรงกระบอก 72">
            <a:extLst>
              <a:ext uri="{FF2B5EF4-FFF2-40B4-BE49-F238E27FC236}">
                <a16:creationId xmlns:a16="http://schemas.microsoft.com/office/drawing/2014/main" id="{7D045D16-992E-405D-AAE3-A9B04F6B8373}"/>
              </a:ext>
            </a:extLst>
          </p:cNvPr>
          <p:cNvSpPr/>
          <p:nvPr/>
        </p:nvSpPr>
        <p:spPr>
          <a:xfrm>
            <a:off x="213158" y="3153158"/>
            <a:ext cx="890322" cy="586410"/>
          </a:xfrm>
          <a:prstGeom prst="can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575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7" name="สี่เหลี่ยมผืนผ้า 76">
            <a:extLst>
              <a:ext uri="{FF2B5EF4-FFF2-40B4-BE49-F238E27FC236}">
                <a16:creationId xmlns:a16="http://schemas.microsoft.com/office/drawing/2014/main" id="{C3736AEC-A44E-4DB5-B8AC-5DE3982A1AF1}"/>
              </a:ext>
            </a:extLst>
          </p:cNvPr>
          <p:cNvSpPr/>
          <p:nvPr/>
        </p:nvSpPr>
        <p:spPr>
          <a:xfrm>
            <a:off x="108964" y="3373920"/>
            <a:ext cx="1070779" cy="3114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ฐานข้อมูล</a:t>
            </a:r>
            <a:b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ลูกหนี้เงินทุน</a:t>
            </a:r>
          </a:p>
        </p:txBody>
      </p:sp>
      <p:cxnSp>
        <p:nvCxnSpPr>
          <p:cNvPr id="8" name="ตัวเชื่อมต่อ: หักมุม 7">
            <a:extLst>
              <a:ext uri="{FF2B5EF4-FFF2-40B4-BE49-F238E27FC236}">
                <a16:creationId xmlns:a16="http://schemas.microsoft.com/office/drawing/2014/main" id="{8D2B15C7-BC98-4E08-B115-B84501D734AF}"/>
              </a:ext>
            </a:extLst>
          </p:cNvPr>
          <p:cNvCxnSpPr>
            <a:cxnSpLocks/>
          </p:cNvCxnSpPr>
          <p:nvPr/>
        </p:nvCxnSpPr>
        <p:spPr>
          <a:xfrm flipV="1">
            <a:off x="2386486" y="5554500"/>
            <a:ext cx="175693" cy="854326"/>
          </a:xfrm>
          <a:prstGeom prst="bentConnector3">
            <a:avLst>
              <a:gd name="adj1" fmla="val 634909"/>
            </a:avLst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สี่เหลี่ยมผืนผ้า 77">
            <a:extLst>
              <a:ext uri="{FF2B5EF4-FFF2-40B4-BE49-F238E27FC236}">
                <a16:creationId xmlns:a16="http://schemas.microsoft.com/office/drawing/2014/main" id="{FCF68FAB-D770-460F-B5B3-924878A3BFAB}"/>
              </a:ext>
            </a:extLst>
          </p:cNvPr>
          <p:cNvSpPr/>
          <p:nvPr/>
        </p:nvSpPr>
        <p:spPr>
          <a:xfrm>
            <a:off x="2340328" y="6145003"/>
            <a:ext cx="1202239" cy="2895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ไม่ถูกต้อง</a:t>
            </a:r>
          </a:p>
        </p:txBody>
      </p:sp>
      <p:cxnSp>
        <p:nvCxnSpPr>
          <p:cNvPr id="79" name="ลูกศรเชื่อมต่อแบบตรง 78">
            <a:extLst>
              <a:ext uri="{FF2B5EF4-FFF2-40B4-BE49-F238E27FC236}">
                <a16:creationId xmlns:a16="http://schemas.microsoft.com/office/drawing/2014/main" id="{59DAE95B-F5B1-4E68-B751-56ED7C68D023}"/>
              </a:ext>
            </a:extLst>
          </p:cNvPr>
          <p:cNvCxnSpPr>
            <a:cxnSpLocks/>
          </p:cNvCxnSpPr>
          <p:nvPr/>
        </p:nvCxnSpPr>
        <p:spPr>
          <a:xfrm>
            <a:off x="1795592" y="6755895"/>
            <a:ext cx="0" cy="272928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สี่เหลี่ยมผืนผ้า 79">
            <a:extLst>
              <a:ext uri="{FF2B5EF4-FFF2-40B4-BE49-F238E27FC236}">
                <a16:creationId xmlns:a16="http://schemas.microsoft.com/office/drawing/2014/main" id="{29BD89E0-D99C-41D1-813D-CC8548F03646}"/>
              </a:ext>
            </a:extLst>
          </p:cNvPr>
          <p:cNvSpPr/>
          <p:nvPr/>
        </p:nvSpPr>
        <p:spPr>
          <a:xfrm>
            <a:off x="989241" y="7124105"/>
            <a:ext cx="1593310" cy="248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กรอกข้อมูลการกู้ยืม</a:t>
            </a:r>
          </a:p>
        </p:txBody>
      </p:sp>
      <p:sp>
        <p:nvSpPr>
          <p:cNvPr id="81" name="สี่เหลี่ยมผืนผ้า 80">
            <a:extLst>
              <a:ext uri="{FF2B5EF4-FFF2-40B4-BE49-F238E27FC236}">
                <a16:creationId xmlns:a16="http://schemas.microsoft.com/office/drawing/2014/main" id="{E75FC300-F57A-472E-BAB6-ABAF1D287078}"/>
              </a:ext>
            </a:extLst>
          </p:cNvPr>
          <p:cNvSpPr/>
          <p:nvPr/>
        </p:nvSpPr>
        <p:spPr>
          <a:xfrm>
            <a:off x="1057146" y="5414804"/>
            <a:ext cx="1593310" cy="248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แสดงข้อมูล </a:t>
            </a:r>
            <a:br>
              <a:rPr lang="th-TH" sz="1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1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ตามแบบฟอร์ม</a:t>
            </a:r>
          </a:p>
        </p:txBody>
      </p:sp>
    </p:spTree>
    <p:extLst>
      <p:ext uri="{BB962C8B-B14F-4D97-AF65-F5344CB8AC3E}">
        <p14:creationId xmlns:p14="http://schemas.microsoft.com/office/powerpoint/2010/main" val="3085221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สี่เหลี่ยมผืนผ้า: มุมมน 42">
            <a:extLst>
              <a:ext uri="{FF2B5EF4-FFF2-40B4-BE49-F238E27FC236}">
                <a16:creationId xmlns:a16="http://schemas.microsoft.com/office/drawing/2014/main" id="{FFAFD728-A1AD-4D86-86F9-4D3C026E0229}"/>
              </a:ext>
            </a:extLst>
          </p:cNvPr>
          <p:cNvSpPr/>
          <p:nvPr/>
        </p:nvSpPr>
        <p:spPr>
          <a:xfrm>
            <a:off x="787510" y="1857984"/>
            <a:ext cx="581128" cy="308192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675" dirty="0"/>
          </a:p>
        </p:txBody>
      </p:sp>
      <p:sp>
        <p:nvSpPr>
          <p:cNvPr id="47" name="สี่เหลี่ยมผืนผ้า 46">
            <a:extLst>
              <a:ext uri="{FF2B5EF4-FFF2-40B4-BE49-F238E27FC236}">
                <a16:creationId xmlns:a16="http://schemas.microsoft.com/office/drawing/2014/main" id="{99C3D808-07B0-4E2D-9AAC-1B8FF9E5A4B7}"/>
              </a:ext>
            </a:extLst>
          </p:cNvPr>
          <p:cNvSpPr/>
          <p:nvPr/>
        </p:nvSpPr>
        <p:spPr>
          <a:xfrm>
            <a:off x="848397" y="1968964"/>
            <a:ext cx="449888" cy="116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เริ่ม</a:t>
            </a:r>
          </a:p>
        </p:txBody>
      </p:sp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A668E275-6F98-4A99-AED2-65517A5C0486}"/>
              </a:ext>
            </a:extLst>
          </p:cNvPr>
          <p:cNvSpPr/>
          <p:nvPr/>
        </p:nvSpPr>
        <p:spPr>
          <a:xfrm>
            <a:off x="622808" y="2389953"/>
            <a:ext cx="901065" cy="242436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ลงทะเบียน</a:t>
            </a:r>
          </a:p>
        </p:txBody>
      </p:sp>
      <p:cxnSp>
        <p:nvCxnSpPr>
          <p:cNvPr id="26" name="ลูกศรเชื่อมต่อแบบตรง 25">
            <a:extLst>
              <a:ext uri="{FF2B5EF4-FFF2-40B4-BE49-F238E27FC236}">
                <a16:creationId xmlns:a16="http://schemas.microsoft.com/office/drawing/2014/main" id="{AC3A9C16-147E-4496-A3E5-7ECA154FB41D}"/>
              </a:ext>
            </a:extLst>
          </p:cNvPr>
          <p:cNvCxnSpPr>
            <a:cxnSpLocks/>
            <a:stCxn id="43" idx="2"/>
          </p:cNvCxnSpPr>
          <p:nvPr/>
        </p:nvCxnSpPr>
        <p:spPr>
          <a:xfrm>
            <a:off x="1078074" y="2166176"/>
            <a:ext cx="0" cy="213248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สี่เหลี่ยมผืนผ้า 45">
            <a:extLst>
              <a:ext uri="{FF2B5EF4-FFF2-40B4-BE49-F238E27FC236}">
                <a16:creationId xmlns:a16="http://schemas.microsoft.com/office/drawing/2014/main" id="{EE082FB6-DEFC-4497-A991-EF2F6B21D548}"/>
              </a:ext>
            </a:extLst>
          </p:cNvPr>
          <p:cNvSpPr/>
          <p:nvPr/>
        </p:nvSpPr>
        <p:spPr>
          <a:xfrm>
            <a:off x="631943" y="283037"/>
            <a:ext cx="5036032" cy="2240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การตั้งค่าระบบเพื่อกำหนดเงื่อนไขตามหลักเกณฑ์และวิธีการให้กู้ยืมเงินทุนหมุนเวียนฯ </a:t>
            </a:r>
          </a:p>
        </p:txBody>
      </p:sp>
      <p:sp>
        <p:nvSpPr>
          <p:cNvPr id="138" name="สี่เหลี่ยมผืนผ้า 137">
            <a:extLst>
              <a:ext uri="{FF2B5EF4-FFF2-40B4-BE49-F238E27FC236}">
                <a16:creationId xmlns:a16="http://schemas.microsoft.com/office/drawing/2014/main" id="{9951C79A-16A0-438B-A203-CF78AE43E34F}"/>
              </a:ext>
            </a:extLst>
          </p:cNvPr>
          <p:cNvSpPr/>
          <p:nvPr/>
        </p:nvSpPr>
        <p:spPr>
          <a:xfrm>
            <a:off x="345661" y="2824847"/>
            <a:ext cx="1490392" cy="515507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575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กำหนดเงื่อนไข</a:t>
            </a:r>
          </a:p>
        </p:txBody>
      </p:sp>
      <p:sp>
        <p:nvSpPr>
          <p:cNvPr id="165" name="สี่เหลี่ยมผืนผ้า 164">
            <a:extLst>
              <a:ext uri="{FF2B5EF4-FFF2-40B4-BE49-F238E27FC236}">
                <a16:creationId xmlns:a16="http://schemas.microsoft.com/office/drawing/2014/main" id="{695CCC2D-7796-4B78-8644-6FF030937E61}"/>
              </a:ext>
            </a:extLst>
          </p:cNvPr>
          <p:cNvSpPr/>
          <p:nvPr/>
        </p:nvSpPr>
        <p:spPr>
          <a:xfrm>
            <a:off x="2550263" y="1580777"/>
            <a:ext cx="3985696" cy="4335907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th-TH" sz="1600" dirty="0">
                <a:solidFill>
                  <a:schemeClr val="tx1"/>
                </a:solidFill>
                <a:latin typeface="Calibri" panose="020F0502020204030204" pitchFamily="34" charset="0"/>
                <a:ea typeface="TH SarabunPSK" panose="020B0500040200020003" pitchFamily="34" charset="-34"/>
                <a:cs typeface="TH SarabunPSK" panose="020B0500040200020003" pitchFamily="34" charset="-34"/>
              </a:rPr>
              <a:t>	1) ระยะเวลา เปิด - ปิด ของโครงการตามปีงบประมาณ</a:t>
            </a:r>
          </a:p>
          <a:p>
            <a:pPr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th-TH" sz="1600" dirty="0">
                <a:solidFill>
                  <a:schemeClr val="tx1"/>
                </a:solidFill>
                <a:latin typeface="Calibri" panose="020F0502020204030204" pitchFamily="34" charset="0"/>
                <a:ea typeface="TH SarabunPSK" panose="020B0500040200020003" pitchFamily="34" charset="-34"/>
                <a:cs typeface="TH SarabunPSK" panose="020B0500040200020003" pitchFamily="34" charset="-34"/>
              </a:rPr>
              <a:t>	2) วงเงินให้กู้ยืมสูงสุด</a:t>
            </a:r>
          </a:p>
          <a:p>
            <a:pPr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th-TH" sz="1600" dirty="0">
                <a:solidFill>
                  <a:schemeClr val="tx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	3) จำนวนงวดผ่อนชำระคืนสูงสุด</a:t>
            </a:r>
          </a:p>
          <a:p>
            <a:pPr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th-TH" sz="1600" dirty="0">
                <a:solidFill>
                  <a:schemeClr val="tx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	4) อัตราดอกเบี้ยเงินกู้ยืมสูงสุด</a:t>
            </a:r>
          </a:p>
          <a:p>
            <a:pPr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th-TH" sz="1600" dirty="0">
                <a:solidFill>
                  <a:schemeClr val="tx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	5) วัน เดือน ปี ในการนับวันเริ่มต้นของสัญญากู้ยืมแต่ละรอบการจัดสรร (เพื่อนำไปคำนวณหาจำนวนงวดผ่อนชำระคืน) </a:t>
            </a:r>
          </a:p>
          <a:p>
            <a:pPr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th-TH" sz="1600" dirty="0">
                <a:solidFill>
                  <a:schemeClr val="tx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	6) คุณสมบัติของผู้กู้ยืม</a:t>
            </a:r>
          </a:p>
          <a:p>
            <a:pPr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th-TH" sz="1600" dirty="0">
                <a:solidFill>
                  <a:schemeClr val="tx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		 6.1 ระยะเวลาการรับราชการ่ไม่น้อย 3 ปี</a:t>
            </a:r>
          </a:p>
          <a:p>
            <a:pPr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th-TH" sz="1600" dirty="0">
                <a:solidFill>
                  <a:schemeClr val="tx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		 6.1) อัตราร้อยละของเงินเดือนคงเหลือสุทธิไม่น้อยกว่าร้อยละ 30 	</a:t>
            </a:r>
            <a:br>
              <a:rPr lang="th-TH" sz="1600" dirty="0">
                <a:solidFill>
                  <a:schemeClr val="tx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</a:br>
            <a:r>
              <a:rPr lang="th-TH" sz="1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7) คุณสมบัติของผู้ค้ำประกัน</a:t>
            </a:r>
          </a:p>
          <a:p>
            <a:pPr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en-US" sz="1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7.1</a:t>
            </a:r>
            <a:r>
              <a:rPr lang="th-TH" sz="1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 จำนวนสัญญาสูงสุดที่สามารถค้ำประกันได้ ต้องไม่เกิน 3 สัญญา</a:t>
            </a:r>
          </a:p>
          <a:p>
            <a:pPr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th-TH" sz="1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    7.2) อัตราเงินเดือนไม่น้อยกว่า 25,000 บาท </a:t>
            </a:r>
          </a:p>
          <a:p>
            <a:pPr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th-TH" sz="1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	   7.3) วงเงินให้กู้ยืมต่อจำนวนผู้ค้ำประกัน คือ</a:t>
            </a:r>
          </a:p>
          <a:p>
            <a:pPr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th-TH" sz="1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			       7.3.1) วงเงินกู้ยืม ไม่เกิน 300,000 บาท ค้ำประกัน 2 คน</a:t>
            </a:r>
            <a:br>
              <a:rPr lang="th-TH" sz="1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1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			       7.3.2) วงเงินกู้ยืม เกิน 300,000 บาท ค้ำประกัน 3 คน</a:t>
            </a:r>
          </a:p>
          <a:p>
            <a:pPr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th-TH" sz="1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8) </a:t>
            </a:r>
            <a:r>
              <a:rPr lang="th-TH" sz="1600" dirty="0">
                <a:solidFill>
                  <a:schemeClr val="tx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จำนวนงวดผ่อนชำระคืนสูงสุด ต้องไม่เกิน</a:t>
            </a:r>
            <a:r>
              <a:rPr lang="th-TH" sz="1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อายุราชการคงเหลือ  </a:t>
            </a:r>
          </a:p>
        </p:txBody>
      </p:sp>
      <p:sp>
        <p:nvSpPr>
          <p:cNvPr id="45" name="สี่เหลี่ยมผืนผ้า 44">
            <a:extLst>
              <a:ext uri="{FF2B5EF4-FFF2-40B4-BE49-F238E27FC236}">
                <a16:creationId xmlns:a16="http://schemas.microsoft.com/office/drawing/2014/main" id="{E8B61506-8C5D-498A-AE16-EA02ADE6B2A9}"/>
              </a:ext>
            </a:extLst>
          </p:cNvPr>
          <p:cNvSpPr/>
          <p:nvPr/>
        </p:nvSpPr>
        <p:spPr>
          <a:xfrm>
            <a:off x="622808" y="429106"/>
            <a:ext cx="2707057" cy="3989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thaiDist">
              <a:lnSpc>
                <a:spcPct val="107000"/>
              </a:lnSpc>
              <a:spcAft>
                <a:spcPts val="800"/>
              </a:spcAft>
              <a:tabLst>
                <a:tab pos="180340" algn="l"/>
                <a:tab pos="270510" algn="l"/>
                <a:tab pos="450215" algn="l"/>
                <a:tab pos="540385" algn="l"/>
                <a:tab pos="630555" algn="l"/>
                <a:tab pos="810260" algn="l"/>
                <a:tab pos="900430" algn="l"/>
                <a:tab pos="989965" algn="l"/>
                <a:tab pos="1170305" algn="l"/>
                <a:tab pos="1260475" algn="l"/>
                <a:tab pos="1350010" algn="l"/>
                <a:tab pos="1530350" algn="l"/>
                <a:tab pos="1620520" algn="l"/>
                <a:tab pos="1710055" algn="l"/>
                <a:tab pos="1890395" algn="l"/>
                <a:tab pos="1980565" algn="l"/>
                <a:tab pos="2070100" algn="l"/>
                <a:tab pos="2250440" algn="l"/>
                <a:tab pos="2340610" algn="l"/>
                <a:tab pos="2430145" algn="l"/>
              </a:tabLst>
            </a:pPr>
            <a:r>
              <a:rPr lang="th-TH" sz="1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H SarabunPSK" panose="020B0500040200020003" pitchFamily="34" charset="-34"/>
                <a:cs typeface="TH SarabunPSK" panose="020B0500040200020003" pitchFamily="34" charset="-34"/>
              </a:rPr>
              <a:t>สำหรับผู้ดูแลระบบของสำนักงาน </a:t>
            </a:r>
            <a:r>
              <a:rPr lang="th-TH" sz="16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H SarabunPSK" panose="020B0500040200020003" pitchFamily="34" charset="-34"/>
                <a:cs typeface="TH SarabunPSK" panose="020B0500040200020003" pitchFamily="34" charset="-34"/>
              </a:rPr>
              <a:t>ก.ค.ศ</a:t>
            </a:r>
            <a:r>
              <a:rPr lang="th-TH" sz="1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H SarabunPSK" panose="020B0500040200020003" pitchFamily="34" charset="-34"/>
                <a:cs typeface="TH SarabunPSK" panose="020B0500040200020003" pitchFamily="34" charset="-34"/>
              </a:rPr>
              <a:t>.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52" name="สี่เหลี่ยมผืนผ้า: มุมมน 51">
            <a:extLst>
              <a:ext uri="{FF2B5EF4-FFF2-40B4-BE49-F238E27FC236}">
                <a16:creationId xmlns:a16="http://schemas.microsoft.com/office/drawing/2014/main" id="{DD45B2AE-6E79-4222-99C9-DC725C88EF38}"/>
              </a:ext>
            </a:extLst>
          </p:cNvPr>
          <p:cNvSpPr/>
          <p:nvPr/>
        </p:nvSpPr>
        <p:spPr>
          <a:xfrm>
            <a:off x="631943" y="3844776"/>
            <a:ext cx="874590" cy="404123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675" dirty="0"/>
          </a:p>
        </p:txBody>
      </p:sp>
      <p:sp>
        <p:nvSpPr>
          <p:cNvPr id="53" name="สี่เหลี่ยมผืนผ้า 52">
            <a:extLst>
              <a:ext uri="{FF2B5EF4-FFF2-40B4-BE49-F238E27FC236}">
                <a16:creationId xmlns:a16="http://schemas.microsoft.com/office/drawing/2014/main" id="{C99534F5-4EB2-4C05-91B9-56183BC15582}"/>
              </a:ext>
            </a:extLst>
          </p:cNvPr>
          <p:cNvSpPr/>
          <p:nvPr/>
        </p:nvSpPr>
        <p:spPr>
          <a:xfrm>
            <a:off x="516227" y="3872722"/>
            <a:ext cx="1139838" cy="3593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จบการทำงาน</a:t>
            </a:r>
          </a:p>
        </p:txBody>
      </p:sp>
      <p:cxnSp>
        <p:nvCxnSpPr>
          <p:cNvPr id="41" name="ลูกศรเชื่อมต่อแบบตรง 40">
            <a:extLst>
              <a:ext uri="{FF2B5EF4-FFF2-40B4-BE49-F238E27FC236}">
                <a16:creationId xmlns:a16="http://schemas.microsoft.com/office/drawing/2014/main" id="{DCF60E5C-C485-4743-AB42-74E494638B53}"/>
              </a:ext>
            </a:extLst>
          </p:cNvPr>
          <p:cNvCxnSpPr>
            <a:cxnSpLocks/>
          </p:cNvCxnSpPr>
          <p:nvPr/>
        </p:nvCxnSpPr>
        <p:spPr>
          <a:xfrm flipH="1">
            <a:off x="1080582" y="2637299"/>
            <a:ext cx="1" cy="192458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ลูกศรเชื่อมต่อแบบตรง 41">
            <a:extLst>
              <a:ext uri="{FF2B5EF4-FFF2-40B4-BE49-F238E27FC236}">
                <a16:creationId xmlns:a16="http://schemas.microsoft.com/office/drawing/2014/main" id="{F3247CCC-73D3-4630-A14C-9AB1A331ECEC}"/>
              </a:ext>
            </a:extLst>
          </p:cNvPr>
          <p:cNvCxnSpPr>
            <a:cxnSpLocks/>
          </p:cNvCxnSpPr>
          <p:nvPr/>
        </p:nvCxnSpPr>
        <p:spPr>
          <a:xfrm flipH="1">
            <a:off x="1086146" y="3346160"/>
            <a:ext cx="1" cy="192458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วงรี 15">
            <a:extLst>
              <a:ext uri="{FF2B5EF4-FFF2-40B4-BE49-F238E27FC236}">
                <a16:creationId xmlns:a16="http://schemas.microsoft.com/office/drawing/2014/main" id="{5B3779C4-8748-427B-AE14-B47FCA3EDCB0}"/>
              </a:ext>
            </a:extLst>
          </p:cNvPr>
          <p:cNvSpPr/>
          <p:nvPr/>
        </p:nvSpPr>
        <p:spPr>
          <a:xfrm>
            <a:off x="1016306" y="3538434"/>
            <a:ext cx="114068" cy="114068"/>
          </a:xfrm>
          <a:prstGeom prst="ellipse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cxnSp>
        <p:nvCxnSpPr>
          <p:cNvPr id="19" name="ลูกศรเชื่อมต่อแบบตรง 18">
            <a:extLst>
              <a:ext uri="{FF2B5EF4-FFF2-40B4-BE49-F238E27FC236}">
                <a16:creationId xmlns:a16="http://schemas.microsoft.com/office/drawing/2014/main" id="{4A7D8BE3-4A3B-4452-AC4D-2BB62A1EF8F0}"/>
              </a:ext>
            </a:extLst>
          </p:cNvPr>
          <p:cNvCxnSpPr>
            <a:cxnSpLocks/>
          </p:cNvCxnSpPr>
          <p:nvPr/>
        </p:nvCxnSpPr>
        <p:spPr>
          <a:xfrm flipH="1">
            <a:off x="1073340" y="3652502"/>
            <a:ext cx="1" cy="192458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ตัวเชื่อมต่อ: หักมุม 12">
            <a:extLst>
              <a:ext uri="{FF2B5EF4-FFF2-40B4-BE49-F238E27FC236}">
                <a16:creationId xmlns:a16="http://schemas.microsoft.com/office/drawing/2014/main" id="{9DBBA35C-F6C0-4D60-9791-02EA30999BA6}"/>
              </a:ext>
            </a:extLst>
          </p:cNvPr>
          <p:cNvCxnSpPr>
            <a:cxnSpLocks/>
            <a:stCxn id="138" idx="3"/>
            <a:endCxn id="165" idx="0"/>
          </p:cNvCxnSpPr>
          <p:nvPr/>
        </p:nvCxnSpPr>
        <p:spPr>
          <a:xfrm flipV="1">
            <a:off x="1836053" y="1580777"/>
            <a:ext cx="2707058" cy="1501824"/>
          </a:xfrm>
          <a:prstGeom prst="bentConnector4">
            <a:avLst>
              <a:gd name="adj1" fmla="val 13192"/>
              <a:gd name="adj2" fmla="val 115221"/>
            </a:avLst>
          </a:prstGeom>
          <a:ln>
            <a:solidFill>
              <a:srgbClr val="00B0F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03343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ทรงกระบอก 223">
            <a:extLst>
              <a:ext uri="{FF2B5EF4-FFF2-40B4-BE49-F238E27FC236}">
                <a16:creationId xmlns:a16="http://schemas.microsoft.com/office/drawing/2014/main" id="{F5CA1663-40A6-4A36-9BEA-F23263185BD1}"/>
              </a:ext>
            </a:extLst>
          </p:cNvPr>
          <p:cNvSpPr/>
          <p:nvPr/>
        </p:nvSpPr>
        <p:spPr>
          <a:xfrm>
            <a:off x="4208995" y="436360"/>
            <a:ext cx="947552" cy="823076"/>
          </a:xfrm>
          <a:prstGeom prst="can">
            <a:avLst>
              <a:gd name="adj" fmla="val 2177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239" name="กลุ่ม 238">
            <a:extLst>
              <a:ext uri="{FF2B5EF4-FFF2-40B4-BE49-F238E27FC236}">
                <a16:creationId xmlns:a16="http://schemas.microsoft.com/office/drawing/2014/main" id="{302727C6-6A11-4E6B-AF58-A5988357B831}"/>
              </a:ext>
            </a:extLst>
          </p:cNvPr>
          <p:cNvGrpSpPr/>
          <p:nvPr/>
        </p:nvGrpSpPr>
        <p:grpSpPr>
          <a:xfrm>
            <a:off x="265146" y="511231"/>
            <a:ext cx="1731686" cy="616472"/>
            <a:chOff x="265146" y="511231"/>
            <a:chExt cx="1731686" cy="616472"/>
          </a:xfrm>
        </p:grpSpPr>
        <p:sp>
          <p:nvSpPr>
            <p:cNvPr id="226" name="สี่เหลี่ยมผืนผ้า: มุมมน 225">
              <a:extLst>
                <a:ext uri="{FF2B5EF4-FFF2-40B4-BE49-F238E27FC236}">
                  <a16:creationId xmlns:a16="http://schemas.microsoft.com/office/drawing/2014/main" id="{A11E0846-0087-45C3-81F7-D0B555EDF669}"/>
                </a:ext>
              </a:extLst>
            </p:cNvPr>
            <p:cNvSpPr/>
            <p:nvPr/>
          </p:nvSpPr>
          <p:spPr>
            <a:xfrm>
              <a:off x="265146" y="511231"/>
              <a:ext cx="1731686" cy="616472"/>
            </a:xfrm>
            <a:prstGeom prst="roundRect">
              <a:avLst>
                <a:gd name="adj" fmla="val 39640"/>
              </a:avLst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675" dirty="0"/>
            </a:p>
          </p:txBody>
        </p:sp>
        <p:sp>
          <p:nvSpPr>
            <p:cNvPr id="16" name="สี่เหลี่ยมผืนผ้า 15">
              <a:extLst>
                <a:ext uri="{FF2B5EF4-FFF2-40B4-BE49-F238E27FC236}">
                  <a16:creationId xmlns:a16="http://schemas.microsoft.com/office/drawing/2014/main" id="{1D342905-733B-44D7-92BB-9D0FF81AD546}"/>
                </a:ext>
              </a:extLst>
            </p:cNvPr>
            <p:cNvSpPr/>
            <p:nvPr/>
          </p:nvSpPr>
          <p:spPr>
            <a:xfrm>
              <a:off x="884357" y="797684"/>
              <a:ext cx="449888" cy="1162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เริ่ม</a:t>
              </a:r>
            </a:p>
          </p:txBody>
        </p:sp>
      </p:grpSp>
      <p:sp>
        <p:nvSpPr>
          <p:cNvPr id="20" name="สี่เหลี่ยมด้านขนาน 19">
            <a:extLst>
              <a:ext uri="{FF2B5EF4-FFF2-40B4-BE49-F238E27FC236}">
                <a16:creationId xmlns:a16="http://schemas.microsoft.com/office/drawing/2014/main" id="{8139FCF4-BE61-40D5-A3DB-C7FB7FC0F473}"/>
              </a:ext>
            </a:extLst>
          </p:cNvPr>
          <p:cNvSpPr/>
          <p:nvPr/>
        </p:nvSpPr>
        <p:spPr>
          <a:xfrm>
            <a:off x="192132" y="1438039"/>
            <a:ext cx="1811096" cy="507379"/>
          </a:xfrm>
          <a:prstGeom prst="parallelogram">
            <a:avLst>
              <a:gd name="adj" fmla="val 53052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21" name="สี่เหลี่ยมผืนผ้า 20">
            <a:extLst>
              <a:ext uri="{FF2B5EF4-FFF2-40B4-BE49-F238E27FC236}">
                <a16:creationId xmlns:a16="http://schemas.microsoft.com/office/drawing/2014/main" id="{9DE6ADBF-8A38-48BB-AB70-6CE45981A3F9}"/>
              </a:ext>
            </a:extLst>
          </p:cNvPr>
          <p:cNvSpPr/>
          <p:nvPr/>
        </p:nvSpPr>
        <p:spPr>
          <a:xfrm>
            <a:off x="137770" y="1462297"/>
            <a:ext cx="1865458" cy="4449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กรอกข้อมูล</a:t>
            </a:r>
            <a:b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เลขบัตรประจำตัว </a:t>
            </a:r>
            <a:r>
              <a:rPr lang="th-TH" sz="1600" b="1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ปชช</a:t>
            </a:r>
            <a: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</a:p>
        </p:txBody>
      </p:sp>
      <p:sp>
        <p:nvSpPr>
          <p:cNvPr id="24" name="รูปแบบอิสระ: รูปร่าง 23">
            <a:extLst>
              <a:ext uri="{FF2B5EF4-FFF2-40B4-BE49-F238E27FC236}">
                <a16:creationId xmlns:a16="http://schemas.microsoft.com/office/drawing/2014/main" id="{16BD1FC3-5DF9-4DCE-BEB8-8FC3C0288C53}"/>
              </a:ext>
            </a:extLst>
          </p:cNvPr>
          <p:cNvSpPr/>
          <p:nvPr/>
        </p:nvSpPr>
        <p:spPr>
          <a:xfrm>
            <a:off x="164951" y="2252843"/>
            <a:ext cx="1811095" cy="455301"/>
          </a:xfrm>
          <a:custGeom>
            <a:avLst/>
            <a:gdLst>
              <a:gd name="connsiteX0" fmla="*/ 167509 w 1144169"/>
              <a:gd name="connsiteY0" fmla="*/ 0 h 362198"/>
              <a:gd name="connsiteX1" fmla="*/ 1004850 w 1144169"/>
              <a:gd name="connsiteY1" fmla="*/ 0 h 362198"/>
              <a:gd name="connsiteX2" fmla="*/ 1004845 w 1144169"/>
              <a:gd name="connsiteY2" fmla="*/ 1 h 362198"/>
              <a:gd name="connsiteX3" fmla="*/ 1011210 w 1144169"/>
              <a:gd name="connsiteY3" fmla="*/ 1 h 362198"/>
              <a:gd name="connsiteX4" fmla="*/ 1010431 w 1144169"/>
              <a:gd name="connsiteY4" fmla="*/ 139 h 362198"/>
              <a:gd name="connsiteX5" fmla="*/ 1144169 w 1144169"/>
              <a:gd name="connsiteY5" fmla="*/ 139 h 362198"/>
              <a:gd name="connsiteX6" fmla="*/ 1144169 w 1144169"/>
              <a:gd name="connsiteY6" fmla="*/ 362198 h 362198"/>
              <a:gd name="connsiteX7" fmla="*/ 754318 w 1144169"/>
              <a:gd name="connsiteY7" fmla="*/ 362198 h 362198"/>
              <a:gd name="connsiteX8" fmla="*/ 754318 w 1144169"/>
              <a:gd name="connsiteY8" fmla="*/ 362059 h 362198"/>
              <a:gd name="connsiteX9" fmla="*/ 173869 w 1144169"/>
              <a:gd name="connsiteY9" fmla="*/ 362059 h 362198"/>
              <a:gd name="connsiteX10" fmla="*/ 173859 w 1144169"/>
              <a:gd name="connsiteY10" fmla="*/ 362058 h 362198"/>
              <a:gd name="connsiteX11" fmla="*/ 167509 w 1144169"/>
              <a:gd name="connsiteY11" fmla="*/ 362058 h 362198"/>
              <a:gd name="connsiteX12" fmla="*/ 0 w 1144169"/>
              <a:gd name="connsiteY12" fmla="*/ 181029 h 362198"/>
              <a:gd name="connsiteX13" fmla="*/ 167509 w 1144169"/>
              <a:gd name="connsiteY13" fmla="*/ 0 h 362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169" h="362198">
                <a:moveTo>
                  <a:pt x="167509" y="0"/>
                </a:moveTo>
                <a:lnTo>
                  <a:pt x="1004850" y="0"/>
                </a:lnTo>
                <a:lnTo>
                  <a:pt x="1004845" y="1"/>
                </a:lnTo>
                <a:lnTo>
                  <a:pt x="1011210" y="1"/>
                </a:lnTo>
                <a:lnTo>
                  <a:pt x="1010431" y="139"/>
                </a:lnTo>
                <a:lnTo>
                  <a:pt x="1144169" y="139"/>
                </a:lnTo>
                <a:lnTo>
                  <a:pt x="1144169" y="362198"/>
                </a:lnTo>
                <a:lnTo>
                  <a:pt x="754318" y="362198"/>
                </a:lnTo>
                <a:lnTo>
                  <a:pt x="754318" y="362059"/>
                </a:lnTo>
                <a:lnTo>
                  <a:pt x="173869" y="362059"/>
                </a:lnTo>
                <a:lnTo>
                  <a:pt x="173859" y="362058"/>
                </a:lnTo>
                <a:lnTo>
                  <a:pt x="167509" y="362058"/>
                </a:lnTo>
                <a:cubicBezTo>
                  <a:pt x="74962" y="362058"/>
                  <a:pt x="0" y="280993"/>
                  <a:pt x="0" y="181029"/>
                </a:cubicBezTo>
                <a:cubicBezTo>
                  <a:pt x="0" y="81065"/>
                  <a:pt x="74962" y="0"/>
                  <a:pt x="167509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th-TH" sz="1575" dirty="0"/>
          </a:p>
        </p:txBody>
      </p:sp>
      <p:sp>
        <p:nvSpPr>
          <p:cNvPr id="25" name="สี่เหลี่ยมผืนผ้า 24">
            <a:extLst>
              <a:ext uri="{FF2B5EF4-FFF2-40B4-BE49-F238E27FC236}">
                <a16:creationId xmlns:a16="http://schemas.microsoft.com/office/drawing/2014/main" id="{9A0B442F-FB08-471F-B88F-C07D8EE1C824}"/>
              </a:ext>
            </a:extLst>
          </p:cNvPr>
          <p:cNvSpPr/>
          <p:nvPr/>
        </p:nvSpPr>
        <p:spPr>
          <a:xfrm>
            <a:off x="278859" y="2427520"/>
            <a:ext cx="1583277" cy="1059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ระบบแสดงผล</a:t>
            </a:r>
          </a:p>
        </p:txBody>
      </p:sp>
      <p:sp>
        <p:nvSpPr>
          <p:cNvPr id="26" name="สี่เหลี่ยมผืนผ้า 25">
            <a:extLst>
              <a:ext uri="{FF2B5EF4-FFF2-40B4-BE49-F238E27FC236}">
                <a16:creationId xmlns:a16="http://schemas.microsoft.com/office/drawing/2014/main" id="{E3612762-059C-43F3-8E88-4918E2BBAA4A}"/>
              </a:ext>
            </a:extLst>
          </p:cNvPr>
          <p:cNvSpPr/>
          <p:nvPr/>
        </p:nvSpPr>
        <p:spPr>
          <a:xfrm>
            <a:off x="501594" y="4114777"/>
            <a:ext cx="1074745" cy="5965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กรอกข้อมูล </a:t>
            </a:r>
          </a:p>
          <a:p>
            <a:pPr algn="ctr"/>
            <a: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ตามแบบ </a:t>
            </a:r>
            <a:r>
              <a:rPr lang="th-TH" sz="1600" b="1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ทป</a:t>
            </a:r>
            <a: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.1</a:t>
            </a:r>
          </a:p>
        </p:txBody>
      </p:sp>
      <p:cxnSp>
        <p:nvCxnSpPr>
          <p:cNvPr id="27" name="ลูกศรเชื่อมต่อแบบตรง 26">
            <a:extLst>
              <a:ext uri="{FF2B5EF4-FFF2-40B4-BE49-F238E27FC236}">
                <a16:creationId xmlns:a16="http://schemas.microsoft.com/office/drawing/2014/main" id="{B40A25F0-0F1A-404A-96AB-F9DCA3B07DD5}"/>
              </a:ext>
            </a:extLst>
          </p:cNvPr>
          <p:cNvCxnSpPr>
            <a:cxnSpLocks/>
          </p:cNvCxnSpPr>
          <p:nvPr/>
        </p:nvCxnSpPr>
        <p:spPr>
          <a:xfrm>
            <a:off x="1083321" y="1945418"/>
            <a:ext cx="0" cy="299939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ตัวเชื่อมต่อ: หักมุม 28">
            <a:extLst>
              <a:ext uri="{FF2B5EF4-FFF2-40B4-BE49-F238E27FC236}">
                <a16:creationId xmlns:a16="http://schemas.microsoft.com/office/drawing/2014/main" id="{342DF485-231F-49E8-A9D7-9725569D8E4E}"/>
              </a:ext>
            </a:extLst>
          </p:cNvPr>
          <p:cNvCxnSpPr>
            <a:cxnSpLocks/>
            <a:endCxn id="222" idx="1"/>
          </p:cNvCxnSpPr>
          <p:nvPr/>
        </p:nvCxnSpPr>
        <p:spPr>
          <a:xfrm flipV="1">
            <a:off x="1117103" y="912873"/>
            <a:ext cx="1714903" cy="1194848"/>
          </a:xfrm>
          <a:prstGeom prst="bentConnector3">
            <a:avLst>
              <a:gd name="adj1" fmla="val 73328"/>
            </a:avLst>
          </a:prstGeom>
          <a:ln w="12700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สี่เหลี่ยมผืนผ้า 29">
            <a:extLst>
              <a:ext uri="{FF2B5EF4-FFF2-40B4-BE49-F238E27FC236}">
                <a16:creationId xmlns:a16="http://schemas.microsoft.com/office/drawing/2014/main" id="{F9CB1F85-2BC9-4436-80F4-C1C52288686C}"/>
              </a:ext>
            </a:extLst>
          </p:cNvPr>
          <p:cNvSpPr/>
          <p:nvPr/>
        </p:nvSpPr>
        <p:spPr>
          <a:xfrm>
            <a:off x="1381038" y="1997998"/>
            <a:ext cx="1267278" cy="1105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เชื่อมโยง</a:t>
            </a:r>
          </a:p>
        </p:txBody>
      </p:sp>
      <p:grpSp>
        <p:nvGrpSpPr>
          <p:cNvPr id="66" name="กลุ่ม 65">
            <a:extLst>
              <a:ext uri="{FF2B5EF4-FFF2-40B4-BE49-F238E27FC236}">
                <a16:creationId xmlns:a16="http://schemas.microsoft.com/office/drawing/2014/main" id="{B73B4C71-B818-47E0-A9FB-9C038D6AEFA0}"/>
              </a:ext>
            </a:extLst>
          </p:cNvPr>
          <p:cNvGrpSpPr/>
          <p:nvPr/>
        </p:nvGrpSpPr>
        <p:grpSpPr>
          <a:xfrm>
            <a:off x="3254293" y="1797121"/>
            <a:ext cx="1811096" cy="752164"/>
            <a:chOff x="2995947" y="2307350"/>
            <a:chExt cx="1811096" cy="752164"/>
          </a:xfrm>
        </p:grpSpPr>
        <p:sp>
          <p:nvSpPr>
            <p:cNvPr id="31" name="แผนผังลําดับงาน: การตัดสินใจ 30">
              <a:extLst>
                <a:ext uri="{FF2B5EF4-FFF2-40B4-BE49-F238E27FC236}">
                  <a16:creationId xmlns:a16="http://schemas.microsoft.com/office/drawing/2014/main" id="{D0CA516D-8464-4BCF-A710-C1CB75C10128}"/>
                </a:ext>
              </a:extLst>
            </p:cNvPr>
            <p:cNvSpPr/>
            <p:nvPr/>
          </p:nvSpPr>
          <p:spPr>
            <a:xfrm>
              <a:off x="2995947" y="2307350"/>
              <a:ext cx="1811096" cy="752164"/>
            </a:xfrm>
            <a:prstGeom prst="flowChartDecision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675"/>
            </a:p>
          </p:txBody>
        </p:sp>
        <p:sp>
          <p:nvSpPr>
            <p:cNvPr id="32" name="สี่เหลี่ยมผืนผ้า 31">
              <a:extLst>
                <a:ext uri="{FF2B5EF4-FFF2-40B4-BE49-F238E27FC236}">
                  <a16:creationId xmlns:a16="http://schemas.microsoft.com/office/drawing/2014/main" id="{EF2DD33B-3B75-4D72-A747-8235EC537870}"/>
                </a:ext>
              </a:extLst>
            </p:cNvPr>
            <p:cNvSpPr/>
            <p:nvPr/>
          </p:nvSpPr>
          <p:spPr>
            <a:xfrm>
              <a:off x="3183589" y="2621059"/>
              <a:ext cx="1432942" cy="1158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pPr algn="ctr"/>
              <a:r>
                <a:rPr lang="th-TH" sz="16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ระบบตรวจสอบหลักเกณฑ์</a:t>
              </a:r>
            </a:p>
          </p:txBody>
        </p:sp>
      </p:grpSp>
      <p:cxnSp>
        <p:nvCxnSpPr>
          <p:cNvPr id="51" name="ลูกศรเชื่อมต่อแบบตรง 50">
            <a:extLst>
              <a:ext uri="{FF2B5EF4-FFF2-40B4-BE49-F238E27FC236}">
                <a16:creationId xmlns:a16="http://schemas.microsoft.com/office/drawing/2014/main" id="{E1E46274-C6AB-41AA-BC97-1C4CCA0E323C}"/>
              </a:ext>
            </a:extLst>
          </p:cNvPr>
          <p:cNvCxnSpPr>
            <a:cxnSpLocks/>
          </p:cNvCxnSpPr>
          <p:nvPr/>
        </p:nvCxnSpPr>
        <p:spPr>
          <a:xfrm>
            <a:off x="1077986" y="1124954"/>
            <a:ext cx="0" cy="299939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ลูกศรเชื่อมต่อแบบตรง 51">
            <a:extLst>
              <a:ext uri="{FF2B5EF4-FFF2-40B4-BE49-F238E27FC236}">
                <a16:creationId xmlns:a16="http://schemas.microsoft.com/office/drawing/2014/main" id="{89224FF4-74C6-4186-8A9C-24CDA552B984}"/>
              </a:ext>
            </a:extLst>
          </p:cNvPr>
          <p:cNvCxnSpPr>
            <a:cxnSpLocks/>
          </p:cNvCxnSpPr>
          <p:nvPr/>
        </p:nvCxnSpPr>
        <p:spPr>
          <a:xfrm>
            <a:off x="1069318" y="2708144"/>
            <a:ext cx="0" cy="299939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สี่เหลี่ยมด้านขนาน 53">
            <a:extLst>
              <a:ext uri="{FF2B5EF4-FFF2-40B4-BE49-F238E27FC236}">
                <a16:creationId xmlns:a16="http://schemas.microsoft.com/office/drawing/2014/main" id="{2B84B53E-FB01-4DD1-ACF5-6ED63117AFA2}"/>
              </a:ext>
            </a:extLst>
          </p:cNvPr>
          <p:cNvSpPr/>
          <p:nvPr/>
        </p:nvSpPr>
        <p:spPr>
          <a:xfrm>
            <a:off x="105597" y="4097714"/>
            <a:ext cx="1862713" cy="596571"/>
          </a:xfrm>
          <a:prstGeom prst="parallelogram">
            <a:avLst>
              <a:gd name="adj" fmla="val 53052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62" name="สี่เหลี่ยมผืนผ้า 61">
            <a:extLst>
              <a:ext uri="{FF2B5EF4-FFF2-40B4-BE49-F238E27FC236}">
                <a16:creationId xmlns:a16="http://schemas.microsoft.com/office/drawing/2014/main" id="{DB998AF2-CC33-4B68-A2D0-16A36E5A00D2}"/>
              </a:ext>
            </a:extLst>
          </p:cNvPr>
          <p:cNvSpPr/>
          <p:nvPr/>
        </p:nvSpPr>
        <p:spPr>
          <a:xfrm>
            <a:off x="135156" y="3017308"/>
            <a:ext cx="1838276" cy="752164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ผู้ยื่นคำขอกู้ยืมตรวจสอบข้อมูลและแก้ไขข้อมูล</a:t>
            </a:r>
            <a:br>
              <a:rPr lang="th-TH" sz="1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1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ให้ถูกต้องและเป็นปัจจุบัน</a:t>
            </a:r>
          </a:p>
        </p:txBody>
      </p:sp>
      <p:cxnSp>
        <p:nvCxnSpPr>
          <p:cNvPr id="63" name="ลูกศรเชื่อมต่อแบบตรง 62">
            <a:extLst>
              <a:ext uri="{FF2B5EF4-FFF2-40B4-BE49-F238E27FC236}">
                <a16:creationId xmlns:a16="http://schemas.microsoft.com/office/drawing/2014/main" id="{03288FC8-0D77-421A-8E56-B88A1ADAE659}"/>
              </a:ext>
            </a:extLst>
          </p:cNvPr>
          <p:cNvCxnSpPr>
            <a:cxnSpLocks/>
          </p:cNvCxnSpPr>
          <p:nvPr/>
        </p:nvCxnSpPr>
        <p:spPr>
          <a:xfrm>
            <a:off x="1077987" y="3769472"/>
            <a:ext cx="0" cy="321678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ตัวเชื่อมต่อ: หักมุม 68">
            <a:extLst>
              <a:ext uri="{FF2B5EF4-FFF2-40B4-BE49-F238E27FC236}">
                <a16:creationId xmlns:a16="http://schemas.microsoft.com/office/drawing/2014/main" id="{5E5DA14D-DC1E-4229-9D91-9C4333F232D8}"/>
              </a:ext>
            </a:extLst>
          </p:cNvPr>
          <p:cNvCxnSpPr>
            <a:cxnSpLocks/>
          </p:cNvCxnSpPr>
          <p:nvPr/>
        </p:nvCxnSpPr>
        <p:spPr>
          <a:xfrm flipV="1">
            <a:off x="1054292" y="2044183"/>
            <a:ext cx="1329603" cy="3021961"/>
          </a:xfrm>
          <a:prstGeom prst="bentConnector2">
            <a:avLst/>
          </a:prstGeom>
          <a:ln w="12700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ตัวเชื่อมต่อ: หักมุม 101">
            <a:extLst>
              <a:ext uri="{FF2B5EF4-FFF2-40B4-BE49-F238E27FC236}">
                <a16:creationId xmlns:a16="http://schemas.microsoft.com/office/drawing/2014/main" id="{1E8B6197-1A80-4C8D-914B-280D23843916}"/>
              </a:ext>
            </a:extLst>
          </p:cNvPr>
          <p:cNvCxnSpPr>
            <a:cxnSpLocks/>
            <a:stCxn id="128" idx="4"/>
            <a:endCxn id="31" idx="1"/>
          </p:cNvCxnSpPr>
          <p:nvPr/>
        </p:nvCxnSpPr>
        <p:spPr>
          <a:xfrm rot="5400000" flipH="1" flipV="1">
            <a:off x="674764" y="2552732"/>
            <a:ext cx="2959058" cy="2199999"/>
          </a:xfrm>
          <a:prstGeom prst="bentConnector4">
            <a:avLst>
              <a:gd name="adj1" fmla="val -5821"/>
              <a:gd name="adj2" fmla="val 75328"/>
            </a:avLst>
          </a:prstGeom>
          <a:ln>
            <a:solidFill>
              <a:srgbClr val="00B0F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09" name="สี่เหลี่ยมผืนผ้า 108">
            <a:extLst>
              <a:ext uri="{FF2B5EF4-FFF2-40B4-BE49-F238E27FC236}">
                <a16:creationId xmlns:a16="http://schemas.microsoft.com/office/drawing/2014/main" id="{D86B6E8E-B1E3-4F34-8218-85A4E3869954}"/>
              </a:ext>
            </a:extLst>
          </p:cNvPr>
          <p:cNvSpPr/>
          <p:nvPr/>
        </p:nvSpPr>
        <p:spPr>
          <a:xfrm>
            <a:off x="3237494" y="2973379"/>
            <a:ext cx="1801986" cy="752164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11" name="กล่องข้อความ 110">
            <a:extLst>
              <a:ext uri="{FF2B5EF4-FFF2-40B4-BE49-F238E27FC236}">
                <a16:creationId xmlns:a16="http://schemas.microsoft.com/office/drawing/2014/main" id="{B518FF95-B794-413C-9B7D-531E1DAC748F}"/>
              </a:ext>
            </a:extLst>
          </p:cNvPr>
          <p:cNvSpPr txBox="1"/>
          <p:nvPr/>
        </p:nvSpPr>
        <p:spPr>
          <a:xfrm>
            <a:off x="5013496" y="1944034"/>
            <a:ext cx="96629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ไม่ผ่านเกณฑ์ </a:t>
            </a:r>
          </a:p>
        </p:txBody>
      </p:sp>
      <p:grpSp>
        <p:nvGrpSpPr>
          <p:cNvPr id="127" name="กลุ่ม 126">
            <a:extLst>
              <a:ext uri="{FF2B5EF4-FFF2-40B4-BE49-F238E27FC236}">
                <a16:creationId xmlns:a16="http://schemas.microsoft.com/office/drawing/2014/main" id="{CFEDB8C9-A95D-43AB-BD45-F330AB6630D1}"/>
              </a:ext>
            </a:extLst>
          </p:cNvPr>
          <p:cNvGrpSpPr/>
          <p:nvPr/>
        </p:nvGrpSpPr>
        <p:grpSpPr>
          <a:xfrm>
            <a:off x="4965732" y="2332880"/>
            <a:ext cx="1862713" cy="596571"/>
            <a:chOff x="4898221" y="2161148"/>
            <a:chExt cx="1862713" cy="596571"/>
          </a:xfrm>
        </p:grpSpPr>
        <p:sp>
          <p:nvSpPr>
            <p:cNvPr id="108" name="สี่เหลี่ยมด้านขนาน 107">
              <a:extLst>
                <a:ext uri="{FF2B5EF4-FFF2-40B4-BE49-F238E27FC236}">
                  <a16:creationId xmlns:a16="http://schemas.microsoft.com/office/drawing/2014/main" id="{36E5F6F1-17BC-47D7-893D-EB62D34314D5}"/>
                </a:ext>
              </a:extLst>
            </p:cNvPr>
            <p:cNvSpPr/>
            <p:nvPr/>
          </p:nvSpPr>
          <p:spPr>
            <a:xfrm>
              <a:off x="4898221" y="2161148"/>
              <a:ext cx="1862713" cy="596571"/>
            </a:xfrm>
            <a:prstGeom prst="parallelogram">
              <a:avLst>
                <a:gd name="adj" fmla="val 53052"/>
              </a:avLst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1575"/>
            </a:p>
          </p:txBody>
        </p:sp>
        <p:sp>
          <p:nvSpPr>
            <p:cNvPr id="115" name="กล่องข้อความ 114">
              <a:extLst>
                <a:ext uri="{FF2B5EF4-FFF2-40B4-BE49-F238E27FC236}">
                  <a16:creationId xmlns:a16="http://schemas.microsoft.com/office/drawing/2014/main" id="{A51AFB14-1132-4636-B7A9-CE6293E40039}"/>
                </a:ext>
              </a:extLst>
            </p:cNvPr>
            <p:cNvSpPr txBox="1"/>
            <p:nvPr/>
          </p:nvSpPr>
          <p:spPr>
            <a:xfrm>
              <a:off x="5337840" y="2283929"/>
              <a:ext cx="922638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th-TH" sz="16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แก้ไขข้อมูล</a:t>
              </a:r>
            </a:p>
          </p:txBody>
        </p:sp>
      </p:grpSp>
      <p:sp>
        <p:nvSpPr>
          <p:cNvPr id="116" name="สี่เหลี่ยมผืนผ้า 115">
            <a:extLst>
              <a:ext uri="{FF2B5EF4-FFF2-40B4-BE49-F238E27FC236}">
                <a16:creationId xmlns:a16="http://schemas.microsoft.com/office/drawing/2014/main" id="{1E2C6273-15D9-40D9-BD96-DE2969D07560}"/>
              </a:ext>
            </a:extLst>
          </p:cNvPr>
          <p:cNvSpPr/>
          <p:nvPr/>
        </p:nvSpPr>
        <p:spPr>
          <a:xfrm>
            <a:off x="3568627" y="3007249"/>
            <a:ext cx="1182428" cy="5965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อัพ</a:t>
            </a:r>
            <a: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โหลดเอกสาร</a:t>
            </a:r>
          </a:p>
        </p:txBody>
      </p:sp>
      <p:cxnSp>
        <p:nvCxnSpPr>
          <p:cNvPr id="118" name="ลูกศรเชื่อมต่อแบบตรง 117">
            <a:extLst>
              <a:ext uri="{FF2B5EF4-FFF2-40B4-BE49-F238E27FC236}">
                <a16:creationId xmlns:a16="http://schemas.microsoft.com/office/drawing/2014/main" id="{42E5D7F9-5B60-4CED-9036-C4E471A5F9AD}"/>
              </a:ext>
            </a:extLst>
          </p:cNvPr>
          <p:cNvCxnSpPr>
            <a:cxnSpLocks/>
            <a:stCxn id="31" idx="2"/>
          </p:cNvCxnSpPr>
          <p:nvPr/>
        </p:nvCxnSpPr>
        <p:spPr>
          <a:xfrm>
            <a:off x="4159841" y="2549285"/>
            <a:ext cx="0" cy="414207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19" name="กล่องข้อความ 118">
            <a:extLst>
              <a:ext uri="{FF2B5EF4-FFF2-40B4-BE49-F238E27FC236}">
                <a16:creationId xmlns:a16="http://schemas.microsoft.com/office/drawing/2014/main" id="{44553DF3-A6F3-49DB-B56A-CBA63DD48450}"/>
              </a:ext>
            </a:extLst>
          </p:cNvPr>
          <p:cNvSpPr txBox="1"/>
          <p:nvPr/>
        </p:nvSpPr>
        <p:spPr>
          <a:xfrm>
            <a:off x="3355365" y="2574212"/>
            <a:ext cx="96629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ผ่านเกณฑ์ </a:t>
            </a:r>
          </a:p>
        </p:txBody>
      </p:sp>
      <p:grpSp>
        <p:nvGrpSpPr>
          <p:cNvPr id="120" name="กลุ่ม 119">
            <a:extLst>
              <a:ext uri="{FF2B5EF4-FFF2-40B4-BE49-F238E27FC236}">
                <a16:creationId xmlns:a16="http://schemas.microsoft.com/office/drawing/2014/main" id="{CC35E888-729C-42B3-8110-DCA637D841B3}"/>
              </a:ext>
            </a:extLst>
          </p:cNvPr>
          <p:cNvGrpSpPr/>
          <p:nvPr/>
        </p:nvGrpSpPr>
        <p:grpSpPr>
          <a:xfrm>
            <a:off x="3254293" y="4097714"/>
            <a:ext cx="1811096" cy="752164"/>
            <a:chOff x="2995947" y="2307350"/>
            <a:chExt cx="1811096" cy="752164"/>
          </a:xfrm>
        </p:grpSpPr>
        <p:sp>
          <p:nvSpPr>
            <p:cNvPr id="121" name="แผนผังลําดับงาน: การตัดสินใจ 120">
              <a:extLst>
                <a:ext uri="{FF2B5EF4-FFF2-40B4-BE49-F238E27FC236}">
                  <a16:creationId xmlns:a16="http://schemas.microsoft.com/office/drawing/2014/main" id="{16CF7D65-4246-4DBD-A2F5-BD1817504990}"/>
                </a:ext>
              </a:extLst>
            </p:cNvPr>
            <p:cNvSpPr/>
            <p:nvPr/>
          </p:nvSpPr>
          <p:spPr>
            <a:xfrm>
              <a:off x="2995947" y="2307350"/>
              <a:ext cx="1811096" cy="752164"/>
            </a:xfrm>
            <a:prstGeom prst="flowChartDecision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675"/>
            </a:p>
          </p:txBody>
        </p:sp>
        <p:sp>
          <p:nvSpPr>
            <p:cNvPr id="122" name="สี่เหลี่ยมผืนผ้า 121">
              <a:extLst>
                <a:ext uri="{FF2B5EF4-FFF2-40B4-BE49-F238E27FC236}">
                  <a16:creationId xmlns:a16="http://schemas.microsoft.com/office/drawing/2014/main" id="{E924FC4E-1950-45CF-9EE1-EB9A2CFCD6F9}"/>
                </a:ext>
              </a:extLst>
            </p:cNvPr>
            <p:cNvSpPr/>
            <p:nvPr/>
          </p:nvSpPr>
          <p:spPr>
            <a:xfrm>
              <a:off x="3183589" y="2621059"/>
              <a:ext cx="1432942" cy="1158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pPr algn="ctr"/>
              <a:r>
                <a:rPr lang="th-TH" sz="16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ระบบตรวจสอบเอกสาร</a:t>
              </a:r>
            </a:p>
          </p:txBody>
        </p:sp>
      </p:grpSp>
      <p:grpSp>
        <p:nvGrpSpPr>
          <p:cNvPr id="126" name="กลุ่ม 125">
            <a:extLst>
              <a:ext uri="{FF2B5EF4-FFF2-40B4-BE49-F238E27FC236}">
                <a16:creationId xmlns:a16="http://schemas.microsoft.com/office/drawing/2014/main" id="{4DA44515-86DC-4986-A356-954443246722}"/>
              </a:ext>
            </a:extLst>
          </p:cNvPr>
          <p:cNvGrpSpPr/>
          <p:nvPr/>
        </p:nvGrpSpPr>
        <p:grpSpPr>
          <a:xfrm>
            <a:off x="3262521" y="5199086"/>
            <a:ext cx="1801986" cy="752164"/>
            <a:chOff x="3463048" y="5226575"/>
            <a:chExt cx="1801986" cy="752164"/>
          </a:xfrm>
        </p:grpSpPr>
        <p:sp>
          <p:nvSpPr>
            <p:cNvPr id="125" name="สี่เหลี่ยมผืนผ้า 124">
              <a:extLst>
                <a:ext uri="{FF2B5EF4-FFF2-40B4-BE49-F238E27FC236}">
                  <a16:creationId xmlns:a16="http://schemas.microsoft.com/office/drawing/2014/main" id="{415233D8-D3D5-4D0E-A795-F31E9BA4897E}"/>
                </a:ext>
              </a:extLst>
            </p:cNvPr>
            <p:cNvSpPr/>
            <p:nvPr/>
          </p:nvSpPr>
          <p:spPr>
            <a:xfrm>
              <a:off x="3463048" y="5226575"/>
              <a:ext cx="1801986" cy="752164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600" b="1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124" name="กล่องข้อความ 123">
              <a:extLst>
                <a:ext uri="{FF2B5EF4-FFF2-40B4-BE49-F238E27FC236}">
                  <a16:creationId xmlns:a16="http://schemas.microsoft.com/office/drawing/2014/main" id="{AE296307-747B-4645-85E8-93C71AA2D913}"/>
                </a:ext>
              </a:extLst>
            </p:cNvPr>
            <p:cNvSpPr txBox="1"/>
            <p:nvPr/>
          </p:nvSpPr>
          <p:spPr>
            <a:xfrm>
              <a:off x="3725062" y="5310269"/>
              <a:ext cx="127795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th-TH" sz="16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ทำแบบสอบถาม</a:t>
              </a:r>
              <a:br>
                <a:rPr lang="th-TH" sz="16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</a:br>
              <a:r>
                <a:rPr lang="th-TH" sz="16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ผ่าน</a:t>
              </a:r>
              <a:r>
                <a:rPr lang="en-US" sz="16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google from</a:t>
              </a:r>
              <a:endPara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128" name="วงรี 127">
            <a:extLst>
              <a:ext uri="{FF2B5EF4-FFF2-40B4-BE49-F238E27FC236}">
                <a16:creationId xmlns:a16="http://schemas.microsoft.com/office/drawing/2014/main" id="{C70FDFCC-BD40-4BB4-A8CE-824503B9D686}"/>
              </a:ext>
            </a:extLst>
          </p:cNvPr>
          <p:cNvSpPr/>
          <p:nvPr/>
        </p:nvSpPr>
        <p:spPr>
          <a:xfrm>
            <a:off x="997260" y="5018193"/>
            <a:ext cx="114068" cy="114068"/>
          </a:xfrm>
          <a:prstGeom prst="ellipse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cxnSp>
        <p:nvCxnSpPr>
          <p:cNvPr id="131" name="ลูกศรเชื่อมต่อแบบตรง 130">
            <a:extLst>
              <a:ext uri="{FF2B5EF4-FFF2-40B4-BE49-F238E27FC236}">
                <a16:creationId xmlns:a16="http://schemas.microsoft.com/office/drawing/2014/main" id="{787EDB65-EFF4-4F6D-9794-087B0409A962}"/>
              </a:ext>
            </a:extLst>
          </p:cNvPr>
          <p:cNvCxnSpPr>
            <a:cxnSpLocks/>
          </p:cNvCxnSpPr>
          <p:nvPr/>
        </p:nvCxnSpPr>
        <p:spPr>
          <a:xfrm>
            <a:off x="1054294" y="4694285"/>
            <a:ext cx="0" cy="321678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ตัวเชื่อมต่อ: หักมุม 152">
            <a:extLst>
              <a:ext uri="{FF2B5EF4-FFF2-40B4-BE49-F238E27FC236}">
                <a16:creationId xmlns:a16="http://schemas.microsoft.com/office/drawing/2014/main" id="{C813847B-1712-4D0A-8721-8705E301B3E1}"/>
              </a:ext>
            </a:extLst>
          </p:cNvPr>
          <p:cNvCxnSpPr>
            <a:cxnSpLocks/>
            <a:stCxn id="31" idx="3"/>
            <a:endCxn id="108" idx="0"/>
          </p:cNvCxnSpPr>
          <p:nvPr/>
        </p:nvCxnSpPr>
        <p:spPr>
          <a:xfrm>
            <a:off x="5065389" y="2173203"/>
            <a:ext cx="831700" cy="159677"/>
          </a:xfrm>
          <a:prstGeom prst="bentConnector2">
            <a:avLst/>
          </a:prstGeom>
          <a:ln>
            <a:solidFill>
              <a:srgbClr val="00B0F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57" name="ตัวเชื่อมต่อ: หักมุม 156">
            <a:extLst>
              <a:ext uri="{FF2B5EF4-FFF2-40B4-BE49-F238E27FC236}">
                <a16:creationId xmlns:a16="http://schemas.microsoft.com/office/drawing/2014/main" id="{FA30FBE9-3C5F-4E4A-9AD4-B1A2451C7989}"/>
              </a:ext>
            </a:extLst>
          </p:cNvPr>
          <p:cNvCxnSpPr>
            <a:cxnSpLocks/>
            <a:stCxn id="108" idx="4"/>
            <a:endCxn id="109" idx="3"/>
          </p:cNvCxnSpPr>
          <p:nvPr/>
        </p:nvCxnSpPr>
        <p:spPr>
          <a:xfrm rot="5400000">
            <a:off x="5258280" y="2710652"/>
            <a:ext cx="420010" cy="857609"/>
          </a:xfrm>
          <a:prstGeom prst="bentConnector2">
            <a:avLst/>
          </a:prstGeom>
          <a:ln>
            <a:solidFill>
              <a:srgbClr val="00B0F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62" name="ลูกศรเชื่อมต่อแบบตรง 161">
            <a:extLst>
              <a:ext uri="{FF2B5EF4-FFF2-40B4-BE49-F238E27FC236}">
                <a16:creationId xmlns:a16="http://schemas.microsoft.com/office/drawing/2014/main" id="{10E38A71-8005-45F5-AAE4-191B30B74099}"/>
              </a:ext>
            </a:extLst>
          </p:cNvPr>
          <p:cNvCxnSpPr>
            <a:cxnSpLocks/>
          </p:cNvCxnSpPr>
          <p:nvPr/>
        </p:nvCxnSpPr>
        <p:spPr>
          <a:xfrm>
            <a:off x="4148189" y="3725543"/>
            <a:ext cx="10217" cy="365607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64" name="กล่องข้อความ 163">
            <a:extLst>
              <a:ext uri="{FF2B5EF4-FFF2-40B4-BE49-F238E27FC236}">
                <a16:creationId xmlns:a16="http://schemas.microsoft.com/office/drawing/2014/main" id="{3DE84FB8-62A7-4BC8-829D-B665F003C1ED}"/>
              </a:ext>
            </a:extLst>
          </p:cNvPr>
          <p:cNvSpPr txBox="1"/>
          <p:nvPr/>
        </p:nvSpPr>
        <p:spPr>
          <a:xfrm>
            <a:off x="3806992" y="4859926"/>
            <a:ext cx="96629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ครบ</a:t>
            </a:r>
          </a:p>
        </p:txBody>
      </p:sp>
      <p:sp>
        <p:nvSpPr>
          <p:cNvPr id="165" name="กล่องข้อความ 164">
            <a:extLst>
              <a:ext uri="{FF2B5EF4-FFF2-40B4-BE49-F238E27FC236}">
                <a16:creationId xmlns:a16="http://schemas.microsoft.com/office/drawing/2014/main" id="{81985BEB-674B-4111-9D08-AF5627711CAE}"/>
              </a:ext>
            </a:extLst>
          </p:cNvPr>
          <p:cNvSpPr txBox="1"/>
          <p:nvPr/>
        </p:nvSpPr>
        <p:spPr>
          <a:xfrm>
            <a:off x="2921710" y="3859502"/>
            <a:ext cx="96629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ไม่ครบ</a:t>
            </a:r>
          </a:p>
        </p:txBody>
      </p:sp>
      <p:grpSp>
        <p:nvGrpSpPr>
          <p:cNvPr id="166" name="กลุ่ม 165">
            <a:extLst>
              <a:ext uri="{FF2B5EF4-FFF2-40B4-BE49-F238E27FC236}">
                <a16:creationId xmlns:a16="http://schemas.microsoft.com/office/drawing/2014/main" id="{6EE8635A-D99A-4DC5-AD9C-625C5F8E0BFF}"/>
              </a:ext>
            </a:extLst>
          </p:cNvPr>
          <p:cNvGrpSpPr/>
          <p:nvPr/>
        </p:nvGrpSpPr>
        <p:grpSpPr>
          <a:xfrm>
            <a:off x="3252858" y="6322209"/>
            <a:ext cx="1811096" cy="752164"/>
            <a:chOff x="2995947" y="2307350"/>
            <a:chExt cx="1811096" cy="752164"/>
          </a:xfrm>
        </p:grpSpPr>
        <p:sp>
          <p:nvSpPr>
            <p:cNvPr id="167" name="แผนผังลําดับงาน: การตัดสินใจ 166">
              <a:extLst>
                <a:ext uri="{FF2B5EF4-FFF2-40B4-BE49-F238E27FC236}">
                  <a16:creationId xmlns:a16="http://schemas.microsoft.com/office/drawing/2014/main" id="{D73FD9B5-0232-45CB-9DE7-F43B388A9039}"/>
                </a:ext>
              </a:extLst>
            </p:cNvPr>
            <p:cNvSpPr/>
            <p:nvPr/>
          </p:nvSpPr>
          <p:spPr>
            <a:xfrm>
              <a:off x="2995947" y="2307350"/>
              <a:ext cx="1811096" cy="752164"/>
            </a:xfrm>
            <a:prstGeom prst="flowChartDecision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675"/>
            </a:p>
          </p:txBody>
        </p:sp>
        <p:sp>
          <p:nvSpPr>
            <p:cNvPr id="168" name="สี่เหลี่ยมผืนผ้า 167">
              <a:extLst>
                <a:ext uri="{FF2B5EF4-FFF2-40B4-BE49-F238E27FC236}">
                  <a16:creationId xmlns:a16="http://schemas.microsoft.com/office/drawing/2014/main" id="{C6AEB2FE-42C0-40BD-8B27-A613D35C43D4}"/>
                </a:ext>
              </a:extLst>
            </p:cNvPr>
            <p:cNvSpPr/>
            <p:nvPr/>
          </p:nvSpPr>
          <p:spPr>
            <a:xfrm>
              <a:off x="3183589" y="2621059"/>
              <a:ext cx="1432942" cy="1158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pPr algn="ctr"/>
              <a:r>
                <a:rPr lang="th-TH" sz="16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ระบบตรวจสอบ</a:t>
              </a:r>
              <a:r>
                <a:rPr lang="th-TH" sz="1600" b="1" dirty="0" err="1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16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แบบสอบถาม</a:t>
              </a:r>
            </a:p>
          </p:txBody>
        </p:sp>
      </p:grpSp>
      <p:cxnSp>
        <p:nvCxnSpPr>
          <p:cNvPr id="169" name="ลูกศรเชื่อมต่อแบบตรง 168">
            <a:extLst>
              <a:ext uri="{FF2B5EF4-FFF2-40B4-BE49-F238E27FC236}">
                <a16:creationId xmlns:a16="http://schemas.microsoft.com/office/drawing/2014/main" id="{FD1EACA2-BAB1-4D1A-8CE7-8641DD9F04DF}"/>
              </a:ext>
            </a:extLst>
          </p:cNvPr>
          <p:cNvCxnSpPr>
            <a:cxnSpLocks/>
          </p:cNvCxnSpPr>
          <p:nvPr/>
        </p:nvCxnSpPr>
        <p:spPr>
          <a:xfrm>
            <a:off x="4153297" y="4843640"/>
            <a:ext cx="1435" cy="354234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70" name="กล่องข้อความ 169">
            <a:extLst>
              <a:ext uri="{FF2B5EF4-FFF2-40B4-BE49-F238E27FC236}">
                <a16:creationId xmlns:a16="http://schemas.microsoft.com/office/drawing/2014/main" id="{B275D06D-BC0E-4847-8139-FA9D61064F94}"/>
              </a:ext>
            </a:extLst>
          </p:cNvPr>
          <p:cNvSpPr txBox="1"/>
          <p:nvPr/>
        </p:nvSpPr>
        <p:spPr>
          <a:xfrm>
            <a:off x="3783554" y="7065458"/>
            <a:ext cx="96629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ทำ</a:t>
            </a:r>
          </a:p>
        </p:txBody>
      </p:sp>
      <p:sp>
        <p:nvSpPr>
          <p:cNvPr id="171" name="กล่องข้อความ 170">
            <a:extLst>
              <a:ext uri="{FF2B5EF4-FFF2-40B4-BE49-F238E27FC236}">
                <a16:creationId xmlns:a16="http://schemas.microsoft.com/office/drawing/2014/main" id="{BDC6FBD4-43F4-4C9C-ACA4-C06BBAA68CEA}"/>
              </a:ext>
            </a:extLst>
          </p:cNvPr>
          <p:cNvSpPr txBox="1"/>
          <p:nvPr/>
        </p:nvSpPr>
        <p:spPr>
          <a:xfrm>
            <a:off x="2290199" y="5983655"/>
            <a:ext cx="96629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ไม่ทำ</a:t>
            </a:r>
          </a:p>
        </p:txBody>
      </p:sp>
      <p:cxnSp>
        <p:nvCxnSpPr>
          <p:cNvPr id="173" name="ตัวเชื่อมต่อ: หักมุม 172">
            <a:extLst>
              <a:ext uri="{FF2B5EF4-FFF2-40B4-BE49-F238E27FC236}">
                <a16:creationId xmlns:a16="http://schemas.microsoft.com/office/drawing/2014/main" id="{14025268-A811-4F27-B80B-F5AFE997C5F8}"/>
              </a:ext>
            </a:extLst>
          </p:cNvPr>
          <p:cNvCxnSpPr>
            <a:stCxn id="121" idx="1"/>
            <a:endCxn id="109" idx="1"/>
          </p:cNvCxnSpPr>
          <p:nvPr/>
        </p:nvCxnSpPr>
        <p:spPr>
          <a:xfrm rot="10800000">
            <a:off x="3237495" y="3349462"/>
            <a:ext cx="16799" cy="1124335"/>
          </a:xfrm>
          <a:prstGeom prst="bentConnector3">
            <a:avLst>
              <a:gd name="adj1" fmla="val 2157319"/>
            </a:avLst>
          </a:prstGeom>
          <a:ln>
            <a:solidFill>
              <a:srgbClr val="00B0F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grpSp>
        <p:nvGrpSpPr>
          <p:cNvPr id="177" name="กลุ่ม 176">
            <a:extLst>
              <a:ext uri="{FF2B5EF4-FFF2-40B4-BE49-F238E27FC236}">
                <a16:creationId xmlns:a16="http://schemas.microsoft.com/office/drawing/2014/main" id="{EAD3A7BE-3E8E-4D54-994D-C35706E5F11C}"/>
              </a:ext>
            </a:extLst>
          </p:cNvPr>
          <p:cNvGrpSpPr/>
          <p:nvPr/>
        </p:nvGrpSpPr>
        <p:grpSpPr>
          <a:xfrm>
            <a:off x="3262521" y="7420767"/>
            <a:ext cx="1801986" cy="752164"/>
            <a:chOff x="3463048" y="5226575"/>
            <a:chExt cx="1801986" cy="752164"/>
          </a:xfrm>
        </p:grpSpPr>
        <p:sp>
          <p:nvSpPr>
            <p:cNvPr id="178" name="สี่เหลี่ยมผืนผ้า 177">
              <a:extLst>
                <a:ext uri="{FF2B5EF4-FFF2-40B4-BE49-F238E27FC236}">
                  <a16:creationId xmlns:a16="http://schemas.microsoft.com/office/drawing/2014/main" id="{8B96D30B-53F1-4376-942A-17A69C3D2499}"/>
                </a:ext>
              </a:extLst>
            </p:cNvPr>
            <p:cNvSpPr/>
            <p:nvPr/>
          </p:nvSpPr>
          <p:spPr>
            <a:xfrm>
              <a:off x="3463048" y="5226575"/>
              <a:ext cx="1801986" cy="752164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600" b="1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179" name="กล่องข้อความ 178">
              <a:extLst>
                <a:ext uri="{FF2B5EF4-FFF2-40B4-BE49-F238E27FC236}">
                  <a16:creationId xmlns:a16="http://schemas.microsoft.com/office/drawing/2014/main" id="{DAF3A652-131E-4633-BDF6-49E5CD288447}"/>
                </a:ext>
              </a:extLst>
            </p:cNvPr>
            <p:cNvSpPr txBox="1"/>
            <p:nvPr/>
          </p:nvSpPr>
          <p:spPr>
            <a:xfrm>
              <a:off x="3592032" y="5310269"/>
              <a:ext cx="155144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th-TH" sz="16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บันทึก / ดาวน์โหลด / </a:t>
              </a:r>
              <a:r>
                <a:rPr lang="th-TH" sz="1600" b="1" dirty="0" err="1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พิพม์</a:t>
              </a:r>
              <a:r>
                <a:rPr lang="th-TH" sz="16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เอกสาร</a:t>
              </a:r>
            </a:p>
          </p:txBody>
        </p:sp>
      </p:grpSp>
      <p:cxnSp>
        <p:nvCxnSpPr>
          <p:cNvPr id="184" name="ลูกศรเชื่อมต่อแบบตรง 183">
            <a:extLst>
              <a:ext uri="{FF2B5EF4-FFF2-40B4-BE49-F238E27FC236}">
                <a16:creationId xmlns:a16="http://schemas.microsoft.com/office/drawing/2014/main" id="{4BC1A891-B502-4066-8C8F-19A7268AF185}"/>
              </a:ext>
            </a:extLst>
          </p:cNvPr>
          <p:cNvCxnSpPr>
            <a:cxnSpLocks/>
          </p:cNvCxnSpPr>
          <p:nvPr/>
        </p:nvCxnSpPr>
        <p:spPr>
          <a:xfrm>
            <a:off x="4163513" y="5948472"/>
            <a:ext cx="1435" cy="354234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86" name="ตัวเชื่อมต่อ: หักมุม 185">
            <a:extLst>
              <a:ext uri="{FF2B5EF4-FFF2-40B4-BE49-F238E27FC236}">
                <a16:creationId xmlns:a16="http://schemas.microsoft.com/office/drawing/2014/main" id="{CA98B48A-0919-42F1-818B-95263FF1F076}"/>
              </a:ext>
            </a:extLst>
          </p:cNvPr>
          <p:cNvCxnSpPr>
            <a:stCxn id="167" idx="1"/>
            <a:endCxn id="125" idx="1"/>
          </p:cNvCxnSpPr>
          <p:nvPr/>
        </p:nvCxnSpPr>
        <p:spPr>
          <a:xfrm rot="10800000" flipH="1">
            <a:off x="3252857" y="5575169"/>
            <a:ext cx="9663" cy="1123123"/>
          </a:xfrm>
          <a:prstGeom prst="bentConnector3">
            <a:avLst>
              <a:gd name="adj1" fmla="val -3434120"/>
            </a:avLst>
          </a:prstGeom>
          <a:ln>
            <a:solidFill>
              <a:srgbClr val="00B0F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88" name="ลูกศรเชื่อมต่อแบบตรง 187">
            <a:extLst>
              <a:ext uri="{FF2B5EF4-FFF2-40B4-BE49-F238E27FC236}">
                <a16:creationId xmlns:a16="http://schemas.microsoft.com/office/drawing/2014/main" id="{8B53B9CB-502F-4C9E-B372-85C70B6F3E8D}"/>
              </a:ext>
            </a:extLst>
          </p:cNvPr>
          <p:cNvCxnSpPr>
            <a:cxnSpLocks/>
          </p:cNvCxnSpPr>
          <p:nvPr/>
        </p:nvCxnSpPr>
        <p:spPr>
          <a:xfrm>
            <a:off x="4163513" y="7066533"/>
            <a:ext cx="0" cy="346394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grpSp>
        <p:nvGrpSpPr>
          <p:cNvPr id="191" name="กลุ่ม 190">
            <a:extLst>
              <a:ext uri="{FF2B5EF4-FFF2-40B4-BE49-F238E27FC236}">
                <a16:creationId xmlns:a16="http://schemas.microsoft.com/office/drawing/2014/main" id="{F8EE6E2D-7F72-4585-AB68-FA513A9D314D}"/>
              </a:ext>
            </a:extLst>
          </p:cNvPr>
          <p:cNvGrpSpPr/>
          <p:nvPr/>
        </p:nvGrpSpPr>
        <p:grpSpPr>
          <a:xfrm>
            <a:off x="1267719" y="8164157"/>
            <a:ext cx="1801986" cy="830997"/>
            <a:chOff x="3463048" y="5218735"/>
            <a:chExt cx="1801986" cy="830997"/>
          </a:xfrm>
        </p:grpSpPr>
        <p:sp>
          <p:nvSpPr>
            <p:cNvPr id="192" name="สี่เหลี่ยมผืนผ้า 191">
              <a:extLst>
                <a:ext uri="{FF2B5EF4-FFF2-40B4-BE49-F238E27FC236}">
                  <a16:creationId xmlns:a16="http://schemas.microsoft.com/office/drawing/2014/main" id="{FD1B8E25-76AA-46BD-A38F-06E68EB1CFB9}"/>
                </a:ext>
              </a:extLst>
            </p:cNvPr>
            <p:cNvSpPr/>
            <p:nvPr/>
          </p:nvSpPr>
          <p:spPr>
            <a:xfrm>
              <a:off x="3463048" y="5226575"/>
              <a:ext cx="1801986" cy="752164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600" b="1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193" name="กล่องข้อความ 192">
              <a:extLst>
                <a:ext uri="{FF2B5EF4-FFF2-40B4-BE49-F238E27FC236}">
                  <a16:creationId xmlns:a16="http://schemas.microsoft.com/office/drawing/2014/main" id="{5273812B-DACF-4B9C-A793-28339701061A}"/>
                </a:ext>
              </a:extLst>
            </p:cNvPr>
            <p:cNvSpPr txBox="1"/>
            <p:nvPr/>
          </p:nvSpPr>
          <p:spPr>
            <a:xfrm>
              <a:off x="3586318" y="5218735"/>
              <a:ext cx="1551447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th-TH" sz="1600" b="1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ระบบแจ้งเตือน</a:t>
              </a:r>
              <a:br>
                <a:rPr lang="th-TH" sz="1600" b="1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</a:br>
              <a:r>
                <a:rPr lang="th-TH" sz="1600" b="1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และแสดงผลการดำเนินการยื่นคำขอกู้ยืม</a:t>
              </a:r>
            </a:p>
          </p:txBody>
        </p:sp>
      </p:grpSp>
      <p:sp>
        <p:nvSpPr>
          <p:cNvPr id="194" name="สี่เหลี่ยมผืนผ้า: มุมมน 193">
            <a:extLst>
              <a:ext uri="{FF2B5EF4-FFF2-40B4-BE49-F238E27FC236}">
                <a16:creationId xmlns:a16="http://schemas.microsoft.com/office/drawing/2014/main" id="{845FC318-29D4-4F9A-B516-EAB5F5ED38DC}"/>
              </a:ext>
            </a:extLst>
          </p:cNvPr>
          <p:cNvSpPr/>
          <p:nvPr/>
        </p:nvSpPr>
        <p:spPr>
          <a:xfrm>
            <a:off x="3332268" y="8968804"/>
            <a:ext cx="1731686" cy="616472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675" dirty="0"/>
          </a:p>
        </p:txBody>
      </p:sp>
      <p:sp>
        <p:nvSpPr>
          <p:cNvPr id="195" name="วงรี 194">
            <a:extLst>
              <a:ext uri="{FF2B5EF4-FFF2-40B4-BE49-F238E27FC236}">
                <a16:creationId xmlns:a16="http://schemas.microsoft.com/office/drawing/2014/main" id="{0D5AACBB-BA00-4CA4-A51B-0014A1147E07}"/>
              </a:ext>
            </a:extLst>
          </p:cNvPr>
          <p:cNvSpPr/>
          <p:nvPr/>
        </p:nvSpPr>
        <p:spPr>
          <a:xfrm>
            <a:off x="4106479" y="8517866"/>
            <a:ext cx="114068" cy="114068"/>
          </a:xfrm>
          <a:prstGeom prst="ellipse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cxnSp>
        <p:nvCxnSpPr>
          <p:cNvPr id="196" name="ลูกศรเชื่อมต่อแบบตรง 195">
            <a:extLst>
              <a:ext uri="{FF2B5EF4-FFF2-40B4-BE49-F238E27FC236}">
                <a16:creationId xmlns:a16="http://schemas.microsoft.com/office/drawing/2014/main" id="{D63134D8-ECAA-4EFE-ACB9-3268E047B302}"/>
              </a:ext>
            </a:extLst>
          </p:cNvPr>
          <p:cNvCxnSpPr>
            <a:cxnSpLocks/>
          </p:cNvCxnSpPr>
          <p:nvPr/>
        </p:nvCxnSpPr>
        <p:spPr>
          <a:xfrm>
            <a:off x="4163513" y="8160255"/>
            <a:ext cx="0" cy="346394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97" name="ลูกศรเชื่อมต่อแบบตรง 196">
            <a:extLst>
              <a:ext uri="{FF2B5EF4-FFF2-40B4-BE49-F238E27FC236}">
                <a16:creationId xmlns:a16="http://schemas.microsoft.com/office/drawing/2014/main" id="{B49CB619-93DE-402B-B473-A2F37CD805A9}"/>
              </a:ext>
            </a:extLst>
          </p:cNvPr>
          <p:cNvCxnSpPr>
            <a:cxnSpLocks/>
          </p:cNvCxnSpPr>
          <p:nvPr/>
        </p:nvCxnSpPr>
        <p:spPr>
          <a:xfrm>
            <a:off x="4163513" y="8631934"/>
            <a:ext cx="0" cy="346394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08" name="ลูกศรเชื่อมต่อแบบตรง 207">
            <a:extLst>
              <a:ext uri="{FF2B5EF4-FFF2-40B4-BE49-F238E27FC236}">
                <a16:creationId xmlns:a16="http://schemas.microsoft.com/office/drawing/2014/main" id="{CB127B43-7969-4775-B7C0-BBE903EF6DEE}"/>
              </a:ext>
            </a:extLst>
          </p:cNvPr>
          <p:cNvCxnSpPr>
            <a:cxnSpLocks/>
          </p:cNvCxnSpPr>
          <p:nvPr/>
        </p:nvCxnSpPr>
        <p:spPr>
          <a:xfrm>
            <a:off x="3069705" y="8571320"/>
            <a:ext cx="1036774" cy="0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16" name="ทรงกระบอก 215">
            <a:extLst>
              <a:ext uri="{FF2B5EF4-FFF2-40B4-BE49-F238E27FC236}">
                <a16:creationId xmlns:a16="http://schemas.microsoft.com/office/drawing/2014/main" id="{7AD8D383-BCA6-46F4-BE12-AD9503EA65A9}"/>
              </a:ext>
            </a:extLst>
          </p:cNvPr>
          <p:cNvSpPr/>
          <p:nvPr/>
        </p:nvSpPr>
        <p:spPr>
          <a:xfrm>
            <a:off x="5551887" y="424395"/>
            <a:ext cx="947552" cy="823076"/>
          </a:xfrm>
          <a:prstGeom prst="can">
            <a:avLst>
              <a:gd name="adj" fmla="val 2177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17" name="สี่เหลี่ยมผืนผ้า 216">
            <a:extLst>
              <a:ext uri="{FF2B5EF4-FFF2-40B4-BE49-F238E27FC236}">
                <a16:creationId xmlns:a16="http://schemas.microsoft.com/office/drawing/2014/main" id="{0714DF6B-81DC-4DBF-8F4B-2EB81AFECCA1}"/>
              </a:ext>
            </a:extLst>
          </p:cNvPr>
          <p:cNvSpPr/>
          <p:nvPr/>
        </p:nvSpPr>
        <p:spPr>
          <a:xfrm>
            <a:off x="5536711" y="606037"/>
            <a:ext cx="1003486" cy="6033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ฐานข้อมูลเงินเดือน</a:t>
            </a:r>
            <a:b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กรมบัญชีกลาง</a:t>
            </a:r>
          </a:p>
        </p:txBody>
      </p:sp>
      <p:sp>
        <p:nvSpPr>
          <p:cNvPr id="221" name="ทรงกระบอก 220">
            <a:extLst>
              <a:ext uri="{FF2B5EF4-FFF2-40B4-BE49-F238E27FC236}">
                <a16:creationId xmlns:a16="http://schemas.microsoft.com/office/drawing/2014/main" id="{B91A56B0-745B-4B70-A673-BBF351125172}"/>
              </a:ext>
            </a:extLst>
          </p:cNvPr>
          <p:cNvSpPr/>
          <p:nvPr/>
        </p:nvSpPr>
        <p:spPr>
          <a:xfrm>
            <a:off x="2881589" y="419653"/>
            <a:ext cx="947552" cy="823076"/>
          </a:xfrm>
          <a:prstGeom prst="can">
            <a:avLst>
              <a:gd name="adj" fmla="val 2177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22" name="สี่เหลี่ยมผืนผ้า 221">
            <a:extLst>
              <a:ext uri="{FF2B5EF4-FFF2-40B4-BE49-F238E27FC236}">
                <a16:creationId xmlns:a16="http://schemas.microsoft.com/office/drawing/2014/main" id="{CBFC936C-8B5F-4310-ADCA-1EB2101449B0}"/>
              </a:ext>
            </a:extLst>
          </p:cNvPr>
          <p:cNvSpPr/>
          <p:nvPr/>
        </p:nvSpPr>
        <p:spPr>
          <a:xfrm>
            <a:off x="2832006" y="611195"/>
            <a:ext cx="1003486" cy="6033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ฐานข้อมูล</a:t>
            </a:r>
            <a:b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 </a:t>
            </a:r>
            <a:r>
              <a:rPr lang="en-US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HRMS</a:t>
            </a:r>
            <a:endParaRPr lang="th-TH" sz="16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23" name="สี่เหลี่ยมผืนผ้า 222">
            <a:extLst>
              <a:ext uri="{FF2B5EF4-FFF2-40B4-BE49-F238E27FC236}">
                <a16:creationId xmlns:a16="http://schemas.microsoft.com/office/drawing/2014/main" id="{445501DF-C4D1-40B6-99C7-4441E9ABC0F3}"/>
              </a:ext>
            </a:extLst>
          </p:cNvPr>
          <p:cNvSpPr/>
          <p:nvPr/>
        </p:nvSpPr>
        <p:spPr>
          <a:xfrm>
            <a:off x="4207393" y="592427"/>
            <a:ext cx="1003486" cy="6033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ฐานข้อมูล</a:t>
            </a:r>
            <a:b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ระบบลูกหนี้ทุนหมุนเวียน</a:t>
            </a:r>
          </a:p>
        </p:txBody>
      </p:sp>
      <p:sp>
        <p:nvSpPr>
          <p:cNvPr id="225" name="กล่องข้อความ 224">
            <a:extLst>
              <a:ext uri="{FF2B5EF4-FFF2-40B4-BE49-F238E27FC236}">
                <a16:creationId xmlns:a16="http://schemas.microsoft.com/office/drawing/2014/main" id="{4EB41EA3-1BB9-4CAA-A86B-E9021F6FAB24}"/>
              </a:ext>
            </a:extLst>
          </p:cNvPr>
          <p:cNvSpPr txBox="1"/>
          <p:nvPr/>
        </p:nvSpPr>
        <p:spPr>
          <a:xfrm>
            <a:off x="3404855" y="9116678"/>
            <a:ext cx="155144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จบการทำงาน</a:t>
            </a:r>
          </a:p>
        </p:txBody>
      </p:sp>
      <p:sp>
        <p:nvSpPr>
          <p:cNvPr id="231" name="ลูกศร: ขวา 230">
            <a:extLst>
              <a:ext uri="{FF2B5EF4-FFF2-40B4-BE49-F238E27FC236}">
                <a16:creationId xmlns:a16="http://schemas.microsoft.com/office/drawing/2014/main" id="{CD52241A-54E6-4564-AC73-4F6A88AA31D4}"/>
              </a:ext>
            </a:extLst>
          </p:cNvPr>
          <p:cNvSpPr/>
          <p:nvPr/>
        </p:nvSpPr>
        <p:spPr>
          <a:xfrm>
            <a:off x="3895816" y="711958"/>
            <a:ext cx="320085" cy="2972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32" name="ลูกศร: ขวา 231">
            <a:extLst>
              <a:ext uri="{FF2B5EF4-FFF2-40B4-BE49-F238E27FC236}">
                <a16:creationId xmlns:a16="http://schemas.microsoft.com/office/drawing/2014/main" id="{24D5076E-05D6-4336-9AC6-B3DD7318BA7D}"/>
              </a:ext>
            </a:extLst>
          </p:cNvPr>
          <p:cNvSpPr/>
          <p:nvPr/>
        </p:nvSpPr>
        <p:spPr>
          <a:xfrm>
            <a:off x="5217561" y="711958"/>
            <a:ext cx="320085" cy="2972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35" name="สี่เหลี่ยมผืนผ้า 234">
            <a:extLst>
              <a:ext uri="{FF2B5EF4-FFF2-40B4-BE49-F238E27FC236}">
                <a16:creationId xmlns:a16="http://schemas.microsoft.com/office/drawing/2014/main" id="{6A2DD3F0-6319-4507-99AD-D752DD17DC4D}"/>
              </a:ext>
            </a:extLst>
          </p:cNvPr>
          <p:cNvSpPr/>
          <p:nvPr/>
        </p:nvSpPr>
        <p:spPr>
          <a:xfrm>
            <a:off x="1210438" y="4941854"/>
            <a:ext cx="1267278" cy="1105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เชื่อมโยง</a:t>
            </a:r>
          </a:p>
        </p:txBody>
      </p:sp>
      <p:grpSp>
        <p:nvGrpSpPr>
          <p:cNvPr id="238" name="กลุ่ม 237">
            <a:extLst>
              <a:ext uri="{FF2B5EF4-FFF2-40B4-BE49-F238E27FC236}">
                <a16:creationId xmlns:a16="http://schemas.microsoft.com/office/drawing/2014/main" id="{C2E21A1C-7B3B-43BA-B6BB-1E8FA003FDBE}"/>
              </a:ext>
            </a:extLst>
          </p:cNvPr>
          <p:cNvGrpSpPr/>
          <p:nvPr/>
        </p:nvGrpSpPr>
        <p:grpSpPr>
          <a:xfrm>
            <a:off x="204398" y="91423"/>
            <a:ext cx="2179497" cy="369332"/>
            <a:chOff x="204398" y="91423"/>
            <a:chExt cx="2179497" cy="369332"/>
          </a:xfrm>
        </p:grpSpPr>
        <p:sp>
          <p:nvSpPr>
            <p:cNvPr id="9" name="วงรี 8">
              <a:extLst>
                <a:ext uri="{FF2B5EF4-FFF2-40B4-BE49-F238E27FC236}">
                  <a16:creationId xmlns:a16="http://schemas.microsoft.com/office/drawing/2014/main" id="{E9134D0F-DCC3-4A72-922F-9B5838A8B329}"/>
                </a:ext>
              </a:extLst>
            </p:cNvPr>
            <p:cNvSpPr/>
            <p:nvPr/>
          </p:nvSpPr>
          <p:spPr>
            <a:xfrm>
              <a:off x="204398" y="110652"/>
              <a:ext cx="301814" cy="30181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2</a:t>
              </a:r>
            </a:p>
          </p:txBody>
        </p:sp>
        <p:sp>
          <p:nvSpPr>
            <p:cNvPr id="237" name="กล่องข้อความ 236">
              <a:extLst>
                <a:ext uri="{FF2B5EF4-FFF2-40B4-BE49-F238E27FC236}">
                  <a16:creationId xmlns:a16="http://schemas.microsoft.com/office/drawing/2014/main" id="{6062AD46-BA4F-445A-80DB-7D6C9DEA2751}"/>
                </a:ext>
              </a:extLst>
            </p:cNvPr>
            <p:cNvSpPr txBox="1"/>
            <p:nvPr/>
          </p:nvSpPr>
          <p:spPr>
            <a:xfrm>
              <a:off x="459000" y="91423"/>
              <a:ext cx="192489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1800" b="1" spc="-20" dirty="0" err="1">
                  <a:solidFill>
                    <a:srgbClr val="000000"/>
                  </a:solidFill>
                  <a:effectLst/>
                  <a:ea typeface="TH SarabunPSK" panose="020B0500040200020003" pitchFamily="34" charset="-34"/>
                  <a:cs typeface="TH SarabunPSK" panose="020B0500040200020003" pitchFamily="34" charset="-34"/>
                </a:rPr>
                <a:t>ฟั</a:t>
              </a:r>
              <a:r>
                <a:rPr lang="th-TH" sz="1800" b="1" spc="-20" dirty="0">
                  <a:solidFill>
                    <a:srgbClr val="000000"/>
                  </a:solidFill>
                  <a:effectLst/>
                  <a:ea typeface="TH SarabunPSK" panose="020B0500040200020003" pitchFamily="34" charset="-34"/>
                  <a:cs typeface="TH SarabunPSK" panose="020B0500040200020003" pitchFamily="34" charset="-34"/>
                </a:rPr>
                <a:t>งก</a:t>
              </a:r>
              <a:r>
                <a:rPr lang="th-TH" sz="1800" b="1" spc="-20" dirty="0" err="1">
                  <a:solidFill>
                    <a:srgbClr val="000000"/>
                  </a:solidFill>
                  <a:effectLst/>
                  <a:ea typeface="TH SarabunPSK" panose="020B0500040200020003" pitchFamily="34" charset="-34"/>
                  <a:cs typeface="TH SarabunPSK" panose="020B0500040200020003" pitchFamily="34" charset="-34"/>
                </a:rPr>
                <a:t>์ชั่น</a:t>
              </a:r>
              <a:r>
                <a:rPr lang="th-TH" sz="1800" b="1" spc="-20" dirty="0">
                  <a:solidFill>
                    <a:srgbClr val="000000"/>
                  </a:solidFill>
                  <a:effectLst/>
                  <a:ea typeface="TH SarabunPSK" panose="020B0500040200020003" pitchFamily="34" charset="-34"/>
                  <a:cs typeface="TH SarabunPSK" panose="020B0500040200020003" pitchFamily="34" charset="-34"/>
                </a:rPr>
                <a:t>งานการยื่นคำขอกู้ยืม</a:t>
              </a:r>
              <a:endParaRPr lang="th-TH" sz="1800" b="1" dirty="0"/>
            </a:p>
          </p:txBody>
        </p:sp>
      </p:grpSp>
      <p:sp>
        <p:nvSpPr>
          <p:cNvPr id="2" name="ดาว: 8 แฉก 1">
            <a:extLst>
              <a:ext uri="{FF2B5EF4-FFF2-40B4-BE49-F238E27FC236}">
                <a16:creationId xmlns:a16="http://schemas.microsoft.com/office/drawing/2014/main" id="{5FF007FA-3209-434E-8F06-2F8C2C0472DE}"/>
              </a:ext>
            </a:extLst>
          </p:cNvPr>
          <p:cNvSpPr/>
          <p:nvPr/>
        </p:nvSpPr>
        <p:spPr>
          <a:xfrm>
            <a:off x="4616547" y="1445665"/>
            <a:ext cx="540000" cy="540000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8360044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กลุ่ม 3">
            <a:extLst>
              <a:ext uri="{FF2B5EF4-FFF2-40B4-BE49-F238E27FC236}">
                <a16:creationId xmlns:a16="http://schemas.microsoft.com/office/drawing/2014/main" id="{EC1ADD0C-9980-455B-AF7E-05E269A4C6CE}"/>
              </a:ext>
            </a:extLst>
          </p:cNvPr>
          <p:cNvGrpSpPr/>
          <p:nvPr/>
        </p:nvGrpSpPr>
        <p:grpSpPr>
          <a:xfrm>
            <a:off x="1827029" y="1995164"/>
            <a:ext cx="3710267" cy="2151018"/>
            <a:chOff x="-680842" y="582580"/>
            <a:chExt cx="1611692" cy="1713073"/>
          </a:xfrm>
        </p:grpSpPr>
        <p:sp>
          <p:nvSpPr>
            <p:cNvPr id="5" name="สี่เหลี่ยมผืนผ้า: มุมมน 4">
              <a:extLst>
                <a:ext uri="{FF2B5EF4-FFF2-40B4-BE49-F238E27FC236}">
                  <a16:creationId xmlns:a16="http://schemas.microsoft.com/office/drawing/2014/main" id="{48A31D8D-B6D5-4A68-8EC7-778A824504D7}"/>
                </a:ext>
              </a:extLst>
            </p:cNvPr>
            <p:cNvSpPr/>
            <p:nvPr/>
          </p:nvSpPr>
          <p:spPr>
            <a:xfrm>
              <a:off x="-664554" y="582580"/>
              <a:ext cx="1506879" cy="1713073"/>
            </a:xfrm>
            <a:prstGeom prst="roundRect">
              <a:avLst>
                <a:gd name="adj" fmla="val 12943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575"/>
            </a:p>
          </p:txBody>
        </p:sp>
        <p:sp>
          <p:nvSpPr>
            <p:cNvPr id="6" name="สี่เหลี่ยมผืนผ้า 5">
              <a:extLst>
                <a:ext uri="{FF2B5EF4-FFF2-40B4-BE49-F238E27FC236}">
                  <a16:creationId xmlns:a16="http://schemas.microsoft.com/office/drawing/2014/main" id="{6F1A8188-B1B2-44EB-AF7B-9F4C6CD375FF}"/>
                </a:ext>
              </a:extLst>
            </p:cNvPr>
            <p:cNvSpPr/>
            <p:nvPr/>
          </p:nvSpPr>
          <p:spPr>
            <a:xfrm>
              <a:off x="-680842" y="606937"/>
              <a:ext cx="1611692" cy="14485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tabLst>
                  <a:tab pos="50006" algn="l"/>
                  <a:tab pos="151805" algn="l"/>
                  <a:tab pos="252710" algn="l"/>
                  <a:tab pos="303609" algn="l"/>
                  <a:tab pos="353616" algn="l"/>
                  <a:tab pos="455414" algn="l"/>
                  <a:tab pos="506314" algn="l"/>
                  <a:tab pos="556320" algn="l"/>
                  <a:tab pos="658118" algn="l"/>
                  <a:tab pos="709017" algn="l"/>
                  <a:tab pos="759023" algn="l"/>
                  <a:tab pos="860822" algn="l"/>
                  <a:tab pos="910828" algn="l"/>
                  <a:tab pos="961728" algn="l"/>
                  <a:tab pos="1062633" algn="l"/>
                  <a:tab pos="1113532" algn="l"/>
                  <a:tab pos="1164431" algn="l"/>
                  <a:tab pos="1265337" algn="l"/>
                  <a:tab pos="1316236" algn="l"/>
                  <a:tab pos="1366242" algn="l"/>
                </a:tabLst>
              </a:pPr>
              <a:r>
                <a:rPr lang="th-TH" sz="1600" b="1" dirty="0">
                  <a:solidFill>
                    <a:schemeClr val="tx1"/>
                  </a:solidFill>
                  <a:latin typeface="TH SarabunPSK" panose="020B0500040200020003" pitchFamily="34" charset="-34"/>
                  <a:ea typeface="TH SarabunPSK" panose="020B0500040200020003" pitchFamily="34" charset="-34"/>
                  <a:cs typeface="TH SarabunPSK" panose="020B0500040200020003" pitchFamily="34" charset="-34"/>
                </a:rPr>
                <a:t> ระบบคำนวณ</a:t>
              </a:r>
            </a:p>
            <a:p>
              <a:pPr>
                <a:tabLst>
                  <a:tab pos="50006" algn="l"/>
                  <a:tab pos="151805" algn="l"/>
                  <a:tab pos="252710" algn="l"/>
                  <a:tab pos="303609" algn="l"/>
                  <a:tab pos="353616" algn="l"/>
                  <a:tab pos="455414" algn="l"/>
                  <a:tab pos="506314" algn="l"/>
                  <a:tab pos="556320" algn="l"/>
                  <a:tab pos="658118" algn="l"/>
                  <a:tab pos="709017" algn="l"/>
                  <a:tab pos="759023" algn="l"/>
                  <a:tab pos="860822" algn="l"/>
                  <a:tab pos="910828" algn="l"/>
                  <a:tab pos="961728" algn="l"/>
                  <a:tab pos="1062633" algn="l"/>
                  <a:tab pos="1113532" algn="l"/>
                  <a:tab pos="1164431" algn="l"/>
                  <a:tab pos="1265337" algn="l"/>
                  <a:tab pos="1316236" algn="l"/>
                  <a:tab pos="1366242" algn="l"/>
                </a:tabLst>
              </a:pPr>
              <a:r>
                <a:rPr lang="th-TH" sz="1600" dirty="0">
                  <a:solidFill>
                    <a:schemeClr val="tx1"/>
                  </a:solidFill>
                  <a:latin typeface="TH SarabunPSK" panose="020B0500040200020003" pitchFamily="34" charset="-34"/>
                  <a:ea typeface="TH SarabunPSK" panose="020B0500040200020003" pitchFamily="34" charset="-34"/>
                  <a:cs typeface="TH SarabunPSK" panose="020B0500040200020003" pitchFamily="34" charset="-34"/>
                </a:rPr>
                <a:t>1.	อายุการบรรจุเข้ารับราชการของผู้ยื่นคำขอกู้ยืม</a:t>
              </a:r>
            </a:p>
            <a:p>
              <a:pPr>
                <a:tabLst>
                  <a:tab pos="50006" algn="l"/>
                  <a:tab pos="151805" algn="l"/>
                  <a:tab pos="252710" algn="l"/>
                  <a:tab pos="303609" algn="l"/>
                  <a:tab pos="353616" algn="l"/>
                  <a:tab pos="455414" algn="l"/>
                  <a:tab pos="506314" algn="l"/>
                  <a:tab pos="556320" algn="l"/>
                  <a:tab pos="658118" algn="l"/>
                  <a:tab pos="709017" algn="l"/>
                  <a:tab pos="759023" algn="l"/>
                  <a:tab pos="860822" algn="l"/>
                  <a:tab pos="910828" algn="l"/>
                  <a:tab pos="961728" algn="l"/>
                  <a:tab pos="1062633" algn="l"/>
                  <a:tab pos="1113532" algn="l"/>
                  <a:tab pos="1164431" algn="l"/>
                  <a:tab pos="1265337" algn="l"/>
                  <a:tab pos="1316236" algn="l"/>
                  <a:tab pos="1366242" algn="l"/>
                </a:tabLst>
              </a:pPr>
              <a:r>
                <a:rPr lang="th-TH" sz="1600" dirty="0">
                  <a:solidFill>
                    <a:schemeClr val="tx1"/>
                  </a:solidFill>
                  <a:latin typeface="TH SarabunPSK" panose="020B0500040200020003" pitchFamily="34" charset="-34"/>
                  <a:ea typeface="Calibri" panose="020F0502020204030204" pitchFamily="34" charset="0"/>
                  <a:cs typeface="TH SarabunPSK" panose="020B0500040200020003" pitchFamily="34" charset="-34"/>
                </a:rPr>
                <a:t>2.	</a:t>
              </a:r>
              <a:r>
                <a:rPr lang="th-TH" sz="1600" dirty="0">
                  <a:solidFill>
                    <a:schemeClr val="tx1"/>
                  </a:solidFill>
                  <a:latin typeface="TH SarabunPSK" panose="020B0500040200020003" pitchFamily="34" charset="-34"/>
                  <a:ea typeface="TH SarabunPSK" panose="020B0500040200020003" pitchFamily="34" charset="-34"/>
                  <a:cs typeface="TH SarabunPSK" panose="020B0500040200020003" pitchFamily="34" charset="-34"/>
                </a:rPr>
                <a:t>อายุราชการคงเหลือของผู้ยื่นคำขอกู้ยืม และผู้ค้ำประกัน</a:t>
              </a:r>
              <a:endParaRPr lang="en-US" sz="1600" dirty="0">
                <a:solidFill>
                  <a:schemeClr val="tx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endParaRPr>
            </a:p>
            <a:p>
              <a:pPr>
                <a:tabLst>
                  <a:tab pos="50006" algn="l"/>
                  <a:tab pos="151805" algn="l"/>
                  <a:tab pos="252710" algn="l"/>
                  <a:tab pos="303609" algn="l"/>
                  <a:tab pos="353616" algn="l"/>
                  <a:tab pos="455414" algn="l"/>
                  <a:tab pos="506314" algn="l"/>
                  <a:tab pos="556320" algn="l"/>
                  <a:tab pos="658118" algn="l"/>
                  <a:tab pos="709017" algn="l"/>
                  <a:tab pos="759023" algn="l"/>
                  <a:tab pos="860822" algn="l"/>
                  <a:tab pos="910828" algn="l"/>
                  <a:tab pos="961728" algn="l"/>
                  <a:tab pos="1062633" algn="l"/>
                  <a:tab pos="1113532" algn="l"/>
                  <a:tab pos="1164431" algn="l"/>
                  <a:tab pos="1265337" algn="l"/>
                  <a:tab pos="1316236" algn="l"/>
                  <a:tab pos="1366242" algn="l"/>
                </a:tabLst>
              </a:pPr>
              <a:r>
                <a:rPr lang="th-TH" sz="1600" dirty="0">
                  <a:solidFill>
                    <a:schemeClr val="tx1"/>
                  </a:solidFill>
                  <a:latin typeface="TH SarabunPSK" panose="020B0500040200020003" pitchFamily="34" charset="-34"/>
                  <a:ea typeface="TH SarabunPSK" panose="020B0500040200020003" pitchFamily="34" charset="-34"/>
                  <a:cs typeface="TH SarabunPSK" panose="020B0500040200020003" pitchFamily="34" charset="-34"/>
                </a:rPr>
                <a:t>3.	ระยะเวลาการผ่อนชำระคืน ไม่เกินอายุราชการคงเหลือ</a:t>
              </a:r>
            </a:p>
            <a:p>
              <a:pPr>
                <a:tabLst>
                  <a:tab pos="50006" algn="l"/>
                  <a:tab pos="151805" algn="l"/>
                  <a:tab pos="252710" algn="l"/>
                  <a:tab pos="303609" algn="l"/>
                  <a:tab pos="353616" algn="l"/>
                  <a:tab pos="455414" algn="l"/>
                  <a:tab pos="506314" algn="l"/>
                  <a:tab pos="556320" algn="l"/>
                  <a:tab pos="658118" algn="l"/>
                  <a:tab pos="709017" algn="l"/>
                  <a:tab pos="759023" algn="l"/>
                  <a:tab pos="860822" algn="l"/>
                  <a:tab pos="910828" algn="l"/>
                  <a:tab pos="961728" algn="l"/>
                  <a:tab pos="1062633" algn="l"/>
                  <a:tab pos="1113532" algn="l"/>
                  <a:tab pos="1164431" algn="l"/>
                  <a:tab pos="1265337" algn="l"/>
                  <a:tab pos="1316236" algn="l"/>
                  <a:tab pos="1366242" algn="l"/>
                </a:tabLst>
              </a:pPr>
              <a:r>
                <a:rPr lang="th-TH" sz="1600" dirty="0">
                  <a:solidFill>
                    <a:schemeClr val="tx1"/>
                  </a:solidFill>
                  <a:latin typeface="TH SarabunPSK" panose="020B0500040200020003" pitchFamily="34" charset="-34"/>
                  <a:ea typeface="TH SarabunPSK" panose="020B0500040200020003" pitchFamily="34" charset="-34"/>
                  <a:cs typeface="TH SarabunPSK" panose="020B0500040200020003" pitchFamily="34" charset="-34"/>
                </a:rPr>
                <a:t>	น้อยที่สุดของผู้ยื่นคำขอกู้ยืม หรือผู้ค้ำประกัน </a:t>
              </a:r>
              <a:endParaRPr lang="en-US" sz="1600" dirty="0">
                <a:solidFill>
                  <a:schemeClr val="tx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endParaRPr>
            </a:p>
            <a:p>
              <a:pPr>
                <a:tabLst>
                  <a:tab pos="50006" algn="l"/>
                  <a:tab pos="151805" algn="l"/>
                  <a:tab pos="252710" algn="l"/>
                  <a:tab pos="303609" algn="l"/>
                  <a:tab pos="353616" algn="l"/>
                  <a:tab pos="455414" algn="l"/>
                  <a:tab pos="506314" algn="l"/>
                  <a:tab pos="556320" algn="l"/>
                  <a:tab pos="658118" algn="l"/>
                  <a:tab pos="709017" algn="l"/>
                  <a:tab pos="759023" algn="l"/>
                  <a:tab pos="860822" algn="l"/>
                  <a:tab pos="910828" algn="l"/>
                  <a:tab pos="961728" algn="l"/>
                  <a:tab pos="1062633" algn="l"/>
                  <a:tab pos="1113532" algn="l"/>
                  <a:tab pos="1164431" algn="l"/>
                  <a:tab pos="1265337" algn="l"/>
                  <a:tab pos="1316236" algn="l"/>
                  <a:tab pos="1366242" algn="l"/>
                </a:tabLst>
              </a:pPr>
              <a:r>
                <a:rPr lang="th-TH" sz="1600" dirty="0">
                  <a:solidFill>
                    <a:schemeClr val="tx1"/>
                  </a:solidFill>
                  <a:latin typeface="TH SarabunPSK" panose="020B0500040200020003" pitchFamily="34" charset="-34"/>
                  <a:ea typeface="TH SarabunPSK" panose="020B0500040200020003" pitchFamily="34" charset="-34"/>
                  <a:cs typeface="TH SarabunPSK" panose="020B0500040200020003" pitchFamily="34" charset="-34"/>
                </a:rPr>
                <a:t>4.	เงินงวดการผ่อนชำระคืน</a:t>
              </a:r>
              <a:endParaRPr lang="en-US" sz="1600" dirty="0">
                <a:solidFill>
                  <a:schemeClr val="tx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endParaRPr>
            </a:p>
            <a:p>
              <a:pPr>
                <a:tabLst>
                  <a:tab pos="50006" algn="l"/>
                  <a:tab pos="151805" algn="l"/>
                  <a:tab pos="252710" algn="l"/>
                  <a:tab pos="303609" algn="l"/>
                  <a:tab pos="353616" algn="l"/>
                  <a:tab pos="455414" algn="l"/>
                  <a:tab pos="506314" algn="l"/>
                  <a:tab pos="556320" algn="l"/>
                  <a:tab pos="658118" algn="l"/>
                  <a:tab pos="709017" algn="l"/>
                  <a:tab pos="759023" algn="l"/>
                  <a:tab pos="860822" algn="l"/>
                  <a:tab pos="910828" algn="l"/>
                  <a:tab pos="961728" algn="l"/>
                  <a:tab pos="1062633" algn="l"/>
                  <a:tab pos="1113532" algn="l"/>
                  <a:tab pos="1164431" algn="l"/>
                  <a:tab pos="1265337" algn="l"/>
                  <a:tab pos="1316236" algn="l"/>
                  <a:tab pos="1366242" algn="l"/>
                </a:tabLst>
              </a:pPr>
              <a:r>
                <a:rPr lang="th-TH" sz="1600" spc="-11" dirty="0">
                  <a:solidFill>
                    <a:schemeClr val="tx1"/>
                  </a:solidFill>
                  <a:latin typeface="TH SarabunPSK" panose="020B0500040200020003" pitchFamily="34" charset="-34"/>
                  <a:ea typeface="TH SarabunPSK" panose="020B0500040200020003" pitchFamily="34" charset="-34"/>
                  <a:cs typeface="TH SarabunPSK" panose="020B0500040200020003" pitchFamily="34" charset="-34"/>
                </a:rPr>
                <a:t>5.	งวดการผ่อนชำระ</a:t>
              </a:r>
            </a:p>
            <a:p>
              <a:pPr>
                <a:spcAft>
                  <a:spcPts val="450"/>
                </a:spcAft>
                <a:tabLst>
                  <a:tab pos="50006" algn="l"/>
                  <a:tab pos="151805" algn="l"/>
                  <a:tab pos="252710" algn="l"/>
                  <a:tab pos="303609" algn="l"/>
                  <a:tab pos="353616" algn="l"/>
                  <a:tab pos="455414" algn="l"/>
                  <a:tab pos="506314" algn="l"/>
                  <a:tab pos="556320" algn="l"/>
                  <a:tab pos="658118" algn="l"/>
                  <a:tab pos="709017" algn="l"/>
                  <a:tab pos="759023" algn="l"/>
                  <a:tab pos="860822" algn="l"/>
                  <a:tab pos="910828" algn="l"/>
                  <a:tab pos="961728" algn="l"/>
                  <a:tab pos="1062633" algn="l"/>
                  <a:tab pos="1113532" algn="l"/>
                  <a:tab pos="1164431" algn="l"/>
                  <a:tab pos="1265337" algn="l"/>
                  <a:tab pos="1316236" algn="l"/>
                  <a:tab pos="1366242" algn="l"/>
                </a:tabLst>
              </a:pPr>
              <a:r>
                <a:rPr lang="th-TH" sz="1600" dirty="0">
                  <a:solidFill>
                    <a:schemeClr val="tx1"/>
                  </a:solidFill>
                  <a:latin typeface="TH SarabunPSK" panose="020B0500040200020003" pitchFamily="34" charset="-34"/>
                  <a:ea typeface="TH SarabunPSK" panose="020B0500040200020003" pitchFamily="34" charset="-34"/>
                  <a:cs typeface="TH SarabunPSK" panose="020B0500040200020003" pitchFamily="34" charset="-34"/>
                </a:rPr>
                <a:t>6.	เงินเดือนและเงินได้รายเดือนคงเหลือสุทธิ หลังหักชำระหนี้</a:t>
              </a:r>
              <a:endParaRPr lang="th-TH" sz="16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grpSp>
        <p:nvGrpSpPr>
          <p:cNvPr id="7" name="กลุ่ม 6">
            <a:extLst>
              <a:ext uri="{FF2B5EF4-FFF2-40B4-BE49-F238E27FC236}">
                <a16:creationId xmlns:a16="http://schemas.microsoft.com/office/drawing/2014/main" id="{A61D2AFA-0D05-4676-B9EF-8B3C43D668CA}"/>
              </a:ext>
            </a:extLst>
          </p:cNvPr>
          <p:cNvGrpSpPr/>
          <p:nvPr/>
        </p:nvGrpSpPr>
        <p:grpSpPr>
          <a:xfrm>
            <a:off x="1884975" y="4542606"/>
            <a:ext cx="3558382" cy="1977567"/>
            <a:chOff x="1404776" y="4786041"/>
            <a:chExt cx="1775123" cy="851321"/>
          </a:xfrm>
        </p:grpSpPr>
        <p:sp>
          <p:nvSpPr>
            <p:cNvPr id="8" name="สี่เหลี่ยมผืนผ้า: มุมมน 7">
              <a:extLst>
                <a:ext uri="{FF2B5EF4-FFF2-40B4-BE49-F238E27FC236}">
                  <a16:creationId xmlns:a16="http://schemas.microsoft.com/office/drawing/2014/main" id="{93BAA5B5-5CF0-4F7B-B323-6FA722686903}"/>
                </a:ext>
              </a:extLst>
            </p:cNvPr>
            <p:cNvSpPr/>
            <p:nvPr/>
          </p:nvSpPr>
          <p:spPr>
            <a:xfrm>
              <a:off x="1404776" y="4786041"/>
              <a:ext cx="1744578" cy="851321"/>
            </a:xfrm>
            <a:prstGeom prst="roundRect">
              <a:avLst>
                <a:gd name="adj" fmla="val 12943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575"/>
            </a:p>
          </p:txBody>
        </p:sp>
        <p:sp>
          <p:nvSpPr>
            <p:cNvPr id="9" name="สี่เหลี่ยมผืนผ้า 8">
              <a:extLst>
                <a:ext uri="{FF2B5EF4-FFF2-40B4-BE49-F238E27FC236}">
                  <a16:creationId xmlns:a16="http://schemas.microsoft.com/office/drawing/2014/main" id="{57BF7725-167D-475B-A45C-557DA1A63B2A}"/>
                </a:ext>
              </a:extLst>
            </p:cNvPr>
            <p:cNvSpPr/>
            <p:nvPr/>
          </p:nvSpPr>
          <p:spPr>
            <a:xfrm>
              <a:off x="1425830" y="4832304"/>
              <a:ext cx="1754069" cy="63440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tabLst>
                  <a:tab pos="50900" algn="l"/>
                  <a:tab pos="151805" algn="l"/>
                  <a:tab pos="252710" algn="l"/>
                  <a:tab pos="303609" algn="l"/>
                  <a:tab pos="353616" algn="l"/>
                  <a:tab pos="455414" algn="l"/>
                  <a:tab pos="506314" algn="l"/>
                  <a:tab pos="556320" algn="l"/>
                  <a:tab pos="658118" algn="l"/>
                  <a:tab pos="709017" algn="l"/>
                  <a:tab pos="759023" algn="l"/>
                  <a:tab pos="860822" algn="l"/>
                  <a:tab pos="910828" algn="l"/>
                  <a:tab pos="961728" algn="l"/>
                  <a:tab pos="1062633" algn="l"/>
                  <a:tab pos="1113532" algn="l"/>
                  <a:tab pos="1164431" algn="l"/>
                  <a:tab pos="1265337" algn="l"/>
                  <a:tab pos="1316236" algn="l"/>
                  <a:tab pos="1366242" algn="l"/>
                </a:tabLst>
              </a:pPr>
              <a:r>
                <a:rPr lang="th-TH" sz="1600" b="1" dirty="0">
                  <a:solidFill>
                    <a:srgbClr val="000000"/>
                  </a:solidFill>
                  <a:latin typeface="TH SarabunPSK" panose="020B0500040200020003" pitchFamily="34" charset="-34"/>
                  <a:ea typeface="TH SarabunPSK" panose="020B0500040200020003" pitchFamily="34" charset="-34"/>
                  <a:cs typeface="TH SarabunPSK" panose="020B0500040200020003" pitchFamily="34" charset="-34"/>
                </a:rPr>
                <a:t>ระบบตรวจสอบ</a:t>
              </a:r>
            </a:p>
            <a:p>
              <a:pPr>
                <a:tabLst>
                  <a:tab pos="50900" algn="l"/>
                  <a:tab pos="151805" algn="l"/>
                  <a:tab pos="252710" algn="l"/>
                  <a:tab pos="303609" algn="l"/>
                  <a:tab pos="353616" algn="l"/>
                  <a:tab pos="455414" algn="l"/>
                  <a:tab pos="506314" algn="l"/>
                  <a:tab pos="556320" algn="l"/>
                  <a:tab pos="658118" algn="l"/>
                  <a:tab pos="709017" algn="l"/>
                  <a:tab pos="759023" algn="l"/>
                  <a:tab pos="860822" algn="l"/>
                  <a:tab pos="910828" algn="l"/>
                  <a:tab pos="961728" algn="l"/>
                  <a:tab pos="1062633" algn="l"/>
                  <a:tab pos="1113532" algn="l"/>
                  <a:tab pos="1164431" algn="l"/>
                  <a:tab pos="1265337" algn="l"/>
                  <a:tab pos="1316236" algn="l"/>
                  <a:tab pos="1366242" algn="l"/>
                </a:tabLst>
              </a:pPr>
              <a:r>
                <a:rPr lang="th-TH" sz="1600" dirty="0">
                  <a:solidFill>
                    <a:srgbClr val="000000"/>
                  </a:solidFill>
                  <a:latin typeface="TH SarabunPSK" panose="020B0500040200020003" pitchFamily="34" charset="-34"/>
                  <a:ea typeface="TH SarabunPSK" panose="020B0500040200020003" pitchFamily="34" charset="-34"/>
                  <a:cs typeface="TH SarabunPSK" panose="020B0500040200020003" pitchFamily="34" charset="-34"/>
                </a:rPr>
                <a:t>1.	รับราชการเป็นข้าราชการครูและบุคลากรฯ ในสังกัด ศธ. </a:t>
              </a:r>
            </a:p>
            <a:p>
              <a:pPr>
                <a:tabLst>
                  <a:tab pos="50900" algn="l"/>
                  <a:tab pos="151805" algn="l"/>
                  <a:tab pos="252710" algn="l"/>
                  <a:tab pos="303609" algn="l"/>
                  <a:tab pos="353616" algn="l"/>
                  <a:tab pos="455414" algn="l"/>
                  <a:tab pos="506314" algn="l"/>
                  <a:tab pos="556320" algn="l"/>
                  <a:tab pos="658118" algn="l"/>
                  <a:tab pos="709017" algn="l"/>
                  <a:tab pos="759023" algn="l"/>
                  <a:tab pos="860822" algn="l"/>
                  <a:tab pos="910828" algn="l"/>
                  <a:tab pos="961728" algn="l"/>
                  <a:tab pos="1062633" algn="l"/>
                  <a:tab pos="1113532" algn="l"/>
                  <a:tab pos="1164431" algn="l"/>
                  <a:tab pos="1265337" algn="l"/>
                  <a:tab pos="1316236" algn="l"/>
                  <a:tab pos="1366242" algn="l"/>
                </a:tabLst>
              </a:pPr>
              <a:r>
                <a:rPr lang="th-TH" sz="1600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2. 	เคย</a:t>
              </a:r>
              <a:r>
                <a:rPr lang="th-TH" sz="1600" dirty="0">
                  <a:solidFill>
                    <a:srgbClr val="000000"/>
                  </a:solidFill>
                  <a:latin typeface="TH SarabunPSK" panose="020B0500040200020003" pitchFamily="34" charset="-34"/>
                  <a:ea typeface="TH SarabunPSK" panose="020B0500040200020003" pitchFamily="34" charset="-34"/>
                  <a:cs typeface="TH SarabunPSK" panose="020B0500040200020003" pitchFamily="34" charset="-34"/>
                </a:rPr>
                <a:t>กู้ยืมเป็นลูกหนี้เงินทุนหมุนเวียนฯ </a:t>
              </a:r>
            </a:p>
            <a:p>
              <a:pPr>
                <a:tabLst>
                  <a:tab pos="50900" algn="l"/>
                  <a:tab pos="151805" algn="l"/>
                  <a:tab pos="252710" algn="l"/>
                  <a:tab pos="303609" algn="l"/>
                  <a:tab pos="353616" algn="l"/>
                  <a:tab pos="455414" algn="l"/>
                  <a:tab pos="506314" algn="l"/>
                  <a:tab pos="556320" algn="l"/>
                  <a:tab pos="658118" algn="l"/>
                  <a:tab pos="709017" algn="l"/>
                  <a:tab pos="759023" algn="l"/>
                  <a:tab pos="860822" algn="l"/>
                  <a:tab pos="910828" algn="l"/>
                  <a:tab pos="961728" algn="l"/>
                  <a:tab pos="1062633" algn="l"/>
                  <a:tab pos="1113532" algn="l"/>
                  <a:tab pos="1164431" algn="l"/>
                  <a:tab pos="1265337" algn="l"/>
                  <a:tab pos="1316236" algn="l"/>
                  <a:tab pos="1366242" algn="l"/>
                </a:tabLst>
              </a:pPr>
              <a:r>
                <a:rPr lang="th-TH" sz="1600" dirty="0">
                  <a:solidFill>
                    <a:srgbClr val="000000"/>
                  </a:solidFill>
                  <a:latin typeface="TH SarabunPSK" panose="020B0500040200020003" pitchFamily="34" charset="-34"/>
                  <a:ea typeface="TH SarabunPSK" panose="020B0500040200020003" pitchFamily="34" charset="-34"/>
                  <a:cs typeface="TH SarabunPSK" panose="020B0500040200020003" pitchFamily="34" charset="-34"/>
                </a:rPr>
                <a:t>3. 	การค้ำประกัน (อัตราเงินเดือน / จำนวนผู้ค้ำ)</a:t>
              </a:r>
            </a:p>
            <a:p>
              <a:pPr>
                <a:tabLst>
                  <a:tab pos="50900" algn="l"/>
                  <a:tab pos="151805" algn="l"/>
                  <a:tab pos="252710" algn="l"/>
                  <a:tab pos="303609" algn="l"/>
                  <a:tab pos="353616" algn="l"/>
                  <a:tab pos="455414" algn="l"/>
                  <a:tab pos="506314" algn="l"/>
                  <a:tab pos="556320" algn="l"/>
                  <a:tab pos="658118" algn="l"/>
                  <a:tab pos="709017" algn="l"/>
                  <a:tab pos="759023" algn="l"/>
                  <a:tab pos="860822" algn="l"/>
                  <a:tab pos="910828" algn="l"/>
                  <a:tab pos="961728" algn="l"/>
                  <a:tab pos="1062633" algn="l"/>
                  <a:tab pos="1113532" algn="l"/>
                  <a:tab pos="1164431" algn="l"/>
                  <a:tab pos="1265337" algn="l"/>
                  <a:tab pos="1316236" algn="l"/>
                  <a:tab pos="1366242" algn="l"/>
                </a:tabLst>
              </a:pPr>
              <a:r>
                <a:rPr lang="th-TH" sz="1600" dirty="0">
                  <a:solidFill>
                    <a:srgbClr val="000000"/>
                  </a:solidFill>
                  <a:latin typeface="TH SarabunPSK" panose="020B0500040200020003" pitchFamily="34" charset="-34"/>
                  <a:ea typeface="TH SarabunPSK" panose="020B0500040200020003" pitchFamily="34" charset="-34"/>
                  <a:cs typeface="TH SarabunPSK" panose="020B0500040200020003" pitchFamily="34" charset="-34"/>
                </a:rPr>
                <a:t>4. 	การค้ำประกันต้องไม่เกินกว่า 3 คน</a:t>
              </a:r>
            </a:p>
            <a:p>
              <a:pPr>
                <a:tabLst>
                  <a:tab pos="50900" algn="l"/>
                  <a:tab pos="151805" algn="l"/>
                  <a:tab pos="252710" algn="l"/>
                  <a:tab pos="303609" algn="l"/>
                  <a:tab pos="353616" algn="l"/>
                  <a:tab pos="455414" algn="l"/>
                  <a:tab pos="506314" algn="l"/>
                  <a:tab pos="556320" algn="l"/>
                  <a:tab pos="658118" algn="l"/>
                  <a:tab pos="709017" algn="l"/>
                  <a:tab pos="759023" algn="l"/>
                  <a:tab pos="860822" algn="l"/>
                  <a:tab pos="910828" algn="l"/>
                  <a:tab pos="961728" algn="l"/>
                  <a:tab pos="1062633" algn="l"/>
                  <a:tab pos="1113532" algn="l"/>
                  <a:tab pos="1164431" algn="l"/>
                  <a:tab pos="1265337" algn="l"/>
                  <a:tab pos="1316236" algn="l"/>
                  <a:tab pos="1366242" algn="l"/>
                </a:tabLst>
              </a:pPr>
              <a:r>
                <a:rPr lang="th-TH" sz="1600" dirty="0">
                  <a:solidFill>
                    <a:srgbClr val="000000"/>
                  </a:solidFill>
                  <a:latin typeface="TH SarabunPSK" panose="020B0500040200020003" pitchFamily="34" charset="-34"/>
                  <a:ea typeface="TH SarabunPSK" panose="020B0500040200020003" pitchFamily="34" charset="-34"/>
                  <a:cs typeface="TH SarabunPSK" panose="020B0500040200020003" pitchFamily="34" charset="-34"/>
                </a:rPr>
                <a:t>5. 	ผลการคำนวณ </a:t>
              </a:r>
              <a:r>
                <a:rPr lang="th-TH" sz="1600" u="sng" dirty="0">
                  <a:solidFill>
                    <a:srgbClr val="000000"/>
                  </a:solidFill>
                  <a:latin typeface="TH SarabunPSK" panose="020B0500040200020003" pitchFamily="34" charset="-34"/>
                  <a:ea typeface="TH SarabunPSK" panose="020B0500040200020003" pitchFamily="34" charset="-34"/>
                  <a:cs typeface="TH SarabunPSK" panose="020B0500040200020003" pitchFamily="34" charset="-34"/>
                </a:rPr>
                <a:t>ไม่เกินการตั้งค่าตามเกณฑ์</a:t>
              </a:r>
            </a:p>
            <a:p>
              <a:pPr>
                <a:tabLst>
                  <a:tab pos="50900" algn="l"/>
                  <a:tab pos="151805" algn="l"/>
                  <a:tab pos="252710" algn="l"/>
                  <a:tab pos="303609" algn="l"/>
                  <a:tab pos="353616" algn="l"/>
                  <a:tab pos="455414" algn="l"/>
                  <a:tab pos="506314" algn="l"/>
                  <a:tab pos="556320" algn="l"/>
                  <a:tab pos="658118" algn="l"/>
                  <a:tab pos="709017" algn="l"/>
                  <a:tab pos="759023" algn="l"/>
                  <a:tab pos="860822" algn="l"/>
                  <a:tab pos="910828" algn="l"/>
                  <a:tab pos="961728" algn="l"/>
                  <a:tab pos="1062633" algn="l"/>
                  <a:tab pos="1113532" algn="l"/>
                  <a:tab pos="1164431" algn="l"/>
                  <a:tab pos="1265337" algn="l"/>
                  <a:tab pos="1316236" algn="l"/>
                  <a:tab pos="1366242" algn="l"/>
                </a:tabLst>
              </a:pPr>
              <a:r>
                <a:rPr lang="en-US" sz="1600" u="sng" dirty="0">
                  <a:solidFill>
                    <a:srgbClr val="000000"/>
                  </a:solidFill>
                  <a:latin typeface="TH SarabunPSK" panose="020B0500040200020003" pitchFamily="34" charset="-34"/>
                  <a:ea typeface="TH SarabunPSK" panose="020B0500040200020003" pitchFamily="34" charset="-34"/>
                  <a:cs typeface="TH SarabunPSK" panose="020B0500040200020003" pitchFamily="34" charset="-34"/>
                </a:rPr>
                <a:t>6.  </a:t>
              </a:r>
              <a:r>
                <a:rPr lang="th-TH" sz="1600" u="sng" dirty="0">
                  <a:solidFill>
                    <a:srgbClr val="000000"/>
                  </a:solidFill>
                  <a:latin typeface="TH SarabunPSK" panose="020B0500040200020003" pitchFamily="34" charset="-34"/>
                  <a:ea typeface="TH SarabunPSK" panose="020B0500040200020003" pitchFamily="34" charset="-34"/>
                  <a:cs typeface="TH SarabunPSK" panose="020B0500040200020003" pitchFamily="34" charset="-34"/>
                </a:rPr>
                <a:t>แสดงหมายเหตุการงดกู้หรือไม่ให้กู้</a:t>
              </a:r>
            </a:p>
            <a:p>
              <a:pPr algn="thaiDist">
                <a:spcAft>
                  <a:spcPts val="450"/>
                </a:spcAft>
                <a:tabLst>
                  <a:tab pos="101441" algn="l"/>
                  <a:tab pos="151805" algn="l"/>
                  <a:tab pos="253246" algn="l"/>
                  <a:tab pos="303967" algn="l"/>
                  <a:tab pos="354330" algn="l"/>
                  <a:tab pos="455771" algn="l"/>
                  <a:tab pos="506492" algn="l"/>
                  <a:tab pos="556855" algn="l"/>
                  <a:tab pos="658297" algn="l"/>
                  <a:tab pos="709017" algn="l"/>
                  <a:tab pos="759381" algn="l"/>
                  <a:tab pos="860822" algn="l"/>
                  <a:tab pos="911543" algn="l"/>
                  <a:tab pos="961906" algn="l"/>
                  <a:tab pos="1063347" algn="l"/>
                  <a:tab pos="1114068" algn="l"/>
                  <a:tab pos="1164431" algn="l"/>
                  <a:tab pos="1265873" algn="l"/>
                  <a:tab pos="1316593" algn="l"/>
                  <a:tab pos="1366957" algn="l"/>
                </a:tabLst>
              </a:pPr>
              <a:endParaRPr lang="th-TH" sz="45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grpSp>
        <p:nvGrpSpPr>
          <p:cNvPr id="11" name="กลุ่ม 10">
            <a:extLst>
              <a:ext uri="{FF2B5EF4-FFF2-40B4-BE49-F238E27FC236}">
                <a16:creationId xmlns:a16="http://schemas.microsoft.com/office/drawing/2014/main" id="{C89D4BA1-D44E-45F0-A981-39791C2646F9}"/>
              </a:ext>
            </a:extLst>
          </p:cNvPr>
          <p:cNvGrpSpPr/>
          <p:nvPr/>
        </p:nvGrpSpPr>
        <p:grpSpPr>
          <a:xfrm>
            <a:off x="175823" y="212245"/>
            <a:ext cx="2179497" cy="369332"/>
            <a:chOff x="204398" y="91423"/>
            <a:chExt cx="2179497" cy="369332"/>
          </a:xfrm>
        </p:grpSpPr>
        <p:sp>
          <p:nvSpPr>
            <p:cNvPr id="12" name="วงรี 11">
              <a:extLst>
                <a:ext uri="{FF2B5EF4-FFF2-40B4-BE49-F238E27FC236}">
                  <a16:creationId xmlns:a16="http://schemas.microsoft.com/office/drawing/2014/main" id="{1045B33E-3E77-4B55-B6D2-B753E24440BE}"/>
                </a:ext>
              </a:extLst>
            </p:cNvPr>
            <p:cNvSpPr/>
            <p:nvPr/>
          </p:nvSpPr>
          <p:spPr>
            <a:xfrm>
              <a:off x="204398" y="110652"/>
              <a:ext cx="301814" cy="30181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2</a:t>
              </a:r>
            </a:p>
          </p:txBody>
        </p:sp>
        <p:sp>
          <p:nvSpPr>
            <p:cNvPr id="13" name="กล่องข้อความ 12">
              <a:extLst>
                <a:ext uri="{FF2B5EF4-FFF2-40B4-BE49-F238E27FC236}">
                  <a16:creationId xmlns:a16="http://schemas.microsoft.com/office/drawing/2014/main" id="{E151F558-6408-438E-B910-20DC8E923997}"/>
                </a:ext>
              </a:extLst>
            </p:cNvPr>
            <p:cNvSpPr txBox="1"/>
            <p:nvPr/>
          </p:nvSpPr>
          <p:spPr>
            <a:xfrm>
              <a:off x="459000" y="91423"/>
              <a:ext cx="192489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1800" b="1" spc="-20" dirty="0" err="1">
                  <a:solidFill>
                    <a:srgbClr val="000000"/>
                  </a:solidFill>
                  <a:effectLst/>
                  <a:ea typeface="TH SarabunPSK" panose="020B0500040200020003" pitchFamily="34" charset="-34"/>
                  <a:cs typeface="TH SarabunPSK" panose="020B0500040200020003" pitchFamily="34" charset="-34"/>
                </a:rPr>
                <a:t>ฟั</a:t>
              </a:r>
              <a:r>
                <a:rPr lang="th-TH" sz="1800" b="1" spc="-20" dirty="0">
                  <a:solidFill>
                    <a:srgbClr val="000000"/>
                  </a:solidFill>
                  <a:effectLst/>
                  <a:ea typeface="TH SarabunPSK" panose="020B0500040200020003" pitchFamily="34" charset="-34"/>
                  <a:cs typeface="TH SarabunPSK" panose="020B0500040200020003" pitchFamily="34" charset="-34"/>
                </a:rPr>
                <a:t>งก</a:t>
              </a:r>
              <a:r>
                <a:rPr lang="th-TH" sz="1800" b="1" spc="-20" dirty="0" err="1">
                  <a:solidFill>
                    <a:srgbClr val="000000"/>
                  </a:solidFill>
                  <a:effectLst/>
                  <a:ea typeface="TH SarabunPSK" panose="020B0500040200020003" pitchFamily="34" charset="-34"/>
                  <a:cs typeface="TH SarabunPSK" panose="020B0500040200020003" pitchFamily="34" charset="-34"/>
                </a:rPr>
                <a:t>์ชั่น</a:t>
              </a:r>
              <a:r>
                <a:rPr lang="th-TH" sz="1800" b="1" spc="-20" dirty="0">
                  <a:solidFill>
                    <a:srgbClr val="000000"/>
                  </a:solidFill>
                  <a:effectLst/>
                  <a:ea typeface="TH SarabunPSK" panose="020B0500040200020003" pitchFamily="34" charset="-34"/>
                  <a:cs typeface="TH SarabunPSK" panose="020B0500040200020003" pitchFamily="34" charset="-34"/>
                </a:rPr>
                <a:t>งานการยื่นคำขอกู้ยืม</a:t>
              </a:r>
              <a:endParaRPr lang="th-TH" sz="1800" b="1" dirty="0"/>
            </a:p>
          </p:txBody>
        </p:sp>
      </p:grpSp>
      <p:grpSp>
        <p:nvGrpSpPr>
          <p:cNvPr id="14" name="กลุ่ม 13">
            <a:extLst>
              <a:ext uri="{FF2B5EF4-FFF2-40B4-BE49-F238E27FC236}">
                <a16:creationId xmlns:a16="http://schemas.microsoft.com/office/drawing/2014/main" id="{E55781BF-DC20-42D2-8282-C5DD2978FF10}"/>
              </a:ext>
            </a:extLst>
          </p:cNvPr>
          <p:cNvGrpSpPr/>
          <p:nvPr/>
        </p:nvGrpSpPr>
        <p:grpSpPr>
          <a:xfrm>
            <a:off x="416591" y="708046"/>
            <a:ext cx="1811096" cy="752164"/>
            <a:chOff x="2995947" y="2307350"/>
            <a:chExt cx="1811096" cy="752164"/>
          </a:xfrm>
        </p:grpSpPr>
        <p:sp>
          <p:nvSpPr>
            <p:cNvPr id="15" name="แผนผังลําดับงาน: การตัดสินใจ 14">
              <a:extLst>
                <a:ext uri="{FF2B5EF4-FFF2-40B4-BE49-F238E27FC236}">
                  <a16:creationId xmlns:a16="http://schemas.microsoft.com/office/drawing/2014/main" id="{6B35CC00-C8D7-461E-AA9D-8A43AB5F3619}"/>
                </a:ext>
              </a:extLst>
            </p:cNvPr>
            <p:cNvSpPr/>
            <p:nvPr/>
          </p:nvSpPr>
          <p:spPr>
            <a:xfrm>
              <a:off x="2995947" y="2307350"/>
              <a:ext cx="1811096" cy="752164"/>
            </a:xfrm>
            <a:prstGeom prst="flowChartDecision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675"/>
            </a:p>
          </p:txBody>
        </p:sp>
        <p:sp>
          <p:nvSpPr>
            <p:cNvPr id="16" name="สี่เหลี่ยมผืนผ้า 15">
              <a:extLst>
                <a:ext uri="{FF2B5EF4-FFF2-40B4-BE49-F238E27FC236}">
                  <a16:creationId xmlns:a16="http://schemas.microsoft.com/office/drawing/2014/main" id="{D8B3790A-07A1-4EDB-9619-2F82B65FC572}"/>
                </a:ext>
              </a:extLst>
            </p:cNvPr>
            <p:cNvSpPr/>
            <p:nvPr/>
          </p:nvSpPr>
          <p:spPr>
            <a:xfrm>
              <a:off x="3183589" y="2621059"/>
              <a:ext cx="1432942" cy="1158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pPr algn="ctr"/>
              <a:r>
                <a:rPr lang="th-TH" sz="16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ระบบตรวจสอบหลักเกณฑ์</a:t>
              </a:r>
            </a:p>
          </p:txBody>
        </p:sp>
      </p:grpSp>
      <p:sp>
        <p:nvSpPr>
          <p:cNvPr id="17" name="ดาว: 8 แฉก 16">
            <a:extLst>
              <a:ext uri="{FF2B5EF4-FFF2-40B4-BE49-F238E27FC236}">
                <a16:creationId xmlns:a16="http://schemas.microsoft.com/office/drawing/2014/main" id="{01BB683C-C024-44FF-9BF2-31B70EE29551}"/>
              </a:ext>
            </a:extLst>
          </p:cNvPr>
          <p:cNvSpPr/>
          <p:nvPr/>
        </p:nvSpPr>
        <p:spPr>
          <a:xfrm>
            <a:off x="1733090" y="530682"/>
            <a:ext cx="540000" cy="540000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/>
              <a:t>1</a:t>
            </a:r>
          </a:p>
        </p:txBody>
      </p:sp>
      <p:cxnSp>
        <p:nvCxnSpPr>
          <p:cNvPr id="3" name="ตัวเชื่อมต่อตรง 2">
            <a:extLst>
              <a:ext uri="{FF2B5EF4-FFF2-40B4-BE49-F238E27FC236}">
                <a16:creationId xmlns:a16="http://schemas.microsoft.com/office/drawing/2014/main" id="{7A2A9A4A-E936-44F9-939E-5E0081FDD69B}"/>
              </a:ext>
            </a:extLst>
          </p:cNvPr>
          <p:cNvCxnSpPr>
            <a:stCxn id="15" idx="2"/>
          </p:cNvCxnSpPr>
          <p:nvPr/>
        </p:nvCxnSpPr>
        <p:spPr>
          <a:xfrm flipH="1">
            <a:off x="1320704" y="1460210"/>
            <a:ext cx="1435" cy="41881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ลูกศรเชื่อมต่อแบบตรง 17">
            <a:extLst>
              <a:ext uri="{FF2B5EF4-FFF2-40B4-BE49-F238E27FC236}">
                <a16:creationId xmlns:a16="http://schemas.microsoft.com/office/drawing/2014/main" id="{52FEF830-6A6B-49E6-B586-66A0AD89D849}"/>
              </a:ext>
            </a:extLst>
          </p:cNvPr>
          <p:cNvCxnSpPr>
            <a:cxnSpLocks/>
          </p:cNvCxnSpPr>
          <p:nvPr/>
        </p:nvCxnSpPr>
        <p:spPr>
          <a:xfrm>
            <a:off x="1320703" y="3105150"/>
            <a:ext cx="540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ลูกศรเชื่อมต่อแบบตรง 19">
            <a:extLst>
              <a:ext uri="{FF2B5EF4-FFF2-40B4-BE49-F238E27FC236}">
                <a16:creationId xmlns:a16="http://schemas.microsoft.com/office/drawing/2014/main" id="{521AB5D6-4834-41AF-B614-AD8120D2D368}"/>
              </a:ext>
            </a:extLst>
          </p:cNvPr>
          <p:cNvCxnSpPr/>
          <p:nvPr/>
        </p:nvCxnSpPr>
        <p:spPr>
          <a:xfrm>
            <a:off x="1320703" y="5648325"/>
            <a:ext cx="540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86233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สี่เหลี่ยมผืนผ้า: มุมมน 42">
            <a:extLst>
              <a:ext uri="{FF2B5EF4-FFF2-40B4-BE49-F238E27FC236}">
                <a16:creationId xmlns:a16="http://schemas.microsoft.com/office/drawing/2014/main" id="{FFAFD728-A1AD-4D86-86F9-4D3C026E0229}"/>
              </a:ext>
            </a:extLst>
          </p:cNvPr>
          <p:cNvSpPr/>
          <p:nvPr/>
        </p:nvSpPr>
        <p:spPr>
          <a:xfrm>
            <a:off x="711479" y="3499346"/>
            <a:ext cx="581128" cy="129161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675" dirty="0"/>
          </a:p>
        </p:txBody>
      </p:sp>
      <p:sp>
        <p:nvSpPr>
          <p:cNvPr id="47" name="สี่เหลี่ยมผืนผ้า 46">
            <a:extLst>
              <a:ext uri="{FF2B5EF4-FFF2-40B4-BE49-F238E27FC236}">
                <a16:creationId xmlns:a16="http://schemas.microsoft.com/office/drawing/2014/main" id="{99C3D808-07B0-4E2D-9AAC-1B8FF9E5A4B7}"/>
              </a:ext>
            </a:extLst>
          </p:cNvPr>
          <p:cNvSpPr/>
          <p:nvPr/>
        </p:nvSpPr>
        <p:spPr>
          <a:xfrm>
            <a:off x="775593" y="3515991"/>
            <a:ext cx="449888" cy="116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675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เริ่ม</a:t>
            </a:r>
          </a:p>
        </p:txBody>
      </p:sp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A668E275-6F98-4A99-AED2-65517A5C0486}"/>
              </a:ext>
            </a:extLst>
          </p:cNvPr>
          <p:cNvSpPr/>
          <p:nvPr/>
        </p:nvSpPr>
        <p:spPr>
          <a:xfrm>
            <a:off x="615771" y="3794677"/>
            <a:ext cx="769533" cy="242436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102" name="สี่เหลี่ยมผืนผ้า 101">
            <a:extLst>
              <a:ext uri="{FF2B5EF4-FFF2-40B4-BE49-F238E27FC236}">
                <a16:creationId xmlns:a16="http://schemas.microsoft.com/office/drawing/2014/main" id="{F8C274D3-8A72-4A0D-912D-32B938E4170D}"/>
              </a:ext>
            </a:extLst>
          </p:cNvPr>
          <p:cNvSpPr/>
          <p:nvPr/>
        </p:nvSpPr>
        <p:spPr>
          <a:xfrm>
            <a:off x="558895" y="3783081"/>
            <a:ext cx="867021" cy="2872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เจ้าหน้าที่ส่วนราชการ/เขตพื้นที่การศึกษา</a:t>
            </a:r>
          </a:p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รอง.ผอ.</a:t>
            </a:r>
            <a:r>
              <a:rPr lang="th-TH" sz="450" b="1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สพท</a:t>
            </a:r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/ผอ.</a:t>
            </a:r>
            <a:r>
              <a:rPr lang="th-TH" sz="450" b="1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สพท</a:t>
            </a:r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และศึกษานิเทศก์</a:t>
            </a:r>
          </a:p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ลงทะเบียนเพื่อรับ </a:t>
            </a:r>
            <a:r>
              <a:rPr lang="en-US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Username </a:t>
            </a:r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 </a:t>
            </a:r>
            <a:r>
              <a:rPr lang="en-US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Password</a:t>
            </a:r>
            <a:endParaRPr lang="th-TH" sz="45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4" name="แผนผังลําดับงาน: การตัดสินใจ 103">
            <a:extLst>
              <a:ext uri="{FF2B5EF4-FFF2-40B4-BE49-F238E27FC236}">
                <a16:creationId xmlns:a16="http://schemas.microsoft.com/office/drawing/2014/main" id="{49D40B55-978F-4814-B5DB-2DD87DD5A18B}"/>
              </a:ext>
            </a:extLst>
          </p:cNvPr>
          <p:cNvSpPr/>
          <p:nvPr/>
        </p:nvSpPr>
        <p:spPr>
          <a:xfrm>
            <a:off x="743735" y="4229570"/>
            <a:ext cx="513605" cy="344115"/>
          </a:xfrm>
          <a:prstGeom prst="flowChartDecision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675"/>
          </a:p>
        </p:txBody>
      </p:sp>
      <p:sp>
        <p:nvSpPr>
          <p:cNvPr id="105" name="สี่เหลี่ยมผืนผ้า 104">
            <a:extLst>
              <a:ext uri="{FF2B5EF4-FFF2-40B4-BE49-F238E27FC236}">
                <a16:creationId xmlns:a16="http://schemas.microsoft.com/office/drawing/2014/main" id="{2701E7E3-3882-4890-9F16-5BBC7C057373}"/>
              </a:ext>
            </a:extLst>
          </p:cNvPr>
          <p:cNvSpPr/>
          <p:nvPr/>
        </p:nvSpPr>
        <p:spPr>
          <a:xfrm>
            <a:off x="808744" y="4353220"/>
            <a:ext cx="383586" cy="968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ระบบลงทะเบียน</a:t>
            </a:r>
          </a:p>
        </p:txBody>
      </p:sp>
      <p:sp>
        <p:nvSpPr>
          <p:cNvPr id="106" name="สี่เหลี่ยมผืนผ้า 105">
            <a:extLst>
              <a:ext uri="{FF2B5EF4-FFF2-40B4-BE49-F238E27FC236}">
                <a16:creationId xmlns:a16="http://schemas.microsoft.com/office/drawing/2014/main" id="{F216B1B2-13BF-4C01-8778-22F409A31B65}"/>
              </a:ext>
            </a:extLst>
          </p:cNvPr>
          <p:cNvSpPr/>
          <p:nvPr/>
        </p:nvSpPr>
        <p:spPr>
          <a:xfrm>
            <a:off x="1012343" y="4217876"/>
            <a:ext cx="867021" cy="2872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กรณีมีรหัสอยู่แล้ว</a:t>
            </a:r>
          </a:p>
        </p:txBody>
      </p:sp>
      <p:sp>
        <p:nvSpPr>
          <p:cNvPr id="110" name="สี่เหลี่ยมผืนผ้า 109">
            <a:extLst>
              <a:ext uri="{FF2B5EF4-FFF2-40B4-BE49-F238E27FC236}">
                <a16:creationId xmlns:a16="http://schemas.microsoft.com/office/drawing/2014/main" id="{73BE8B26-E191-49C1-A9F5-590F6FB2FE1B}"/>
              </a:ext>
            </a:extLst>
          </p:cNvPr>
          <p:cNvSpPr/>
          <p:nvPr/>
        </p:nvSpPr>
        <p:spPr>
          <a:xfrm>
            <a:off x="259870" y="5015370"/>
            <a:ext cx="529374" cy="242436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112" name="สี่เหลี่ยมผืนผ้า 111">
            <a:extLst>
              <a:ext uri="{FF2B5EF4-FFF2-40B4-BE49-F238E27FC236}">
                <a16:creationId xmlns:a16="http://schemas.microsoft.com/office/drawing/2014/main" id="{02CC363C-BF67-4A81-BF07-8A4CAD91AC30}"/>
              </a:ext>
            </a:extLst>
          </p:cNvPr>
          <p:cNvSpPr/>
          <p:nvPr/>
        </p:nvSpPr>
        <p:spPr>
          <a:xfrm>
            <a:off x="259799" y="5038750"/>
            <a:ext cx="536379" cy="1915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รับ </a:t>
            </a:r>
            <a:r>
              <a:rPr lang="en-US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Username </a:t>
            </a:r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 </a:t>
            </a:r>
            <a:r>
              <a:rPr lang="en-US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Password</a:t>
            </a:r>
            <a:br>
              <a:rPr lang="en-US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เป็นรหัส </a:t>
            </a:r>
            <a:r>
              <a:rPr lang="en-US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OTP </a:t>
            </a:r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ทาง </a:t>
            </a:r>
            <a:r>
              <a:rPr lang="en-US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Email)</a:t>
            </a:r>
            <a:endParaRPr lang="th-TH" sz="45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13" name="สี่เหลี่ยมผืนผ้า 112">
            <a:extLst>
              <a:ext uri="{FF2B5EF4-FFF2-40B4-BE49-F238E27FC236}">
                <a16:creationId xmlns:a16="http://schemas.microsoft.com/office/drawing/2014/main" id="{AED8702F-4593-480B-B4C9-D0D34470A304}"/>
              </a:ext>
            </a:extLst>
          </p:cNvPr>
          <p:cNvSpPr/>
          <p:nvPr/>
        </p:nvSpPr>
        <p:spPr>
          <a:xfrm>
            <a:off x="612997" y="5404828"/>
            <a:ext cx="769533" cy="199143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114" name="สี่เหลี่ยมผืนผ้า 113">
            <a:extLst>
              <a:ext uri="{FF2B5EF4-FFF2-40B4-BE49-F238E27FC236}">
                <a16:creationId xmlns:a16="http://schemas.microsoft.com/office/drawing/2014/main" id="{15650F49-5723-42FC-878C-7AB7CF3B9176}"/>
              </a:ext>
            </a:extLst>
          </p:cNvPr>
          <p:cNvSpPr/>
          <p:nvPr/>
        </p:nvSpPr>
        <p:spPr>
          <a:xfrm>
            <a:off x="637114" y="5432583"/>
            <a:ext cx="707397" cy="1436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เข้าสู่ระบบ</a:t>
            </a:r>
          </a:p>
        </p:txBody>
      </p:sp>
      <p:sp>
        <p:nvSpPr>
          <p:cNvPr id="116" name="สี่เหลี่ยมผืนผ้า: มุมมน 115">
            <a:extLst>
              <a:ext uri="{FF2B5EF4-FFF2-40B4-BE49-F238E27FC236}">
                <a16:creationId xmlns:a16="http://schemas.microsoft.com/office/drawing/2014/main" id="{4BD297CF-108D-450B-A829-ED956CCAD8EA}"/>
              </a:ext>
            </a:extLst>
          </p:cNvPr>
          <p:cNvSpPr/>
          <p:nvPr/>
        </p:nvSpPr>
        <p:spPr>
          <a:xfrm>
            <a:off x="710706" y="5756128"/>
            <a:ext cx="581128" cy="129161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675" dirty="0"/>
          </a:p>
        </p:txBody>
      </p:sp>
      <p:sp>
        <p:nvSpPr>
          <p:cNvPr id="117" name="สี่เหลี่ยมผืนผ้า 116">
            <a:extLst>
              <a:ext uri="{FF2B5EF4-FFF2-40B4-BE49-F238E27FC236}">
                <a16:creationId xmlns:a16="http://schemas.microsoft.com/office/drawing/2014/main" id="{AF7D800C-508D-4967-818A-0612F4DCDE7C}"/>
              </a:ext>
            </a:extLst>
          </p:cNvPr>
          <p:cNvSpPr/>
          <p:nvPr/>
        </p:nvSpPr>
        <p:spPr>
          <a:xfrm>
            <a:off x="774820" y="5762595"/>
            <a:ext cx="449888" cy="116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จบการทำงาน</a:t>
            </a:r>
          </a:p>
        </p:txBody>
      </p:sp>
      <p:cxnSp>
        <p:nvCxnSpPr>
          <p:cNvPr id="5" name="ลูกศรเชื่อมต่อแบบตรง 4">
            <a:extLst>
              <a:ext uri="{FF2B5EF4-FFF2-40B4-BE49-F238E27FC236}">
                <a16:creationId xmlns:a16="http://schemas.microsoft.com/office/drawing/2014/main" id="{BBDB1B6D-A0C5-4F5C-B586-AC40CCB0B576}"/>
              </a:ext>
            </a:extLst>
          </p:cNvPr>
          <p:cNvCxnSpPr>
            <a:cxnSpLocks/>
            <a:stCxn id="43" idx="2"/>
            <a:endCxn id="2" idx="0"/>
          </p:cNvCxnSpPr>
          <p:nvPr/>
        </p:nvCxnSpPr>
        <p:spPr>
          <a:xfrm flipH="1">
            <a:off x="1000538" y="3628507"/>
            <a:ext cx="0" cy="16617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ลูกศรเชื่อมต่อแบบตรง 25">
            <a:extLst>
              <a:ext uri="{FF2B5EF4-FFF2-40B4-BE49-F238E27FC236}">
                <a16:creationId xmlns:a16="http://schemas.microsoft.com/office/drawing/2014/main" id="{AC3A9C16-147E-4496-A3E5-7ECA154FB41D}"/>
              </a:ext>
            </a:extLst>
          </p:cNvPr>
          <p:cNvCxnSpPr>
            <a:stCxn id="2" idx="2"/>
            <a:endCxn id="104" idx="0"/>
          </p:cNvCxnSpPr>
          <p:nvPr/>
        </p:nvCxnSpPr>
        <p:spPr>
          <a:xfrm flipH="1">
            <a:off x="1000537" y="4037113"/>
            <a:ext cx="1" cy="192458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สี่เหลี่ยมผืนผ้า 117">
            <a:extLst>
              <a:ext uri="{FF2B5EF4-FFF2-40B4-BE49-F238E27FC236}">
                <a16:creationId xmlns:a16="http://schemas.microsoft.com/office/drawing/2014/main" id="{40BE086D-ED8B-4966-A6B5-E41755E6893D}"/>
              </a:ext>
            </a:extLst>
          </p:cNvPr>
          <p:cNvSpPr/>
          <p:nvPr/>
        </p:nvSpPr>
        <p:spPr>
          <a:xfrm>
            <a:off x="167660" y="4211589"/>
            <a:ext cx="867021" cy="2872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กรณีไม่มีรหัส</a:t>
            </a:r>
          </a:p>
        </p:txBody>
      </p:sp>
      <p:sp>
        <p:nvSpPr>
          <p:cNvPr id="7" name="วงรี 6">
            <a:extLst>
              <a:ext uri="{FF2B5EF4-FFF2-40B4-BE49-F238E27FC236}">
                <a16:creationId xmlns:a16="http://schemas.microsoft.com/office/drawing/2014/main" id="{054580E1-2661-4D2A-B8D0-3CD2BE3F9E62}"/>
              </a:ext>
            </a:extLst>
          </p:cNvPr>
          <p:cNvSpPr/>
          <p:nvPr/>
        </p:nvSpPr>
        <p:spPr>
          <a:xfrm>
            <a:off x="220807" y="3147678"/>
            <a:ext cx="185435" cy="1854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575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</a:p>
        </p:txBody>
      </p:sp>
      <p:sp>
        <p:nvSpPr>
          <p:cNvPr id="8" name="สี่เหลี่ยมด้านขนาน 7">
            <a:extLst>
              <a:ext uri="{FF2B5EF4-FFF2-40B4-BE49-F238E27FC236}">
                <a16:creationId xmlns:a16="http://schemas.microsoft.com/office/drawing/2014/main" id="{E4762BF1-F60C-4C2B-8072-5F9BA937B8B5}"/>
              </a:ext>
            </a:extLst>
          </p:cNvPr>
          <p:cNvSpPr/>
          <p:nvPr/>
        </p:nvSpPr>
        <p:spPr>
          <a:xfrm>
            <a:off x="220807" y="4603377"/>
            <a:ext cx="607500" cy="170043"/>
          </a:xfrm>
          <a:prstGeom prst="parallelogram">
            <a:avLst>
              <a:gd name="adj" fmla="val 53052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29" name="สี่เหลี่ยมด้านขนาน 28">
            <a:extLst>
              <a:ext uri="{FF2B5EF4-FFF2-40B4-BE49-F238E27FC236}">
                <a16:creationId xmlns:a16="http://schemas.microsoft.com/office/drawing/2014/main" id="{D41B6519-8B3A-4934-8AEA-63DCF93603C9}"/>
              </a:ext>
            </a:extLst>
          </p:cNvPr>
          <p:cNvSpPr/>
          <p:nvPr/>
        </p:nvSpPr>
        <p:spPr>
          <a:xfrm>
            <a:off x="1196444" y="4608655"/>
            <a:ext cx="607500" cy="170043"/>
          </a:xfrm>
          <a:prstGeom prst="parallelogram">
            <a:avLst>
              <a:gd name="adj" fmla="val 53052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cxnSp>
        <p:nvCxnSpPr>
          <p:cNvPr id="11" name="ตัวเชื่อมต่อ: หักมุม 10">
            <a:extLst>
              <a:ext uri="{FF2B5EF4-FFF2-40B4-BE49-F238E27FC236}">
                <a16:creationId xmlns:a16="http://schemas.microsoft.com/office/drawing/2014/main" id="{2394644D-EAB7-46F4-B730-2DF0AC53AE23}"/>
              </a:ext>
            </a:extLst>
          </p:cNvPr>
          <p:cNvCxnSpPr>
            <a:stCxn id="104" idx="3"/>
            <a:endCxn id="29" idx="1"/>
          </p:cNvCxnSpPr>
          <p:nvPr/>
        </p:nvCxnSpPr>
        <p:spPr>
          <a:xfrm>
            <a:off x="1257340" y="4401628"/>
            <a:ext cx="287960" cy="207027"/>
          </a:xfrm>
          <a:prstGeom prst="bentConnector2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สี่เหลี่ยมผืนผ้า 45">
            <a:extLst>
              <a:ext uri="{FF2B5EF4-FFF2-40B4-BE49-F238E27FC236}">
                <a16:creationId xmlns:a16="http://schemas.microsoft.com/office/drawing/2014/main" id="{EE082FB6-DEFC-4497-A991-EF2F6B21D548}"/>
              </a:ext>
            </a:extLst>
          </p:cNvPr>
          <p:cNvSpPr/>
          <p:nvPr/>
        </p:nvSpPr>
        <p:spPr>
          <a:xfrm>
            <a:off x="246774" y="3138699"/>
            <a:ext cx="1028020" cy="2240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675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การลงทะเบียนยืนยันตัวตน</a:t>
            </a:r>
          </a:p>
        </p:txBody>
      </p:sp>
      <p:sp>
        <p:nvSpPr>
          <p:cNvPr id="48" name="สี่เหลี่ยมผืนผ้า 47">
            <a:extLst>
              <a:ext uri="{FF2B5EF4-FFF2-40B4-BE49-F238E27FC236}">
                <a16:creationId xmlns:a16="http://schemas.microsoft.com/office/drawing/2014/main" id="{3CC145F6-F81F-4B9E-93AC-8D68BC7C6DE1}"/>
              </a:ext>
            </a:extLst>
          </p:cNvPr>
          <p:cNvSpPr/>
          <p:nvPr/>
        </p:nvSpPr>
        <p:spPr>
          <a:xfrm>
            <a:off x="238441" y="4641819"/>
            <a:ext cx="536379" cy="925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กรอกข้อมูลส่วนบุคคล</a:t>
            </a:r>
          </a:p>
        </p:txBody>
      </p:sp>
      <p:sp>
        <p:nvSpPr>
          <p:cNvPr id="53" name="สี่เหลี่ยมผืนผ้า 52">
            <a:extLst>
              <a:ext uri="{FF2B5EF4-FFF2-40B4-BE49-F238E27FC236}">
                <a16:creationId xmlns:a16="http://schemas.microsoft.com/office/drawing/2014/main" id="{903A3B27-94C8-4508-AE29-DD7C3997BD1F}"/>
              </a:ext>
            </a:extLst>
          </p:cNvPr>
          <p:cNvSpPr/>
          <p:nvPr/>
        </p:nvSpPr>
        <p:spPr>
          <a:xfrm>
            <a:off x="1220052" y="4610855"/>
            <a:ext cx="593108" cy="1700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เชื่อมโยงระบบทะเบียนประวัติ (ก.ค.ศ.16)</a:t>
            </a:r>
          </a:p>
        </p:txBody>
      </p:sp>
      <p:cxnSp>
        <p:nvCxnSpPr>
          <p:cNvPr id="37" name="ตัวเชื่อมต่อ: หักมุม 36">
            <a:extLst>
              <a:ext uri="{FF2B5EF4-FFF2-40B4-BE49-F238E27FC236}">
                <a16:creationId xmlns:a16="http://schemas.microsoft.com/office/drawing/2014/main" id="{819155EB-0184-4439-9BED-3F10D65EDD66}"/>
              </a:ext>
            </a:extLst>
          </p:cNvPr>
          <p:cNvCxnSpPr>
            <a:stCxn id="104" idx="1"/>
            <a:endCxn id="8" idx="0"/>
          </p:cNvCxnSpPr>
          <p:nvPr/>
        </p:nvCxnSpPr>
        <p:spPr>
          <a:xfrm rot="10800000" flipV="1">
            <a:off x="524558" y="4401628"/>
            <a:ext cx="219178" cy="201749"/>
          </a:xfrm>
          <a:prstGeom prst="bentConnector2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ลูกศรเชื่อมต่อแบบตรง 38">
            <a:extLst>
              <a:ext uri="{FF2B5EF4-FFF2-40B4-BE49-F238E27FC236}">
                <a16:creationId xmlns:a16="http://schemas.microsoft.com/office/drawing/2014/main" id="{35987991-14E3-4B1E-85EB-D93FFD1DA7CA}"/>
              </a:ext>
            </a:extLst>
          </p:cNvPr>
          <p:cNvCxnSpPr>
            <a:cxnSpLocks/>
            <a:stCxn id="8" idx="4"/>
            <a:endCxn id="110" idx="0"/>
          </p:cNvCxnSpPr>
          <p:nvPr/>
        </p:nvCxnSpPr>
        <p:spPr>
          <a:xfrm>
            <a:off x="524557" y="4773420"/>
            <a:ext cx="0" cy="24195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วงรี 41">
            <a:extLst>
              <a:ext uri="{FF2B5EF4-FFF2-40B4-BE49-F238E27FC236}">
                <a16:creationId xmlns:a16="http://schemas.microsoft.com/office/drawing/2014/main" id="{BAA13719-B386-4FD7-B395-D1E66B574ED2}"/>
              </a:ext>
            </a:extLst>
          </p:cNvPr>
          <p:cNvSpPr/>
          <p:nvPr/>
        </p:nvSpPr>
        <p:spPr>
          <a:xfrm>
            <a:off x="942403" y="5082310"/>
            <a:ext cx="114068" cy="114068"/>
          </a:xfrm>
          <a:prstGeom prst="ellipse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cxnSp>
        <p:nvCxnSpPr>
          <p:cNvPr id="45" name="ตัวเชื่อมต่อ: หักมุม 44">
            <a:extLst>
              <a:ext uri="{FF2B5EF4-FFF2-40B4-BE49-F238E27FC236}">
                <a16:creationId xmlns:a16="http://schemas.microsoft.com/office/drawing/2014/main" id="{4EC13B87-4D2A-431C-970F-2353F204F345}"/>
              </a:ext>
            </a:extLst>
          </p:cNvPr>
          <p:cNvCxnSpPr>
            <a:cxnSpLocks/>
            <a:stCxn id="29" idx="4"/>
            <a:endCxn id="42" idx="6"/>
          </p:cNvCxnSpPr>
          <p:nvPr/>
        </p:nvCxnSpPr>
        <p:spPr>
          <a:xfrm rot="5400000">
            <a:off x="1098010" y="4737160"/>
            <a:ext cx="360646" cy="443723"/>
          </a:xfrm>
          <a:prstGeom prst="bentConnector2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ลูกศรเชื่อมต่อแบบตรง 53">
            <a:extLst>
              <a:ext uri="{FF2B5EF4-FFF2-40B4-BE49-F238E27FC236}">
                <a16:creationId xmlns:a16="http://schemas.microsoft.com/office/drawing/2014/main" id="{38222B47-63EE-42A8-9541-9CF965BC5D73}"/>
              </a:ext>
            </a:extLst>
          </p:cNvPr>
          <p:cNvCxnSpPr>
            <a:stCxn id="110" idx="3"/>
            <a:endCxn id="42" idx="2"/>
          </p:cNvCxnSpPr>
          <p:nvPr/>
        </p:nvCxnSpPr>
        <p:spPr>
          <a:xfrm>
            <a:off x="789245" y="5136588"/>
            <a:ext cx="153158" cy="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ลูกศรเชื่อมต่อแบบตรง 55">
            <a:extLst>
              <a:ext uri="{FF2B5EF4-FFF2-40B4-BE49-F238E27FC236}">
                <a16:creationId xmlns:a16="http://schemas.microsoft.com/office/drawing/2014/main" id="{868EE662-5748-4E7B-9B4C-E321C6A3C343}"/>
              </a:ext>
            </a:extLst>
          </p:cNvPr>
          <p:cNvCxnSpPr>
            <a:stCxn id="42" idx="4"/>
            <a:endCxn id="113" idx="0"/>
          </p:cNvCxnSpPr>
          <p:nvPr/>
        </p:nvCxnSpPr>
        <p:spPr>
          <a:xfrm flipH="1">
            <a:off x="997763" y="5196379"/>
            <a:ext cx="0" cy="20845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ลูกศรเชื่อมต่อแบบตรง 57">
            <a:extLst>
              <a:ext uri="{FF2B5EF4-FFF2-40B4-BE49-F238E27FC236}">
                <a16:creationId xmlns:a16="http://schemas.microsoft.com/office/drawing/2014/main" id="{D473B76B-F02E-40D0-A634-857118EF591C}"/>
              </a:ext>
            </a:extLst>
          </p:cNvPr>
          <p:cNvCxnSpPr>
            <a:stCxn id="113" idx="2"/>
            <a:endCxn id="116" idx="0"/>
          </p:cNvCxnSpPr>
          <p:nvPr/>
        </p:nvCxnSpPr>
        <p:spPr>
          <a:xfrm>
            <a:off x="997763" y="5603971"/>
            <a:ext cx="0" cy="152157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1" name="สี่เหลี่ยมผืนผ้า 190">
            <a:extLst>
              <a:ext uri="{FF2B5EF4-FFF2-40B4-BE49-F238E27FC236}">
                <a16:creationId xmlns:a16="http://schemas.microsoft.com/office/drawing/2014/main" id="{2D98ED81-8A4E-4E90-B019-66A840B095CD}"/>
              </a:ext>
            </a:extLst>
          </p:cNvPr>
          <p:cNvSpPr/>
          <p:nvPr/>
        </p:nvSpPr>
        <p:spPr>
          <a:xfrm>
            <a:off x="6100941" y="5215632"/>
            <a:ext cx="712518" cy="172446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192" name="สี่เหลี่ยมผืนผ้า 191">
            <a:extLst>
              <a:ext uri="{FF2B5EF4-FFF2-40B4-BE49-F238E27FC236}">
                <a16:creationId xmlns:a16="http://schemas.microsoft.com/office/drawing/2014/main" id="{4E89F78A-DC04-4449-9ECF-62C3235F0FB3}"/>
              </a:ext>
            </a:extLst>
          </p:cNvPr>
          <p:cNvSpPr/>
          <p:nvPr/>
        </p:nvSpPr>
        <p:spPr>
          <a:xfrm>
            <a:off x="6150144" y="5252215"/>
            <a:ext cx="632632" cy="1222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ระบบแจ้งเตือน ไปยังระบบอื่นๆ </a:t>
            </a:r>
          </a:p>
          <a:p>
            <a:pPr algn="ctr"/>
            <a:r>
              <a:rPr lang="th-TH" sz="45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ที่เกี่ยวข้อง</a:t>
            </a:r>
          </a:p>
        </p:txBody>
      </p:sp>
      <p:sp>
        <p:nvSpPr>
          <p:cNvPr id="91" name="สี่เหลี่ยมผืนผ้า 90">
            <a:extLst>
              <a:ext uri="{FF2B5EF4-FFF2-40B4-BE49-F238E27FC236}">
                <a16:creationId xmlns:a16="http://schemas.microsoft.com/office/drawing/2014/main" id="{61FDEC04-FD53-41DD-A763-88A44E9D2C8C}"/>
              </a:ext>
            </a:extLst>
          </p:cNvPr>
          <p:cNvSpPr/>
          <p:nvPr/>
        </p:nvSpPr>
        <p:spPr>
          <a:xfrm>
            <a:off x="4017906" y="3779714"/>
            <a:ext cx="611254" cy="172446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grpSp>
        <p:nvGrpSpPr>
          <p:cNvPr id="9" name="กลุ่ม 8">
            <a:extLst>
              <a:ext uri="{FF2B5EF4-FFF2-40B4-BE49-F238E27FC236}">
                <a16:creationId xmlns:a16="http://schemas.microsoft.com/office/drawing/2014/main" id="{D6AA4FA7-B104-4F81-9812-CAFDE0A32D02}"/>
              </a:ext>
            </a:extLst>
          </p:cNvPr>
          <p:cNvGrpSpPr/>
          <p:nvPr/>
        </p:nvGrpSpPr>
        <p:grpSpPr>
          <a:xfrm>
            <a:off x="4288539" y="932637"/>
            <a:ext cx="2087085" cy="2950179"/>
            <a:chOff x="4052173" y="3109215"/>
            <a:chExt cx="2087085" cy="2950179"/>
          </a:xfrm>
        </p:grpSpPr>
        <p:sp>
          <p:nvSpPr>
            <p:cNvPr id="156" name="สี่เหลี่ยมผืนผ้า: มุมมน 155">
              <a:extLst>
                <a:ext uri="{FF2B5EF4-FFF2-40B4-BE49-F238E27FC236}">
                  <a16:creationId xmlns:a16="http://schemas.microsoft.com/office/drawing/2014/main" id="{56FF74CA-5475-4309-9B81-71412F99792D}"/>
                </a:ext>
              </a:extLst>
            </p:cNvPr>
            <p:cNvSpPr/>
            <p:nvPr/>
          </p:nvSpPr>
          <p:spPr>
            <a:xfrm>
              <a:off x="4809710" y="3386830"/>
              <a:ext cx="567000" cy="129161"/>
            </a:xfrm>
            <a:prstGeom prst="roundRect">
              <a:avLst>
                <a:gd name="adj" fmla="val 39640"/>
              </a:avLst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675" dirty="0"/>
            </a:p>
          </p:txBody>
        </p:sp>
        <p:sp>
          <p:nvSpPr>
            <p:cNvPr id="161" name="สี่เหลี่ยมผืนผ้า 160">
              <a:extLst>
                <a:ext uri="{FF2B5EF4-FFF2-40B4-BE49-F238E27FC236}">
                  <a16:creationId xmlns:a16="http://schemas.microsoft.com/office/drawing/2014/main" id="{2080B73B-15B0-413C-BB37-EE79D352C435}"/>
                </a:ext>
              </a:extLst>
            </p:cNvPr>
            <p:cNvSpPr/>
            <p:nvPr/>
          </p:nvSpPr>
          <p:spPr>
            <a:xfrm>
              <a:off x="4870124" y="3397064"/>
              <a:ext cx="449888" cy="1162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675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เริ่ม</a:t>
              </a:r>
            </a:p>
          </p:txBody>
        </p:sp>
        <p:sp>
          <p:nvSpPr>
            <p:cNvPr id="167" name="สี่เหลี่ยมผืนผ้า 166">
              <a:extLst>
                <a:ext uri="{FF2B5EF4-FFF2-40B4-BE49-F238E27FC236}">
                  <a16:creationId xmlns:a16="http://schemas.microsoft.com/office/drawing/2014/main" id="{A0D6AF6B-1F79-4D14-9BB0-E3BBA43FF60D}"/>
                </a:ext>
              </a:extLst>
            </p:cNvPr>
            <p:cNvSpPr/>
            <p:nvPr/>
          </p:nvSpPr>
          <p:spPr>
            <a:xfrm>
              <a:off x="4708443" y="3604852"/>
              <a:ext cx="769533" cy="222750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575"/>
            </a:p>
          </p:txBody>
        </p:sp>
        <p:sp>
          <p:nvSpPr>
            <p:cNvPr id="168" name="สี่เหลี่ยมผืนผ้า 167">
              <a:extLst>
                <a:ext uri="{FF2B5EF4-FFF2-40B4-BE49-F238E27FC236}">
                  <a16:creationId xmlns:a16="http://schemas.microsoft.com/office/drawing/2014/main" id="{D33A4968-1967-434C-8D53-131228C2C7CE}"/>
                </a:ext>
              </a:extLst>
            </p:cNvPr>
            <p:cNvSpPr/>
            <p:nvPr/>
          </p:nvSpPr>
          <p:spPr>
            <a:xfrm>
              <a:off x="4884225" y="3627168"/>
              <a:ext cx="417969" cy="14777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เข้าสู่ระบบ</a:t>
              </a:r>
            </a:p>
          </p:txBody>
        </p:sp>
        <p:cxnSp>
          <p:nvCxnSpPr>
            <p:cNvPr id="169" name="ลูกศรเชื่อมต่อแบบตรง 168">
              <a:extLst>
                <a:ext uri="{FF2B5EF4-FFF2-40B4-BE49-F238E27FC236}">
                  <a16:creationId xmlns:a16="http://schemas.microsoft.com/office/drawing/2014/main" id="{902250A2-6BD2-424C-B747-2E9064A215C0}"/>
                </a:ext>
              </a:extLst>
            </p:cNvPr>
            <p:cNvCxnSpPr>
              <a:cxnSpLocks/>
              <a:stCxn id="156" idx="2"/>
              <a:endCxn id="167" idx="0"/>
            </p:cNvCxnSpPr>
            <p:nvPr/>
          </p:nvCxnSpPr>
          <p:spPr>
            <a:xfrm>
              <a:off x="5093210" y="3515992"/>
              <a:ext cx="0" cy="88861"/>
            </a:xfrm>
            <a:prstGeom prst="straightConnector1">
              <a:avLst/>
            </a:prstGeom>
            <a:ln w="127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ลูกศรเชื่อมต่อแบบตรง 169">
              <a:extLst>
                <a:ext uri="{FF2B5EF4-FFF2-40B4-BE49-F238E27FC236}">
                  <a16:creationId xmlns:a16="http://schemas.microsoft.com/office/drawing/2014/main" id="{4F336BC3-C17A-4561-94A4-17DC091DC190}"/>
                </a:ext>
              </a:extLst>
            </p:cNvPr>
            <p:cNvCxnSpPr>
              <a:cxnSpLocks/>
              <a:stCxn id="167" idx="2"/>
            </p:cNvCxnSpPr>
            <p:nvPr/>
          </p:nvCxnSpPr>
          <p:spPr>
            <a:xfrm>
              <a:off x="5093210" y="3827602"/>
              <a:ext cx="0" cy="99322"/>
            </a:xfrm>
            <a:prstGeom prst="straightConnector1">
              <a:avLst/>
            </a:prstGeom>
            <a:ln w="127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1" name="สี่เหลี่ยมผืนผ้า 170">
              <a:extLst>
                <a:ext uri="{FF2B5EF4-FFF2-40B4-BE49-F238E27FC236}">
                  <a16:creationId xmlns:a16="http://schemas.microsoft.com/office/drawing/2014/main" id="{9B1F60DB-FF35-46A6-A572-E72E1E7B7E2E}"/>
                </a:ext>
              </a:extLst>
            </p:cNvPr>
            <p:cNvSpPr/>
            <p:nvPr/>
          </p:nvSpPr>
          <p:spPr>
            <a:xfrm>
              <a:off x="4696832" y="4260264"/>
              <a:ext cx="769533" cy="211279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575"/>
            </a:p>
          </p:txBody>
        </p:sp>
        <p:sp>
          <p:nvSpPr>
            <p:cNvPr id="173" name="สี่เหลี่ยมผืนผ้า 172">
              <a:extLst>
                <a:ext uri="{FF2B5EF4-FFF2-40B4-BE49-F238E27FC236}">
                  <a16:creationId xmlns:a16="http://schemas.microsoft.com/office/drawing/2014/main" id="{66E6FBC7-C2D0-4489-9678-EFB8DF6B4441}"/>
                </a:ext>
              </a:extLst>
            </p:cNvPr>
            <p:cNvSpPr/>
            <p:nvPr/>
          </p:nvSpPr>
          <p:spPr>
            <a:xfrm>
              <a:off x="4794608" y="4303603"/>
              <a:ext cx="595936" cy="1152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เรียกดูเอกสารประกอบ</a:t>
              </a:r>
              <a:b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</a:br>
              <a: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ของผู้กู้ยืม</a:t>
              </a:r>
            </a:p>
          </p:txBody>
        </p:sp>
        <p:sp>
          <p:nvSpPr>
            <p:cNvPr id="175" name="สี่เหลี่ยมผืนผ้า 174">
              <a:extLst>
                <a:ext uri="{FF2B5EF4-FFF2-40B4-BE49-F238E27FC236}">
                  <a16:creationId xmlns:a16="http://schemas.microsoft.com/office/drawing/2014/main" id="{10AAFEDB-9967-4F42-9DDD-B37AB8D41625}"/>
                </a:ext>
              </a:extLst>
            </p:cNvPr>
            <p:cNvSpPr/>
            <p:nvPr/>
          </p:nvSpPr>
          <p:spPr>
            <a:xfrm>
              <a:off x="5252679" y="5010939"/>
              <a:ext cx="769533" cy="211279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575"/>
            </a:p>
          </p:txBody>
        </p:sp>
        <p:sp>
          <p:nvSpPr>
            <p:cNvPr id="176" name="สี่เหลี่ยมผืนผ้า 175">
              <a:extLst>
                <a:ext uri="{FF2B5EF4-FFF2-40B4-BE49-F238E27FC236}">
                  <a16:creationId xmlns:a16="http://schemas.microsoft.com/office/drawing/2014/main" id="{849D815D-2721-42CF-B983-039B24003597}"/>
                </a:ext>
              </a:extLst>
            </p:cNvPr>
            <p:cNvSpPr/>
            <p:nvPr/>
          </p:nvSpPr>
          <p:spPr>
            <a:xfrm>
              <a:off x="5374390" y="5020898"/>
              <a:ext cx="526111" cy="1913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บันทึกผลการตรวจสอบเอกสารหลักฐาน/ความเห็น ผ่านระบบ</a:t>
              </a:r>
            </a:p>
          </p:txBody>
        </p:sp>
        <p:sp>
          <p:nvSpPr>
            <p:cNvPr id="177" name="แผนผังลําดับงาน: การตัดสินใจ 176">
              <a:extLst>
                <a:ext uri="{FF2B5EF4-FFF2-40B4-BE49-F238E27FC236}">
                  <a16:creationId xmlns:a16="http://schemas.microsoft.com/office/drawing/2014/main" id="{391B0451-D9CE-4853-9F09-55F6884A0C28}"/>
                </a:ext>
              </a:extLst>
            </p:cNvPr>
            <p:cNvSpPr/>
            <p:nvPr/>
          </p:nvSpPr>
          <p:spPr>
            <a:xfrm>
              <a:off x="4840342" y="4570865"/>
              <a:ext cx="513605" cy="344115"/>
            </a:xfrm>
            <a:prstGeom prst="flowChartDecision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675"/>
            </a:p>
          </p:txBody>
        </p:sp>
        <p:sp>
          <p:nvSpPr>
            <p:cNvPr id="178" name="สี่เหลี่ยมผืนผ้า 177">
              <a:extLst>
                <a:ext uri="{FF2B5EF4-FFF2-40B4-BE49-F238E27FC236}">
                  <a16:creationId xmlns:a16="http://schemas.microsoft.com/office/drawing/2014/main" id="{21CAD8E1-EC7E-42D2-9532-8AA386394A1C}"/>
                </a:ext>
              </a:extLst>
            </p:cNvPr>
            <p:cNvSpPr/>
            <p:nvPr/>
          </p:nvSpPr>
          <p:spPr>
            <a:xfrm>
              <a:off x="4905351" y="4658350"/>
              <a:ext cx="383586" cy="1813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ตรวจสอบเอกสารหลักฐาน</a:t>
              </a:r>
            </a:p>
          </p:txBody>
        </p:sp>
        <p:cxnSp>
          <p:nvCxnSpPr>
            <p:cNvPr id="181" name="ลูกศรเชื่อมต่อแบบตรง 180">
              <a:extLst>
                <a:ext uri="{FF2B5EF4-FFF2-40B4-BE49-F238E27FC236}">
                  <a16:creationId xmlns:a16="http://schemas.microsoft.com/office/drawing/2014/main" id="{364DC37E-D849-4D0D-904A-F6D7B8647D65}"/>
                </a:ext>
              </a:extLst>
            </p:cNvPr>
            <p:cNvCxnSpPr>
              <a:cxnSpLocks/>
            </p:cNvCxnSpPr>
            <p:nvPr/>
          </p:nvCxnSpPr>
          <p:spPr>
            <a:xfrm>
              <a:off x="5097144" y="4471543"/>
              <a:ext cx="0" cy="99322"/>
            </a:xfrm>
            <a:prstGeom prst="straightConnector1">
              <a:avLst/>
            </a:prstGeom>
            <a:ln w="127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ตัวเชื่อมต่อ: หักมุม 181">
              <a:extLst>
                <a:ext uri="{FF2B5EF4-FFF2-40B4-BE49-F238E27FC236}">
                  <a16:creationId xmlns:a16="http://schemas.microsoft.com/office/drawing/2014/main" id="{147CA76C-5D51-4CBD-B1B7-18EFDE3454E3}"/>
                </a:ext>
              </a:extLst>
            </p:cNvPr>
            <p:cNvCxnSpPr>
              <a:cxnSpLocks/>
            </p:cNvCxnSpPr>
            <p:nvPr/>
          </p:nvCxnSpPr>
          <p:spPr>
            <a:xfrm>
              <a:off x="5353946" y="4742144"/>
              <a:ext cx="283500" cy="263250"/>
            </a:xfrm>
            <a:prstGeom prst="bentConnector2">
              <a:avLst/>
            </a:prstGeom>
            <a:ln w="127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3" name="สี่เหลี่ยมผืนผ้า 182">
              <a:extLst>
                <a:ext uri="{FF2B5EF4-FFF2-40B4-BE49-F238E27FC236}">
                  <a16:creationId xmlns:a16="http://schemas.microsoft.com/office/drawing/2014/main" id="{397F7660-BA1F-4D24-9952-4666F1A12346}"/>
                </a:ext>
              </a:extLst>
            </p:cNvPr>
            <p:cNvSpPr/>
            <p:nvPr/>
          </p:nvSpPr>
          <p:spPr>
            <a:xfrm>
              <a:off x="5282384" y="4712256"/>
              <a:ext cx="437346" cy="7349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ครบถ้วนถูกต้อง สมบูรณ์</a:t>
              </a:r>
            </a:p>
          </p:txBody>
        </p:sp>
        <p:sp>
          <p:nvSpPr>
            <p:cNvPr id="184" name="สี่เหลี่ยมผืนผ้า 183">
              <a:extLst>
                <a:ext uri="{FF2B5EF4-FFF2-40B4-BE49-F238E27FC236}">
                  <a16:creationId xmlns:a16="http://schemas.microsoft.com/office/drawing/2014/main" id="{F378EE46-8E3D-48A1-A041-199584739B6A}"/>
                </a:ext>
              </a:extLst>
            </p:cNvPr>
            <p:cNvSpPr/>
            <p:nvPr/>
          </p:nvSpPr>
          <p:spPr>
            <a:xfrm>
              <a:off x="4678635" y="5096815"/>
              <a:ext cx="473280" cy="211279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575"/>
            </a:p>
          </p:txBody>
        </p:sp>
        <p:sp>
          <p:nvSpPr>
            <p:cNvPr id="185" name="สี่เหลี่ยมผืนผ้า 184">
              <a:extLst>
                <a:ext uri="{FF2B5EF4-FFF2-40B4-BE49-F238E27FC236}">
                  <a16:creationId xmlns:a16="http://schemas.microsoft.com/office/drawing/2014/main" id="{0C23C850-2518-424E-A8BA-D340DFE5C710}"/>
                </a:ext>
              </a:extLst>
            </p:cNvPr>
            <p:cNvSpPr/>
            <p:nvPr/>
          </p:nvSpPr>
          <p:spPr>
            <a:xfrm>
              <a:off x="4669727" y="5116578"/>
              <a:ext cx="506242" cy="1913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แจ้งเตือนไปยัง</a:t>
              </a:r>
              <a:r>
                <a:rPr lang="en-US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Email</a:t>
              </a:r>
              <a:br>
                <a:rPr lang="en-US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</a:br>
              <a: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ของผู้กู้ยืม </a:t>
              </a:r>
            </a:p>
            <a:p>
              <a:pPr algn="ctr"/>
              <a: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และระบบยื่นคำขอกู้ยืม</a:t>
              </a:r>
            </a:p>
          </p:txBody>
        </p:sp>
        <p:cxnSp>
          <p:nvCxnSpPr>
            <p:cNvPr id="186" name="ตัวเชื่อมต่อ: หักมุม 185">
              <a:extLst>
                <a:ext uri="{FF2B5EF4-FFF2-40B4-BE49-F238E27FC236}">
                  <a16:creationId xmlns:a16="http://schemas.microsoft.com/office/drawing/2014/main" id="{1153A78E-A0AE-4B96-82E7-86333608F7FB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4356821" y="4739197"/>
              <a:ext cx="486000" cy="277974"/>
            </a:xfrm>
            <a:prstGeom prst="bentConnector2">
              <a:avLst/>
            </a:prstGeom>
            <a:ln w="127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7" name="สี่เหลี่ยมผืนผ้า 186">
              <a:extLst>
                <a:ext uri="{FF2B5EF4-FFF2-40B4-BE49-F238E27FC236}">
                  <a16:creationId xmlns:a16="http://schemas.microsoft.com/office/drawing/2014/main" id="{A4717A91-B90E-4CC6-8889-F0F4783133DE}"/>
                </a:ext>
              </a:extLst>
            </p:cNvPr>
            <p:cNvSpPr/>
            <p:nvPr/>
          </p:nvSpPr>
          <p:spPr>
            <a:xfrm>
              <a:off x="4484021" y="4653565"/>
              <a:ext cx="437346" cy="17871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ไม่ครบถ้วนถูกต้อง สมบูรณ์</a:t>
              </a:r>
            </a:p>
          </p:txBody>
        </p:sp>
        <p:sp>
          <p:nvSpPr>
            <p:cNvPr id="188" name="สี่เหลี่ยมผืนผ้า: มุมมน 187">
              <a:extLst>
                <a:ext uri="{FF2B5EF4-FFF2-40B4-BE49-F238E27FC236}">
                  <a16:creationId xmlns:a16="http://schemas.microsoft.com/office/drawing/2014/main" id="{536191D5-E671-4FBB-A97A-16541D6F29AD}"/>
                </a:ext>
              </a:extLst>
            </p:cNvPr>
            <p:cNvSpPr/>
            <p:nvPr/>
          </p:nvSpPr>
          <p:spPr>
            <a:xfrm>
              <a:off x="5333395" y="5691668"/>
              <a:ext cx="581128" cy="129161"/>
            </a:xfrm>
            <a:prstGeom prst="roundRect">
              <a:avLst>
                <a:gd name="adj" fmla="val 39640"/>
              </a:avLst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675" dirty="0"/>
            </a:p>
          </p:txBody>
        </p:sp>
        <p:sp>
          <p:nvSpPr>
            <p:cNvPr id="189" name="สี่เหลี่ยมผืนผ้า 188">
              <a:extLst>
                <a:ext uri="{FF2B5EF4-FFF2-40B4-BE49-F238E27FC236}">
                  <a16:creationId xmlns:a16="http://schemas.microsoft.com/office/drawing/2014/main" id="{5A3844CE-A8B9-4596-A02F-6A18B21A51F8}"/>
                </a:ext>
              </a:extLst>
            </p:cNvPr>
            <p:cNvSpPr/>
            <p:nvPr/>
          </p:nvSpPr>
          <p:spPr>
            <a:xfrm>
              <a:off x="5405063" y="5704578"/>
              <a:ext cx="495438" cy="1162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ส่งต่อให้หัวหน้ากลุ่มงาน</a:t>
              </a:r>
            </a:p>
          </p:txBody>
        </p:sp>
        <p:cxnSp>
          <p:nvCxnSpPr>
            <p:cNvPr id="190" name="ลูกศรเชื่อมต่อแบบตรง 189">
              <a:extLst>
                <a:ext uri="{FF2B5EF4-FFF2-40B4-BE49-F238E27FC236}">
                  <a16:creationId xmlns:a16="http://schemas.microsoft.com/office/drawing/2014/main" id="{374A9993-620F-411F-BDD4-30AFA86F6EA0}"/>
                </a:ext>
              </a:extLst>
            </p:cNvPr>
            <p:cNvCxnSpPr>
              <a:cxnSpLocks/>
            </p:cNvCxnSpPr>
            <p:nvPr/>
          </p:nvCxnSpPr>
          <p:spPr>
            <a:xfrm>
              <a:off x="5637446" y="5222218"/>
              <a:ext cx="0" cy="182250"/>
            </a:xfrm>
            <a:prstGeom prst="straightConnector1">
              <a:avLst/>
            </a:prstGeom>
            <a:ln w="127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ลูกศรเชื่อมต่อแบบตรง 192">
              <a:extLst>
                <a:ext uri="{FF2B5EF4-FFF2-40B4-BE49-F238E27FC236}">
                  <a16:creationId xmlns:a16="http://schemas.microsoft.com/office/drawing/2014/main" id="{7FF80173-C178-4F2A-9BA9-6DDF5DFB4B6F}"/>
                </a:ext>
              </a:extLst>
            </p:cNvPr>
            <p:cNvCxnSpPr>
              <a:cxnSpLocks/>
            </p:cNvCxnSpPr>
            <p:nvPr/>
          </p:nvCxnSpPr>
          <p:spPr>
            <a:xfrm>
              <a:off x="5641742" y="5301202"/>
              <a:ext cx="445500" cy="0"/>
            </a:xfrm>
            <a:prstGeom prst="straightConnector1">
              <a:avLst/>
            </a:prstGeom>
            <a:ln w="12700">
              <a:solidFill>
                <a:srgbClr val="00B0F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5" name="วงรี 194">
              <a:extLst>
                <a:ext uri="{FF2B5EF4-FFF2-40B4-BE49-F238E27FC236}">
                  <a16:creationId xmlns:a16="http://schemas.microsoft.com/office/drawing/2014/main" id="{728E3859-AAA5-4221-9A56-2BDC9939031D}"/>
                </a:ext>
              </a:extLst>
            </p:cNvPr>
            <p:cNvSpPr/>
            <p:nvPr/>
          </p:nvSpPr>
          <p:spPr>
            <a:xfrm>
              <a:off x="4071690" y="3147678"/>
              <a:ext cx="185435" cy="18543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575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3</a:t>
              </a:r>
            </a:p>
          </p:txBody>
        </p:sp>
        <p:sp>
          <p:nvSpPr>
            <p:cNvPr id="196" name="สี่เหลี่ยมผืนผ้า 195">
              <a:extLst>
                <a:ext uri="{FF2B5EF4-FFF2-40B4-BE49-F238E27FC236}">
                  <a16:creationId xmlns:a16="http://schemas.microsoft.com/office/drawing/2014/main" id="{F67D52B2-9F19-4765-913A-A3201E7F14EE}"/>
                </a:ext>
              </a:extLst>
            </p:cNvPr>
            <p:cNvSpPr/>
            <p:nvPr/>
          </p:nvSpPr>
          <p:spPr>
            <a:xfrm>
              <a:off x="4187512" y="3109215"/>
              <a:ext cx="1529768" cy="22407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675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การตรวจสอบเอกสารของเจ้าหน้าที่สำนักงาน </a:t>
              </a:r>
              <a:r>
                <a:rPr lang="th-TH" sz="675" b="1" dirty="0" err="1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ก.ค.ศ</a:t>
              </a:r>
              <a:r>
                <a:rPr lang="th-TH" sz="675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.</a:t>
              </a:r>
            </a:p>
          </p:txBody>
        </p:sp>
        <p:sp>
          <p:nvSpPr>
            <p:cNvPr id="200" name="สี่เหลี่ยมผืนผ้า 199">
              <a:extLst>
                <a:ext uri="{FF2B5EF4-FFF2-40B4-BE49-F238E27FC236}">
                  <a16:creationId xmlns:a16="http://schemas.microsoft.com/office/drawing/2014/main" id="{3C5AE60E-7BB7-492F-9099-8347ECBFC24B}"/>
                </a:ext>
              </a:extLst>
            </p:cNvPr>
            <p:cNvSpPr/>
            <p:nvPr/>
          </p:nvSpPr>
          <p:spPr>
            <a:xfrm>
              <a:off x="5273750" y="5409819"/>
              <a:ext cx="712518" cy="172446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1575"/>
            </a:p>
          </p:txBody>
        </p:sp>
        <p:sp>
          <p:nvSpPr>
            <p:cNvPr id="201" name="สี่เหลี่ยมผืนผ้า 200">
              <a:extLst>
                <a:ext uri="{FF2B5EF4-FFF2-40B4-BE49-F238E27FC236}">
                  <a16:creationId xmlns:a16="http://schemas.microsoft.com/office/drawing/2014/main" id="{C60C5B97-DE10-4095-AFE6-81F510870782}"/>
                </a:ext>
              </a:extLst>
            </p:cNvPr>
            <p:cNvSpPr/>
            <p:nvPr/>
          </p:nvSpPr>
          <p:spPr>
            <a:xfrm>
              <a:off x="5313692" y="5434914"/>
              <a:ext cx="632632" cy="12225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50" b="1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ดาวโหลด/พิมพ์เอกสาร</a:t>
              </a:r>
            </a:p>
          </p:txBody>
        </p:sp>
        <p:cxnSp>
          <p:nvCxnSpPr>
            <p:cNvPr id="202" name="ลูกศรเชื่อมต่อแบบตรง 201">
              <a:extLst>
                <a:ext uri="{FF2B5EF4-FFF2-40B4-BE49-F238E27FC236}">
                  <a16:creationId xmlns:a16="http://schemas.microsoft.com/office/drawing/2014/main" id="{9DAD3510-DEB7-4F59-89C2-C6062F7AF881}"/>
                </a:ext>
              </a:extLst>
            </p:cNvPr>
            <p:cNvCxnSpPr>
              <a:cxnSpLocks/>
            </p:cNvCxnSpPr>
            <p:nvPr/>
          </p:nvCxnSpPr>
          <p:spPr>
            <a:xfrm>
              <a:off x="5637768" y="5579675"/>
              <a:ext cx="0" cy="101250"/>
            </a:xfrm>
            <a:prstGeom prst="straightConnector1">
              <a:avLst/>
            </a:prstGeom>
            <a:ln w="127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ลูกศรเชื่อมต่อแบบตรง 91">
              <a:extLst>
                <a:ext uri="{FF2B5EF4-FFF2-40B4-BE49-F238E27FC236}">
                  <a16:creationId xmlns:a16="http://schemas.microsoft.com/office/drawing/2014/main" id="{5934895E-57D0-4F81-8D4C-7A9CC0ECC170}"/>
                </a:ext>
              </a:extLst>
            </p:cNvPr>
            <p:cNvCxnSpPr>
              <a:cxnSpLocks/>
            </p:cNvCxnSpPr>
            <p:nvPr/>
          </p:nvCxnSpPr>
          <p:spPr>
            <a:xfrm>
              <a:off x="4629160" y="3866224"/>
              <a:ext cx="445500" cy="0"/>
            </a:xfrm>
            <a:prstGeom prst="straightConnector1">
              <a:avLst/>
            </a:prstGeom>
            <a:ln w="12700">
              <a:solidFill>
                <a:srgbClr val="00B0F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สี่เหลี่ยมผืนผ้า 92">
              <a:extLst>
                <a:ext uri="{FF2B5EF4-FFF2-40B4-BE49-F238E27FC236}">
                  <a16:creationId xmlns:a16="http://schemas.microsoft.com/office/drawing/2014/main" id="{FA129E85-92E8-4666-BB3D-C8706C46058E}"/>
                </a:ext>
              </a:extLst>
            </p:cNvPr>
            <p:cNvSpPr/>
            <p:nvPr/>
          </p:nvSpPr>
          <p:spPr>
            <a:xfrm>
              <a:off x="4052173" y="3807533"/>
              <a:ext cx="542721" cy="12225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50" b="1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ระบบแจ้งเตือน มีผู้ยื่นคำข้อกู้ยืม(รายใหม่)</a:t>
              </a:r>
            </a:p>
          </p:txBody>
        </p:sp>
        <p:sp>
          <p:nvSpPr>
            <p:cNvPr id="94" name="สี่เหลี่ยมผืนผ้า 93">
              <a:extLst>
                <a:ext uri="{FF2B5EF4-FFF2-40B4-BE49-F238E27FC236}">
                  <a16:creationId xmlns:a16="http://schemas.microsoft.com/office/drawing/2014/main" id="{B3EA2D99-4B5D-405D-BD54-1BAF4C948914}"/>
                </a:ext>
              </a:extLst>
            </p:cNvPr>
            <p:cNvSpPr/>
            <p:nvPr/>
          </p:nvSpPr>
          <p:spPr>
            <a:xfrm>
              <a:off x="4708588" y="3929029"/>
              <a:ext cx="769533" cy="222750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575"/>
            </a:p>
          </p:txBody>
        </p:sp>
        <p:cxnSp>
          <p:nvCxnSpPr>
            <p:cNvPr id="95" name="ลูกศรเชื่อมต่อแบบตรง 94">
              <a:extLst>
                <a:ext uri="{FF2B5EF4-FFF2-40B4-BE49-F238E27FC236}">
                  <a16:creationId xmlns:a16="http://schemas.microsoft.com/office/drawing/2014/main" id="{2FDED58E-5056-4F94-AF04-F850EE5465BC}"/>
                </a:ext>
              </a:extLst>
            </p:cNvPr>
            <p:cNvCxnSpPr>
              <a:cxnSpLocks/>
              <a:stCxn id="94" idx="2"/>
            </p:cNvCxnSpPr>
            <p:nvPr/>
          </p:nvCxnSpPr>
          <p:spPr>
            <a:xfrm>
              <a:off x="5093354" y="4151779"/>
              <a:ext cx="0" cy="99322"/>
            </a:xfrm>
            <a:prstGeom prst="straightConnector1">
              <a:avLst/>
            </a:prstGeom>
            <a:ln w="127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สี่เหลี่ยมผืนผ้า 95">
              <a:extLst>
                <a:ext uri="{FF2B5EF4-FFF2-40B4-BE49-F238E27FC236}">
                  <a16:creationId xmlns:a16="http://schemas.microsoft.com/office/drawing/2014/main" id="{BD995DA0-8E7F-4945-B44A-D9CFFEA2E3F4}"/>
                </a:ext>
              </a:extLst>
            </p:cNvPr>
            <p:cNvSpPr/>
            <p:nvPr/>
          </p:nvSpPr>
          <p:spPr>
            <a:xfrm>
              <a:off x="4712774" y="3938752"/>
              <a:ext cx="765202" cy="2125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แสดงรายชื่อผู้กู้ยืม</a:t>
              </a:r>
              <a:b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</a:br>
              <a: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ตามส่วนราชการ / เขตพื้นที่การศึกษา ตามเจ้าหน้าที่ผู้รับผิดชอบ</a:t>
              </a:r>
            </a:p>
          </p:txBody>
        </p:sp>
        <p:sp>
          <p:nvSpPr>
            <p:cNvPr id="119" name="สี่เหลี่ยมด้านขนาน 118">
              <a:extLst>
                <a:ext uri="{FF2B5EF4-FFF2-40B4-BE49-F238E27FC236}">
                  <a16:creationId xmlns:a16="http://schemas.microsoft.com/office/drawing/2014/main" id="{469330B7-0396-444F-B52A-DC33B6CB199D}"/>
                </a:ext>
              </a:extLst>
            </p:cNvPr>
            <p:cNvSpPr/>
            <p:nvPr/>
          </p:nvSpPr>
          <p:spPr>
            <a:xfrm>
              <a:off x="4080920" y="5020680"/>
              <a:ext cx="607500" cy="170043"/>
            </a:xfrm>
            <a:prstGeom prst="parallelogram">
              <a:avLst>
                <a:gd name="adj" fmla="val 53052"/>
              </a:avLst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1575"/>
            </a:p>
          </p:txBody>
        </p:sp>
        <p:sp>
          <p:nvSpPr>
            <p:cNvPr id="120" name="สี่เหลี่ยมผืนผ้า 119">
              <a:extLst>
                <a:ext uri="{FF2B5EF4-FFF2-40B4-BE49-F238E27FC236}">
                  <a16:creationId xmlns:a16="http://schemas.microsoft.com/office/drawing/2014/main" id="{33289BDA-7219-4A43-811D-43294A31AB26}"/>
                </a:ext>
              </a:extLst>
            </p:cNvPr>
            <p:cNvSpPr/>
            <p:nvPr/>
          </p:nvSpPr>
          <p:spPr>
            <a:xfrm>
              <a:off x="4101695" y="5070292"/>
              <a:ext cx="536379" cy="9257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บันทึกเหตุผลประกอบ</a:t>
              </a:r>
            </a:p>
          </p:txBody>
        </p:sp>
        <p:sp>
          <p:nvSpPr>
            <p:cNvPr id="121" name="สี่เหลี่ยมผืนผ้า: มุมมน 120">
              <a:extLst>
                <a:ext uri="{FF2B5EF4-FFF2-40B4-BE49-F238E27FC236}">
                  <a16:creationId xmlns:a16="http://schemas.microsoft.com/office/drawing/2014/main" id="{7AFF1B02-8F2C-41B4-863C-194A971BD360}"/>
                </a:ext>
              </a:extLst>
            </p:cNvPr>
            <p:cNvSpPr/>
            <p:nvPr/>
          </p:nvSpPr>
          <p:spPr>
            <a:xfrm>
              <a:off x="4140729" y="5339888"/>
              <a:ext cx="449887" cy="129161"/>
            </a:xfrm>
            <a:prstGeom prst="roundRect">
              <a:avLst>
                <a:gd name="adj" fmla="val 39640"/>
              </a:avLst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675" dirty="0"/>
            </a:p>
          </p:txBody>
        </p:sp>
        <p:sp>
          <p:nvSpPr>
            <p:cNvPr id="123" name="สี่เหลี่ยมผืนผ้า 122">
              <a:extLst>
                <a:ext uri="{FF2B5EF4-FFF2-40B4-BE49-F238E27FC236}">
                  <a16:creationId xmlns:a16="http://schemas.microsoft.com/office/drawing/2014/main" id="{3B574D16-88F3-405A-8954-70E71CD6C928}"/>
                </a:ext>
              </a:extLst>
            </p:cNvPr>
            <p:cNvSpPr/>
            <p:nvPr/>
          </p:nvSpPr>
          <p:spPr>
            <a:xfrm>
              <a:off x="4169276" y="5346355"/>
              <a:ext cx="449888" cy="1162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จบการทำงาน</a:t>
              </a:r>
            </a:p>
          </p:txBody>
        </p:sp>
        <p:cxnSp>
          <p:nvCxnSpPr>
            <p:cNvPr id="125" name="ลูกศรเชื่อมต่อแบบตรง 124">
              <a:extLst>
                <a:ext uri="{FF2B5EF4-FFF2-40B4-BE49-F238E27FC236}">
                  <a16:creationId xmlns:a16="http://schemas.microsoft.com/office/drawing/2014/main" id="{2199EAC5-C04C-430F-B068-EA86404401C2}"/>
                </a:ext>
              </a:extLst>
            </p:cNvPr>
            <p:cNvCxnSpPr>
              <a:cxnSpLocks/>
            </p:cNvCxnSpPr>
            <p:nvPr/>
          </p:nvCxnSpPr>
          <p:spPr>
            <a:xfrm>
              <a:off x="4356821" y="5190723"/>
              <a:ext cx="0" cy="141750"/>
            </a:xfrm>
            <a:prstGeom prst="straightConnector1">
              <a:avLst/>
            </a:prstGeom>
            <a:ln w="127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ลูกศรเชื่อมต่อแบบตรง 135">
              <a:extLst>
                <a:ext uri="{FF2B5EF4-FFF2-40B4-BE49-F238E27FC236}">
                  <a16:creationId xmlns:a16="http://schemas.microsoft.com/office/drawing/2014/main" id="{6510E101-08B0-477E-B476-0B039A7CA1C4}"/>
                </a:ext>
              </a:extLst>
            </p:cNvPr>
            <p:cNvCxnSpPr>
              <a:cxnSpLocks/>
            </p:cNvCxnSpPr>
            <p:nvPr/>
          </p:nvCxnSpPr>
          <p:spPr>
            <a:xfrm>
              <a:off x="4364210" y="5250373"/>
              <a:ext cx="303750" cy="0"/>
            </a:xfrm>
            <a:prstGeom prst="straightConnector1">
              <a:avLst/>
            </a:prstGeom>
            <a:ln w="12700">
              <a:solidFill>
                <a:srgbClr val="00B0F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สี่เหลี่ยมผืนผ้า: มุมมน 126">
              <a:extLst>
                <a:ext uri="{FF2B5EF4-FFF2-40B4-BE49-F238E27FC236}">
                  <a16:creationId xmlns:a16="http://schemas.microsoft.com/office/drawing/2014/main" id="{78A8837E-970D-41B9-AB8E-8B6700B79B8C}"/>
                </a:ext>
              </a:extLst>
            </p:cNvPr>
            <p:cNvSpPr/>
            <p:nvPr/>
          </p:nvSpPr>
          <p:spPr>
            <a:xfrm>
              <a:off x="5333395" y="5930233"/>
              <a:ext cx="581128" cy="129161"/>
            </a:xfrm>
            <a:prstGeom prst="roundRect">
              <a:avLst>
                <a:gd name="adj" fmla="val 39640"/>
              </a:avLst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675" dirty="0"/>
            </a:p>
          </p:txBody>
        </p:sp>
        <p:sp>
          <p:nvSpPr>
            <p:cNvPr id="128" name="สี่เหลี่ยมผืนผ้า 127">
              <a:extLst>
                <a:ext uri="{FF2B5EF4-FFF2-40B4-BE49-F238E27FC236}">
                  <a16:creationId xmlns:a16="http://schemas.microsoft.com/office/drawing/2014/main" id="{218F30EF-6809-4916-93FF-460374DA5F57}"/>
                </a:ext>
              </a:extLst>
            </p:cNvPr>
            <p:cNvSpPr/>
            <p:nvPr/>
          </p:nvSpPr>
          <p:spPr>
            <a:xfrm>
              <a:off x="5405063" y="5943142"/>
              <a:ext cx="449888" cy="1162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จบการทำงาน</a:t>
              </a:r>
            </a:p>
          </p:txBody>
        </p:sp>
        <p:cxnSp>
          <p:nvCxnSpPr>
            <p:cNvPr id="129" name="ลูกศรเชื่อมต่อแบบตรง 128">
              <a:extLst>
                <a:ext uri="{FF2B5EF4-FFF2-40B4-BE49-F238E27FC236}">
                  <a16:creationId xmlns:a16="http://schemas.microsoft.com/office/drawing/2014/main" id="{49B709CB-0FC4-4736-AD38-6B343A83FBA0}"/>
                </a:ext>
              </a:extLst>
            </p:cNvPr>
            <p:cNvCxnSpPr>
              <a:cxnSpLocks/>
            </p:cNvCxnSpPr>
            <p:nvPr/>
          </p:nvCxnSpPr>
          <p:spPr>
            <a:xfrm>
              <a:off x="5637768" y="5818239"/>
              <a:ext cx="0" cy="101250"/>
            </a:xfrm>
            <a:prstGeom prst="straightConnector1">
              <a:avLst/>
            </a:prstGeom>
            <a:ln w="127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9" name="ทรงกระบอก 138">
              <a:extLst>
                <a:ext uri="{FF2B5EF4-FFF2-40B4-BE49-F238E27FC236}">
                  <a16:creationId xmlns:a16="http://schemas.microsoft.com/office/drawing/2014/main" id="{1AD4D35E-0FE6-46EF-8A49-6F39CBED167A}"/>
                </a:ext>
              </a:extLst>
            </p:cNvPr>
            <p:cNvSpPr/>
            <p:nvPr/>
          </p:nvSpPr>
          <p:spPr>
            <a:xfrm>
              <a:off x="5630008" y="3251145"/>
              <a:ext cx="449886" cy="296317"/>
            </a:xfrm>
            <a:prstGeom prst="can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1575"/>
            </a:p>
          </p:txBody>
        </p:sp>
        <p:sp>
          <p:nvSpPr>
            <p:cNvPr id="143" name="สี่เหลี่ยมผืนผ้า 142">
              <a:extLst>
                <a:ext uri="{FF2B5EF4-FFF2-40B4-BE49-F238E27FC236}">
                  <a16:creationId xmlns:a16="http://schemas.microsoft.com/office/drawing/2014/main" id="{9E10F95E-E92D-451B-AC58-09446138A961}"/>
                </a:ext>
              </a:extLst>
            </p:cNvPr>
            <p:cNvSpPr/>
            <p:nvPr/>
          </p:nvSpPr>
          <p:spPr>
            <a:xfrm>
              <a:off x="5567954" y="3342974"/>
              <a:ext cx="571304" cy="15738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ข้อมูลยื่นคำขอกู้ยืม</a:t>
              </a:r>
            </a:p>
          </p:txBody>
        </p:sp>
        <p:cxnSp>
          <p:nvCxnSpPr>
            <p:cNvPr id="144" name="ตัวเชื่อมต่อ: หักมุม 143">
              <a:extLst>
                <a:ext uri="{FF2B5EF4-FFF2-40B4-BE49-F238E27FC236}">
                  <a16:creationId xmlns:a16="http://schemas.microsoft.com/office/drawing/2014/main" id="{B5B6F469-510F-47F8-A3C8-89DAAE82379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424580" y="3599961"/>
              <a:ext cx="503165" cy="408779"/>
            </a:xfrm>
            <a:prstGeom prst="bentConnector2">
              <a:avLst/>
            </a:prstGeom>
            <a:ln w="12700"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กลุ่ม 2">
            <a:extLst>
              <a:ext uri="{FF2B5EF4-FFF2-40B4-BE49-F238E27FC236}">
                <a16:creationId xmlns:a16="http://schemas.microsoft.com/office/drawing/2014/main" id="{93BA0EAF-5BF9-46A4-9146-93C872155BAF}"/>
              </a:ext>
            </a:extLst>
          </p:cNvPr>
          <p:cNvGrpSpPr/>
          <p:nvPr/>
        </p:nvGrpSpPr>
        <p:grpSpPr>
          <a:xfrm>
            <a:off x="1938032" y="713240"/>
            <a:ext cx="2099584" cy="3857625"/>
            <a:chOff x="1879364" y="3021488"/>
            <a:chExt cx="2099584" cy="3857625"/>
          </a:xfrm>
        </p:grpSpPr>
        <p:cxnSp>
          <p:nvCxnSpPr>
            <p:cNvPr id="4" name="ตัวเชื่อมต่อตรง 3">
              <a:extLst>
                <a:ext uri="{FF2B5EF4-FFF2-40B4-BE49-F238E27FC236}">
                  <a16:creationId xmlns:a16="http://schemas.microsoft.com/office/drawing/2014/main" id="{2A356DA1-A3BD-4EC9-9B79-D9D7458C2907}"/>
                </a:ext>
              </a:extLst>
            </p:cNvPr>
            <p:cNvCxnSpPr/>
            <p:nvPr/>
          </p:nvCxnSpPr>
          <p:spPr>
            <a:xfrm>
              <a:off x="1879364" y="3021488"/>
              <a:ext cx="0" cy="38576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วงรี 26">
              <a:extLst>
                <a:ext uri="{FF2B5EF4-FFF2-40B4-BE49-F238E27FC236}">
                  <a16:creationId xmlns:a16="http://schemas.microsoft.com/office/drawing/2014/main" id="{CAD6159B-D450-4A7F-8921-B6DE1173C020}"/>
                </a:ext>
              </a:extLst>
            </p:cNvPr>
            <p:cNvSpPr/>
            <p:nvPr/>
          </p:nvSpPr>
          <p:spPr>
            <a:xfrm>
              <a:off x="2005048" y="3148168"/>
              <a:ext cx="185435" cy="18543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575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2</a:t>
              </a:r>
            </a:p>
          </p:txBody>
        </p:sp>
        <p:sp>
          <p:nvSpPr>
            <p:cNvPr id="70" name="สี่เหลี่ยมผืนผ้า: มุมมน 69">
              <a:extLst>
                <a:ext uri="{FF2B5EF4-FFF2-40B4-BE49-F238E27FC236}">
                  <a16:creationId xmlns:a16="http://schemas.microsoft.com/office/drawing/2014/main" id="{3C94EE30-023F-4136-82FC-8BA737BF845A}"/>
                </a:ext>
              </a:extLst>
            </p:cNvPr>
            <p:cNvSpPr/>
            <p:nvPr/>
          </p:nvSpPr>
          <p:spPr>
            <a:xfrm>
              <a:off x="2642155" y="3389530"/>
              <a:ext cx="567000" cy="129161"/>
            </a:xfrm>
            <a:prstGeom prst="roundRect">
              <a:avLst>
                <a:gd name="adj" fmla="val 39640"/>
              </a:avLst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675" dirty="0"/>
            </a:p>
          </p:txBody>
        </p:sp>
        <p:sp>
          <p:nvSpPr>
            <p:cNvPr id="71" name="สี่เหลี่ยมผืนผ้า 70">
              <a:extLst>
                <a:ext uri="{FF2B5EF4-FFF2-40B4-BE49-F238E27FC236}">
                  <a16:creationId xmlns:a16="http://schemas.microsoft.com/office/drawing/2014/main" id="{7F7BD4CF-6671-4E2A-866C-335A2903D4E5}"/>
                </a:ext>
              </a:extLst>
            </p:cNvPr>
            <p:cNvSpPr/>
            <p:nvPr/>
          </p:nvSpPr>
          <p:spPr>
            <a:xfrm>
              <a:off x="2702569" y="3399764"/>
              <a:ext cx="449888" cy="1162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675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เริ่ม</a:t>
              </a:r>
            </a:p>
          </p:txBody>
        </p:sp>
        <p:sp>
          <p:nvSpPr>
            <p:cNvPr id="72" name="สี่เหลี่ยมผืนผ้า 71">
              <a:extLst>
                <a:ext uri="{FF2B5EF4-FFF2-40B4-BE49-F238E27FC236}">
                  <a16:creationId xmlns:a16="http://schemas.microsoft.com/office/drawing/2014/main" id="{AA02DCB3-9CA0-4268-85F8-383E90E83347}"/>
                </a:ext>
              </a:extLst>
            </p:cNvPr>
            <p:cNvSpPr/>
            <p:nvPr/>
          </p:nvSpPr>
          <p:spPr>
            <a:xfrm>
              <a:off x="2540889" y="3607552"/>
              <a:ext cx="769533" cy="222750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575"/>
            </a:p>
          </p:txBody>
        </p:sp>
        <p:sp>
          <p:nvSpPr>
            <p:cNvPr id="73" name="สี่เหลี่ยมผืนผ้า 72">
              <a:extLst>
                <a:ext uri="{FF2B5EF4-FFF2-40B4-BE49-F238E27FC236}">
                  <a16:creationId xmlns:a16="http://schemas.microsoft.com/office/drawing/2014/main" id="{D8475FAA-2373-4070-AB47-DD81BCF7F68B}"/>
                </a:ext>
              </a:extLst>
            </p:cNvPr>
            <p:cNvSpPr/>
            <p:nvPr/>
          </p:nvSpPr>
          <p:spPr>
            <a:xfrm>
              <a:off x="2716670" y="3629868"/>
              <a:ext cx="417969" cy="14777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เข้าสู่ระบบ</a:t>
              </a:r>
            </a:p>
          </p:txBody>
        </p:sp>
        <p:cxnSp>
          <p:nvCxnSpPr>
            <p:cNvPr id="18" name="ลูกศรเชื่อมต่อแบบตรง 17">
              <a:extLst>
                <a:ext uri="{FF2B5EF4-FFF2-40B4-BE49-F238E27FC236}">
                  <a16:creationId xmlns:a16="http://schemas.microsoft.com/office/drawing/2014/main" id="{80149BE6-D90B-4AA0-BE31-69134D064241}"/>
                </a:ext>
              </a:extLst>
            </p:cNvPr>
            <p:cNvCxnSpPr>
              <a:cxnSpLocks/>
              <a:stCxn id="70" idx="2"/>
              <a:endCxn id="72" idx="0"/>
            </p:cNvCxnSpPr>
            <p:nvPr/>
          </p:nvCxnSpPr>
          <p:spPr>
            <a:xfrm>
              <a:off x="2925655" y="3518692"/>
              <a:ext cx="0" cy="88861"/>
            </a:xfrm>
            <a:prstGeom prst="straightConnector1">
              <a:avLst/>
            </a:prstGeom>
            <a:ln w="127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สี่เหลี่ยมผืนผ้า 121">
              <a:extLst>
                <a:ext uri="{FF2B5EF4-FFF2-40B4-BE49-F238E27FC236}">
                  <a16:creationId xmlns:a16="http://schemas.microsoft.com/office/drawing/2014/main" id="{CAAF2B47-72C5-4C06-AE9E-BADECD114575}"/>
                </a:ext>
              </a:extLst>
            </p:cNvPr>
            <p:cNvSpPr/>
            <p:nvPr/>
          </p:nvSpPr>
          <p:spPr>
            <a:xfrm>
              <a:off x="2094508" y="3142437"/>
              <a:ext cx="1529768" cy="22407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675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การตรวจสอบเอกสารเบื้องต้นของและให้ความเห็นของ </a:t>
              </a:r>
              <a:br>
                <a:rPr lang="th-TH" sz="675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</a:br>
              <a:r>
                <a:rPr lang="th-TH" sz="675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ส่วนราชการ / เขตพื้นที่การศึกษา</a:t>
              </a:r>
            </a:p>
          </p:txBody>
        </p:sp>
        <p:sp>
          <p:nvSpPr>
            <p:cNvPr id="124" name="สี่เหลี่ยมผืนผ้า 123">
              <a:extLst>
                <a:ext uri="{FF2B5EF4-FFF2-40B4-BE49-F238E27FC236}">
                  <a16:creationId xmlns:a16="http://schemas.microsoft.com/office/drawing/2014/main" id="{C5CA0A3D-B933-46E5-8446-A93D5C5C3213}"/>
                </a:ext>
              </a:extLst>
            </p:cNvPr>
            <p:cNvSpPr/>
            <p:nvPr/>
          </p:nvSpPr>
          <p:spPr>
            <a:xfrm>
              <a:off x="2544797" y="4260423"/>
              <a:ext cx="769533" cy="211279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575"/>
            </a:p>
          </p:txBody>
        </p:sp>
        <p:sp>
          <p:nvSpPr>
            <p:cNvPr id="126" name="สี่เหลี่ยมผืนผ้า 125">
              <a:extLst>
                <a:ext uri="{FF2B5EF4-FFF2-40B4-BE49-F238E27FC236}">
                  <a16:creationId xmlns:a16="http://schemas.microsoft.com/office/drawing/2014/main" id="{7F0BD609-16EE-4B31-9D93-A85A95215555}"/>
                </a:ext>
              </a:extLst>
            </p:cNvPr>
            <p:cNvSpPr/>
            <p:nvPr/>
          </p:nvSpPr>
          <p:spPr>
            <a:xfrm>
              <a:off x="2611638" y="4306507"/>
              <a:ext cx="595936" cy="1152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เรียกดูเอกสารประกอบ</a:t>
              </a:r>
              <a:b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</a:br>
              <a: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ของผู้กู้ยืม</a:t>
              </a:r>
            </a:p>
          </p:txBody>
        </p:sp>
        <p:sp>
          <p:nvSpPr>
            <p:cNvPr id="131" name="สี่เหลี่ยมผืนผ้า 130">
              <a:extLst>
                <a:ext uri="{FF2B5EF4-FFF2-40B4-BE49-F238E27FC236}">
                  <a16:creationId xmlns:a16="http://schemas.microsoft.com/office/drawing/2014/main" id="{B7BC9B02-2D3F-4095-9A49-32E9753455B9}"/>
                </a:ext>
              </a:extLst>
            </p:cNvPr>
            <p:cNvSpPr/>
            <p:nvPr/>
          </p:nvSpPr>
          <p:spPr>
            <a:xfrm>
              <a:off x="3070213" y="5010939"/>
              <a:ext cx="769533" cy="211279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575"/>
            </a:p>
          </p:txBody>
        </p:sp>
        <p:sp>
          <p:nvSpPr>
            <p:cNvPr id="132" name="สี่เหลี่ยมผืนผ้า 131">
              <a:extLst>
                <a:ext uri="{FF2B5EF4-FFF2-40B4-BE49-F238E27FC236}">
                  <a16:creationId xmlns:a16="http://schemas.microsoft.com/office/drawing/2014/main" id="{7F8F5A05-B3CE-4846-8A6F-EEA13D790F5C}"/>
                </a:ext>
              </a:extLst>
            </p:cNvPr>
            <p:cNvSpPr/>
            <p:nvPr/>
          </p:nvSpPr>
          <p:spPr>
            <a:xfrm>
              <a:off x="3191924" y="5020898"/>
              <a:ext cx="526111" cy="1913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บันทึกผลการตรวจสอบเอกสารหลักฐาน/ความเห็น ผ่านระบบ</a:t>
              </a:r>
            </a:p>
          </p:txBody>
        </p:sp>
        <p:sp>
          <p:nvSpPr>
            <p:cNvPr id="133" name="แผนผังลําดับงาน: การตัดสินใจ 132">
              <a:extLst>
                <a:ext uri="{FF2B5EF4-FFF2-40B4-BE49-F238E27FC236}">
                  <a16:creationId xmlns:a16="http://schemas.microsoft.com/office/drawing/2014/main" id="{FE489FBD-7F72-49CD-9BE7-03FF2B54CFCA}"/>
                </a:ext>
              </a:extLst>
            </p:cNvPr>
            <p:cNvSpPr/>
            <p:nvPr/>
          </p:nvSpPr>
          <p:spPr>
            <a:xfrm>
              <a:off x="2657876" y="4570865"/>
              <a:ext cx="513605" cy="344115"/>
            </a:xfrm>
            <a:prstGeom prst="flowChartDecision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675"/>
            </a:p>
          </p:txBody>
        </p:sp>
        <p:sp>
          <p:nvSpPr>
            <p:cNvPr id="134" name="สี่เหลี่ยมผืนผ้า 133">
              <a:extLst>
                <a:ext uri="{FF2B5EF4-FFF2-40B4-BE49-F238E27FC236}">
                  <a16:creationId xmlns:a16="http://schemas.microsoft.com/office/drawing/2014/main" id="{61F8576B-6FB9-49DC-8532-7A10685E96CB}"/>
                </a:ext>
              </a:extLst>
            </p:cNvPr>
            <p:cNvSpPr/>
            <p:nvPr/>
          </p:nvSpPr>
          <p:spPr>
            <a:xfrm>
              <a:off x="2722885" y="4658350"/>
              <a:ext cx="383586" cy="1813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ตรวจสอบเอกสารหลักฐาน</a:t>
              </a:r>
            </a:p>
          </p:txBody>
        </p:sp>
        <p:cxnSp>
          <p:nvCxnSpPr>
            <p:cNvPr id="135" name="ลูกศรเชื่อมต่อแบบตรง 134">
              <a:extLst>
                <a:ext uri="{FF2B5EF4-FFF2-40B4-BE49-F238E27FC236}">
                  <a16:creationId xmlns:a16="http://schemas.microsoft.com/office/drawing/2014/main" id="{0957AE0D-5B9C-401C-8A30-E3415FB2E50C}"/>
                </a:ext>
              </a:extLst>
            </p:cNvPr>
            <p:cNvCxnSpPr>
              <a:cxnSpLocks/>
            </p:cNvCxnSpPr>
            <p:nvPr/>
          </p:nvCxnSpPr>
          <p:spPr>
            <a:xfrm>
              <a:off x="2925655" y="4471543"/>
              <a:ext cx="0" cy="99322"/>
            </a:xfrm>
            <a:prstGeom prst="straightConnector1">
              <a:avLst/>
            </a:prstGeom>
            <a:ln w="127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ตัวเชื่อมต่อ: หักมุม 9">
              <a:extLst>
                <a:ext uri="{FF2B5EF4-FFF2-40B4-BE49-F238E27FC236}">
                  <a16:creationId xmlns:a16="http://schemas.microsoft.com/office/drawing/2014/main" id="{76CC3651-41D2-4D5C-A097-5EB26142142D}"/>
                </a:ext>
              </a:extLst>
            </p:cNvPr>
            <p:cNvCxnSpPr>
              <a:cxnSpLocks/>
            </p:cNvCxnSpPr>
            <p:nvPr/>
          </p:nvCxnSpPr>
          <p:spPr>
            <a:xfrm>
              <a:off x="3171480" y="4742144"/>
              <a:ext cx="283500" cy="263250"/>
            </a:xfrm>
            <a:prstGeom prst="bentConnector2">
              <a:avLst/>
            </a:prstGeom>
            <a:ln w="127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สี่เหลี่ยมผืนผ้า 139">
              <a:extLst>
                <a:ext uri="{FF2B5EF4-FFF2-40B4-BE49-F238E27FC236}">
                  <a16:creationId xmlns:a16="http://schemas.microsoft.com/office/drawing/2014/main" id="{274E3D95-E853-4C94-821E-8AE5031A5A3F}"/>
                </a:ext>
              </a:extLst>
            </p:cNvPr>
            <p:cNvSpPr/>
            <p:nvPr/>
          </p:nvSpPr>
          <p:spPr>
            <a:xfrm>
              <a:off x="3099917" y="4712256"/>
              <a:ext cx="437346" cy="7349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ครบถ้วนถูกต้อง สมบูรณ์</a:t>
              </a:r>
            </a:p>
          </p:txBody>
        </p:sp>
        <p:sp>
          <p:nvSpPr>
            <p:cNvPr id="141" name="สี่เหลี่ยมผืนผ้า 140">
              <a:extLst>
                <a:ext uri="{FF2B5EF4-FFF2-40B4-BE49-F238E27FC236}">
                  <a16:creationId xmlns:a16="http://schemas.microsoft.com/office/drawing/2014/main" id="{94063306-A2BE-4690-B261-AFEB2CB90D9F}"/>
                </a:ext>
              </a:extLst>
            </p:cNvPr>
            <p:cNvSpPr/>
            <p:nvPr/>
          </p:nvSpPr>
          <p:spPr>
            <a:xfrm>
              <a:off x="1935602" y="5680654"/>
              <a:ext cx="714486" cy="211279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575"/>
            </a:p>
          </p:txBody>
        </p:sp>
        <p:sp>
          <p:nvSpPr>
            <p:cNvPr id="142" name="สี่เหลี่ยมผืนผ้า 141">
              <a:extLst>
                <a:ext uri="{FF2B5EF4-FFF2-40B4-BE49-F238E27FC236}">
                  <a16:creationId xmlns:a16="http://schemas.microsoft.com/office/drawing/2014/main" id="{A5C1D361-59DD-4D4D-AC50-8AAD42A833AE}"/>
                </a:ext>
              </a:extLst>
            </p:cNvPr>
            <p:cNvSpPr/>
            <p:nvPr/>
          </p:nvSpPr>
          <p:spPr>
            <a:xfrm>
              <a:off x="1931520" y="5693367"/>
              <a:ext cx="709713" cy="1913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แจ้งเตือนไปยัง</a:t>
              </a:r>
              <a:r>
                <a:rPr lang="en-US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Email</a:t>
              </a:r>
              <a:br>
                <a:rPr lang="en-US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</a:br>
              <a: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ของผู้กู้ยืม และระบบยื่นคำขอกู้ยืม</a:t>
              </a:r>
            </a:p>
          </p:txBody>
        </p:sp>
        <p:cxnSp>
          <p:nvCxnSpPr>
            <p:cNvPr id="13" name="ตัวเชื่อมต่อ: หักมุม 12">
              <a:extLst>
                <a:ext uri="{FF2B5EF4-FFF2-40B4-BE49-F238E27FC236}">
                  <a16:creationId xmlns:a16="http://schemas.microsoft.com/office/drawing/2014/main" id="{21612C70-E707-4D61-8186-FCF25721071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991531" y="5019394"/>
              <a:ext cx="939111" cy="386166"/>
            </a:xfrm>
            <a:prstGeom prst="bentConnector3">
              <a:avLst>
                <a:gd name="adj1" fmla="val 251"/>
              </a:avLst>
            </a:prstGeom>
            <a:ln w="127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สี่เหลี่ยมผืนผ้า 145">
              <a:extLst>
                <a:ext uri="{FF2B5EF4-FFF2-40B4-BE49-F238E27FC236}">
                  <a16:creationId xmlns:a16="http://schemas.microsoft.com/office/drawing/2014/main" id="{623CAD1A-388D-4437-8DA3-1996CD7A146F}"/>
                </a:ext>
              </a:extLst>
            </p:cNvPr>
            <p:cNvSpPr/>
            <p:nvPr/>
          </p:nvSpPr>
          <p:spPr>
            <a:xfrm>
              <a:off x="2292092" y="4653565"/>
              <a:ext cx="437346" cy="17871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ไม่ครบถ้วนถูกต้อง สมบูรณ์</a:t>
              </a:r>
            </a:p>
          </p:txBody>
        </p:sp>
        <p:sp>
          <p:nvSpPr>
            <p:cNvPr id="149" name="สี่เหลี่ยมผืนผ้า: มุมมน 148">
              <a:extLst>
                <a:ext uri="{FF2B5EF4-FFF2-40B4-BE49-F238E27FC236}">
                  <a16:creationId xmlns:a16="http://schemas.microsoft.com/office/drawing/2014/main" id="{0BB60D30-99C8-4E4B-8207-BF159958B52B}"/>
                </a:ext>
              </a:extLst>
            </p:cNvPr>
            <p:cNvSpPr/>
            <p:nvPr/>
          </p:nvSpPr>
          <p:spPr>
            <a:xfrm>
              <a:off x="3166972" y="5481366"/>
              <a:ext cx="581128" cy="129161"/>
            </a:xfrm>
            <a:prstGeom prst="roundRect">
              <a:avLst>
                <a:gd name="adj" fmla="val 39640"/>
              </a:avLst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675" dirty="0"/>
            </a:p>
          </p:txBody>
        </p:sp>
        <p:sp>
          <p:nvSpPr>
            <p:cNvPr id="150" name="สี่เหลี่ยมผืนผ้า 149">
              <a:extLst>
                <a:ext uri="{FF2B5EF4-FFF2-40B4-BE49-F238E27FC236}">
                  <a16:creationId xmlns:a16="http://schemas.microsoft.com/office/drawing/2014/main" id="{07075AA1-90E5-4446-A89E-3F5796D472B9}"/>
                </a:ext>
              </a:extLst>
            </p:cNvPr>
            <p:cNvSpPr/>
            <p:nvPr/>
          </p:nvSpPr>
          <p:spPr>
            <a:xfrm>
              <a:off x="3221922" y="5497810"/>
              <a:ext cx="449888" cy="1162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จบการทำงาน</a:t>
              </a:r>
            </a:p>
          </p:txBody>
        </p:sp>
        <p:cxnSp>
          <p:nvCxnSpPr>
            <p:cNvPr id="19" name="ลูกศรเชื่อมต่อแบบตรง 18">
              <a:extLst>
                <a:ext uri="{FF2B5EF4-FFF2-40B4-BE49-F238E27FC236}">
                  <a16:creationId xmlns:a16="http://schemas.microsoft.com/office/drawing/2014/main" id="{1397055F-EAEB-4BE9-B2EA-9292C4FB17BC}"/>
                </a:ext>
              </a:extLst>
            </p:cNvPr>
            <p:cNvCxnSpPr>
              <a:cxnSpLocks/>
              <a:endCxn id="149" idx="0"/>
            </p:cNvCxnSpPr>
            <p:nvPr/>
          </p:nvCxnSpPr>
          <p:spPr>
            <a:xfrm>
              <a:off x="3454980" y="5222218"/>
              <a:ext cx="2556" cy="259148"/>
            </a:xfrm>
            <a:prstGeom prst="straightConnector1">
              <a:avLst/>
            </a:prstGeom>
            <a:ln w="127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สี่เหลี่ยมผืนผ้า 151">
              <a:extLst>
                <a:ext uri="{FF2B5EF4-FFF2-40B4-BE49-F238E27FC236}">
                  <a16:creationId xmlns:a16="http://schemas.microsoft.com/office/drawing/2014/main" id="{7C51DE77-C411-4834-8467-92766D908C09}"/>
                </a:ext>
              </a:extLst>
            </p:cNvPr>
            <p:cNvSpPr/>
            <p:nvPr/>
          </p:nvSpPr>
          <p:spPr>
            <a:xfrm>
              <a:off x="2395468" y="5261598"/>
              <a:ext cx="623867" cy="172446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1575"/>
            </a:p>
          </p:txBody>
        </p:sp>
        <p:sp>
          <p:nvSpPr>
            <p:cNvPr id="155" name="สี่เหลี่ยมผืนผ้า 154">
              <a:extLst>
                <a:ext uri="{FF2B5EF4-FFF2-40B4-BE49-F238E27FC236}">
                  <a16:creationId xmlns:a16="http://schemas.microsoft.com/office/drawing/2014/main" id="{BAB61AA1-FCEF-44A9-8DAA-13880C99BD4A}"/>
                </a:ext>
              </a:extLst>
            </p:cNvPr>
            <p:cNvSpPr/>
            <p:nvPr/>
          </p:nvSpPr>
          <p:spPr>
            <a:xfrm>
              <a:off x="2378486" y="5292479"/>
              <a:ext cx="632632" cy="12225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50" b="1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ระบบแจ้งเตือน ไปยังระบบอื่นๆ </a:t>
              </a:r>
            </a:p>
            <a:p>
              <a:pPr algn="ctr"/>
              <a:r>
                <a:rPr lang="th-TH" sz="450" b="1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ที่เกี่ยวข้อง</a:t>
              </a:r>
            </a:p>
          </p:txBody>
        </p:sp>
        <p:cxnSp>
          <p:nvCxnSpPr>
            <p:cNvPr id="22" name="ลูกศรเชื่อมต่อแบบตรง 21">
              <a:extLst>
                <a:ext uri="{FF2B5EF4-FFF2-40B4-BE49-F238E27FC236}">
                  <a16:creationId xmlns:a16="http://schemas.microsoft.com/office/drawing/2014/main" id="{8FD8A94A-420F-4B4F-8A1D-F211BCD3C516}"/>
                </a:ext>
              </a:extLst>
            </p:cNvPr>
            <p:cNvCxnSpPr>
              <a:cxnSpLocks/>
              <a:endCxn id="152" idx="3"/>
            </p:cNvCxnSpPr>
            <p:nvPr/>
          </p:nvCxnSpPr>
          <p:spPr>
            <a:xfrm flipH="1">
              <a:off x="3019335" y="5339888"/>
              <a:ext cx="435645" cy="0"/>
            </a:xfrm>
            <a:prstGeom prst="straightConnector1">
              <a:avLst/>
            </a:prstGeom>
            <a:ln w="12700">
              <a:solidFill>
                <a:srgbClr val="00B0F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ตัวเชื่อมต่อตรง 193">
              <a:extLst>
                <a:ext uri="{FF2B5EF4-FFF2-40B4-BE49-F238E27FC236}">
                  <a16:creationId xmlns:a16="http://schemas.microsoft.com/office/drawing/2014/main" id="{4CA23116-B4D3-498B-AE8E-86E8A7C279BC}"/>
                </a:ext>
              </a:extLst>
            </p:cNvPr>
            <p:cNvCxnSpPr/>
            <p:nvPr/>
          </p:nvCxnSpPr>
          <p:spPr>
            <a:xfrm>
              <a:off x="3975141" y="3021488"/>
              <a:ext cx="0" cy="38576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ลูกศรเชื่อมต่อแบบตรง 96">
              <a:extLst>
                <a:ext uri="{FF2B5EF4-FFF2-40B4-BE49-F238E27FC236}">
                  <a16:creationId xmlns:a16="http://schemas.microsoft.com/office/drawing/2014/main" id="{2EC715FF-055C-487D-B12E-927674E6DF15}"/>
                </a:ext>
              </a:extLst>
            </p:cNvPr>
            <p:cNvCxnSpPr>
              <a:cxnSpLocks/>
            </p:cNvCxnSpPr>
            <p:nvPr/>
          </p:nvCxnSpPr>
          <p:spPr>
            <a:xfrm>
              <a:off x="2925655" y="3838167"/>
              <a:ext cx="0" cy="99322"/>
            </a:xfrm>
            <a:prstGeom prst="straightConnector1">
              <a:avLst/>
            </a:prstGeom>
            <a:ln w="127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สี่เหลี่ยมผืนผ้า 97">
              <a:extLst>
                <a:ext uri="{FF2B5EF4-FFF2-40B4-BE49-F238E27FC236}">
                  <a16:creationId xmlns:a16="http://schemas.microsoft.com/office/drawing/2014/main" id="{6E74555D-8286-4265-AFAF-FB9D2B28A63C}"/>
                </a:ext>
              </a:extLst>
            </p:cNvPr>
            <p:cNvSpPr/>
            <p:nvPr/>
          </p:nvSpPr>
          <p:spPr>
            <a:xfrm>
              <a:off x="1907690" y="3794677"/>
              <a:ext cx="559206" cy="172446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1575"/>
            </a:p>
          </p:txBody>
        </p:sp>
        <p:cxnSp>
          <p:nvCxnSpPr>
            <p:cNvPr id="99" name="ลูกศรเชื่อมต่อแบบตรง 98">
              <a:extLst>
                <a:ext uri="{FF2B5EF4-FFF2-40B4-BE49-F238E27FC236}">
                  <a16:creationId xmlns:a16="http://schemas.microsoft.com/office/drawing/2014/main" id="{3534A40B-5407-48D2-8032-8D3AEFFEC079}"/>
                </a:ext>
              </a:extLst>
            </p:cNvPr>
            <p:cNvCxnSpPr>
              <a:cxnSpLocks/>
            </p:cNvCxnSpPr>
            <p:nvPr/>
          </p:nvCxnSpPr>
          <p:spPr>
            <a:xfrm>
              <a:off x="2479954" y="3860857"/>
              <a:ext cx="434724" cy="0"/>
            </a:xfrm>
            <a:prstGeom prst="straightConnector1">
              <a:avLst/>
            </a:prstGeom>
            <a:ln w="12700">
              <a:solidFill>
                <a:srgbClr val="00B0F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สี่เหลี่ยมผืนผ้า 99">
              <a:extLst>
                <a:ext uri="{FF2B5EF4-FFF2-40B4-BE49-F238E27FC236}">
                  <a16:creationId xmlns:a16="http://schemas.microsoft.com/office/drawing/2014/main" id="{50823CEF-4EA8-4169-A715-890DFECE8685}"/>
                </a:ext>
              </a:extLst>
            </p:cNvPr>
            <p:cNvSpPr/>
            <p:nvPr/>
          </p:nvSpPr>
          <p:spPr>
            <a:xfrm>
              <a:off x="1887885" y="3826653"/>
              <a:ext cx="632632" cy="12225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50" b="1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ระบบแจ้งเตือน มีผู้ยื่นคำข้อกู้ยืม(รายใหม่)</a:t>
              </a:r>
            </a:p>
          </p:txBody>
        </p:sp>
        <p:sp>
          <p:nvSpPr>
            <p:cNvPr id="101" name="สี่เหลี่ยมผืนผ้า 100">
              <a:extLst>
                <a:ext uri="{FF2B5EF4-FFF2-40B4-BE49-F238E27FC236}">
                  <a16:creationId xmlns:a16="http://schemas.microsoft.com/office/drawing/2014/main" id="{33B239A5-0408-46C5-819B-817B1E7DA75B}"/>
                </a:ext>
              </a:extLst>
            </p:cNvPr>
            <p:cNvSpPr/>
            <p:nvPr/>
          </p:nvSpPr>
          <p:spPr>
            <a:xfrm>
              <a:off x="2540889" y="3937489"/>
              <a:ext cx="769533" cy="222750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575"/>
            </a:p>
          </p:txBody>
        </p:sp>
        <p:cxnSp>
          <p:nvCxnSpPr>
            <p:cNvPr id="103" name="ลูกศรเชื่อมต่อแบบตรง 102">
              <a:extLst>
                <a:ext uri="{FF2B5EF4-FFF2-40B4-BE49-F238E27FC236}">
                  <a16:creationId xmlns:a16="http://schemas.microsoft.com/office/drawing/2014/main" id="{E84AF041-AE95-4345-9032-A0C2ADBEC3A8}"/>
                </a:ext>
              </a:extLst>
            </p:cNvPr>
            <p:cNvCxnSpPr>
              <a:cxnSpLocks/>
              <a:stCxn id="101" idx="2"/>
            </p:cNvCxnSpPr>
            <p:nvPr/>
          </p:nvCxnSpPr>
          <p:spPr>
            <a:xfrm>
              <a:off x="2925655" y="4160239"/>
              <a:ext cx="0" cy="99322"/>
            </a:xfrm>
            <a:prstGeom prst="straightConnector1">
              <a:avLst/>
            </a:prstGeom>
            <a:ln w="127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สี่เหลี่ยมผืนผ้า 106">
              <a:extLst>
                <a:ext uri="{FF2B5EF4-FFF2-40B4-BE49-F238E27FC236}">
                  <a16:creationId xmlns:a16="http://schemas.microsoft.com/office/drawing/2014/main" id="{CEDFB2CA-5EF7-4245-AB98-34BE06AAFE88}"/>
                </a:ext>
              </a:extLst>
            </p:cNvPr>
            <p:cNvSpPr/>
            <p:nvPr/>
          </p:nvSpPr>
          <p:spPr>
            <a:xfrm>
              <a:off x="2520661" y="3951988"/>
              <a:ext cx="765202" cy="2125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แสดงรายชื่อผู้กู้ยืม</a:t>
              </a:r>
              <a:b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</a:br>
              <a: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ตามส่วนราชการ / เขตพื้นที่การศึกษา</a:t>
              </a:r>
            </a:p>
          </p:txBody>
        </p:sp>
        <p:sp>
          <p:nvSpPr>
            <p:cNvPr id="115" name="ทรงกระบอก 114">
              <a:extLst>
                <a:ext uri="{FF2B5EF4-FFF2-40B4-BE49-F238E27FC236}">
                  <a16:creationId xmlns:a16="http://schemas.microsoft.com/office/drawing/2014/main" id="{84906A82-1568-4CA1-A312-76626F92BEAB}"/>
                </a:ext>
              </a:extLst>
            </p:cNvPr>
            <p:cNvSpPr/>
            <p:nvPr/>
          </p:nvSpPr>
          <p:spPr>
            <a:xfrm>
              <a:off x="3469699" y="3258798"/>
              <a:ext cx="449886" cy="296317"/>
            </a:xfrm>
            <a:prstGeom prst="can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1575"/>
            </a:p>
          </p:txBody>
        </p:sp>
        <p:sp>
          <p:nvSpPr>
            <p:cNvPr id="130" name="สี่เหลี่ยมผืนผ้า 129">
              <a:extLst>
                <a:ext uri="{FF2B5EF4-FFF2-40B4-BE49-F238E27FC236}">
                  <a16:creationId xmlns:a16="http://schemas.microsoft.com/office/drawing/2014/main" id="{A04E588A-8E54-480C-BEA1-373B23FFC99E}"/>
                </a:ext>
              </a:extLst>
            </p:cNvPr>
            <p:cNvSpPr/>
            <p:nvPr/>
          </p:nvSpPr>
          <p:spPr>
            <a:xfrm>
              <a:off x="3407644" y="3350627"/>
              <a:ext cx="571304" cy="15738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ข้อมูลยื่นคำขอกู้ยืม</a:t>
              </a:r>
            </a:p>
          </p:txBody>
        </p:sp>
        <p:cxnSp>
          <p:nvCxnSpPr>
            <p:cNvPr id="6" name="ตัวเชื่อมต่อ: หักมุม 5">
              <a:extLst>
                <a:ext uri="{FF2B5EF4-FFF2-40B4-BE49-F238E27FC236}">
                  <a16:creationId xmlns:a16="http://schemas.microsoft.com/office/drawing/2014/main" id="{8838E987-848A-4F69-996C-42DFC50C288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3264270" y="3607615"/>
              <a:ext cx="503165" cy="408779"/>
            </a:xfrm>
            <a:prstGeom prst="bentConnector2">
              <a:avLst/>
            </a:prstGeom>
            <a:ln w="12700"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สี่เหลี่ยมผืนผ้า: มุมมน 144">
              <a:extLst>
                <a:ext uri="{FF2B5EF4-FFF2-40B4-BE49-F238E27FC236}">
                  <a16:creationId xmlns:a16="http://schemas.microsoft.com/office/drawing/2014/main" id="{60D5F97A-1998-4053-B81B-A17F37DC5D1F}"/>
                </a:ext>
              </a:extLst>
            </p:cNvPr>
            <p:cNvSpPr/>
            <p:nvPr/>
          </p:nvSpPr>
          <p:spPr>
            <a:xfrm>
              <a:off x="1997694" y="6079347"/>
              <a:ext cx="581128" cy="129161"/>
            </a:xfrm>
            <a:prstGeom prst="roundRect">
              <a:avLst>
                <a:gd name="adj" fmla="val 39640"/>
              </a:avLst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675" dirty="0"/>
            </a:p>
          </p:txBody>
        </p:sp>
        <p:sp>
          <p:nvSpPr>
            <p:cNvPr id="147" name="สี่เหลี่ยมผืนผ้า 146">
              <a:extLst>
                <a:ext uri="{FF2B5EF4-FFF2-40B4-BE49-F238E27FC236}">
                  <a16:creationId xmlns:a16="http://schemas.microsoft.com/office/drawing/2014/main" id="{80F07C98-7733-4DAC-A5C3-CD9D54311582}"/>
                </a:ext>
              </a:extLst>
            </p:cNvPr>
            <p:cNvSpPr/>
            <p:nvPr/>
          </p:nvSpPr>
          <p:spPr>
            <a:xfrm>
              <a:off x="2061809" y="6085814"/>
              <a:ext cx="449888" cy="1162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จบการทำงาน</a:t>
              </a:r>
            </a:p>
          </p:txBody>
        </p:sp>
        <p:cxnSp>
          <p:nvCxnSpPr>
            <p:cNvPr id="148" name="ลูกศรเชื่อมต่อแบบตรง 147">
              <a:extLst>
                <a:ext uri="{FF2B5EF4-FFF2-40B4-BE49-F238E27FC236}">
                  <a16:creationId xmlns:a16="http://schemas.microsoft.com/office/drawing/2014/main" id="{0C79888A-2ACC-4E50-B3AE-FEE8599CA3F7}"/>
                </a:ext>
              </a:extLst>
            </p:cNvPr>
            <p:cNvCxnSpPr>
              <a:cxnSpLocks/>
            </p:cNvCxnSpPr>
            <p:nvPr/>
          </p:nvCxnSpPr>
          <p:spPr>
            <a:xfrm>
              <a:off x="2279427" y="5891932"/>
              <a:ext cx="0" cy="182250"/>
            </a:xfrm>
            <a:prstGeom prst="straightConnector1">
              <a:avLst/>
            </a:prstGeom>
            <a:ln w="127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301195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วงรี 5">
            <a:extLst>
              <a:ext uri="{FF2B5EF4-FFF2-40B4-BE49-F238E27FC236}">
                <a16:creationId xmlns:a16="http://schemas.microsoft.com/office/drawing/2014/main" id="{9CDA3A03-E3E3-4771-9FC1-2BCA32FE2848}"/>
              </a:ext>
            </a:extLst>
          </p:cNvPr>
          <p:cNvSpPr/>
          <p:nvPr/>
        </p:nvSpPr>
        <p:spPr>
          <a:xfrm>
            <a:off x="239982" y="235303"/>
            <a:ext cx="185435" cy="1854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575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2</a:t>
            </a:r>
          </a:p>
        </p:txBody>
      </p:sp>
      <p:sp>
        <p:nvSpPr>
          <p:cNvPr id="7" name="สี่เหลี่ยมผืนผ้า: มุมมน 6">
            <a:extLst>
              <a:ext uri="{FF2B5EF4-FFF2-40B4-BE49-F238E27FC236}">
                <a16:creationId xmlns:a16="http://schemas.microsoft.com/office/drawing/2014/main" id="{F6DCAA96-3263-48E8-A24F-D04ABF9B5F46}"/>
              </a:ext>
            </a:extLst>
          </p:cNvPr>
          <p:cNvSpPr/>
          <p:nvPr/>
        </p:nvSpPr>
        <p:spPr>
          <a:xfrm>
            <a:off x="8097039" y="1288016"/>
            <a:ext cx="567000" cy="129161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675" dirty="0"/>
          </a:p>
        </p:txBody>
      </p:sp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id="{3D730A84-86CF-426A-8B77-FECDB0C2E97F}"/>
              </a:ext>
            </a:extLst>
          </p:cNvPr>
          <p:cNvSpPr/>
          <p:nvPr/>
        </p:nvSpPr>
        <p:spPr>
          <a:xfrm>
            <a:off x="8157453" y="1298250"/>
            <a:ext cx="449888" cy="116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675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เริ่ม</a:t>
            </a:r>
          </a:p>
        </p:txBody>
      </p:sp>
      <p:sp>
        <p:nvSpPr>
          <p:cNvPr id="9" name="สี่เหลี่ยมผืนผ้า 8">
            <a:extLst>
              <a:ext uri="{FF2B5EF4-FFF2-40B4-BE49-F238E27FC236}">
                <a16:creationId xmlns:a16="http://schemas.microsoft.com/office/drawing/2014/main" id="{146063E6-41AC-449B-8BD4-EF0D15EC799A}"/>
              </a:ext>
            </a:extLst>
          </p:cNvPr>
          <p:cNvSpPr/>
          <p:nvPr/>
        </p:nvSpPr>
        <p:spPr>
          <a:xfrm>
            <a:off x="7995773" y="1506038"/>
            <a:ext cx="769533" cy="22275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10" name="สี่เหลี่ยมผืนผ้า 9">
            <a:extLst>
              <a:ext uri="{FF2B5EF4-FFF2-40B4-BE49-F238E27FC236}">
                <a16:creationId xmlns:a16="http://schemas.microsoft.com/office/drawing/2014/main" id="{D6E2F0E1-FCC5-4555-9FA3-81B4006D6F71}"/>
              </a:ext>
            </a:extLst>
          </p:cNvPr>
          <p:cNvSpPr/>
          <p:nvPr/>
        </p:nvSpPr>
        <p:spPr>
          <a:xfrm>
            <a:off x="8171554" y="1528354"/>
            <a:ext cx="417969" cy="1477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เข้าสู่ระบบ</a:t>
            </a:r>
          </a:p>
        </p:txBody>
      </p:sp>
      <p:cxnSp>
        <p:nvCxnSpPr>
          <p:cNvPr id="11" name="ลูกศรเชื่อมต่อแบบตรง 10">
            <a:extLst>
              <a:ext uri="{FF2B5EF4-FFF2-40B4-BE49-F238E27FC236}">
                <a16:creationId xmlns:a16="http://schemas.microsoft.com/office/drawing/2014/main" id="{D9FC451C-F4DC-4381-9421-A54F9E293126}"/>
              </a:ext>
            </a:extLst>
          </p:cNvPr>
          <p:cNvCxnSpPr>
            <a:cxnSpLocks/>
            <a:stCxn id="7" idx="2"/>
            <a:endCxn id="9" idx="0"/>
          </p:cNvCxnSpPr>
          <p:nvPr/>
        </p:nvCxnSpPr>
        <p:spPr>
          <a:xfrm>
            <a:off x="8380539" y="1417178"/>
            <a:ext cx="0" cy="88861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สี่เหลี่ยมผืนผ้า 11">
            <a:extLst>
              <a:ext uri="{FF2B5EF4-FFF2-40B4-BE49-F238E27FC236}">
                <a16:creationId xmlns:a16="http://schemas.microsoft.com/office/drawing/2014/main" id="{F14F2E02-8D90-45EB-A4AF-FD58C2A2F247}"/>
              </a:ext>
            </a:extLst>
          </p:cNvPr>
          <p:cNvSpPr/>
          <p:nvPr/>
        </p:nvSpPr>
        <p:spPr>
          <a:xfrm>
            <a:off x="-643241" y="208687"/>
            <a:ext cx="4861683" cy="2735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ฟังก์ชั่นงานการตรวจสอบเอกสาร และรับรอง</a:t>
            </a:r>
          </a:p>
        </p:txBody>
      </p:sp>
      <p:sp>
        <p:nvSpPr>
          <p:cNvPr id="13" name="สี่เหลี่ยมผืนผ้า 12">
            <a:extLst>
              <a:ext uri="{FF2B5EF4-FFF2-40B4-BE49-F238E27FC236}">
                <a16:creationId xmlns:a16="http://schemas.microsoft.com/office/drawing/2014/main" id="{8144E2F6-D655-4855-816E-08EAC1686D24}"/>
              </a:ext>
            </a:extLst>
          </p:cNvPr>
          <p:cNvSpPr/>
          <p:nvPr/>
        </p:nvSpPr>
        <p:spPr>
          <a:xfrm>
            <a:off x="7999681" y="2158909"/>
            <a:ext cx="769533" cy="211279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14" name="สี่เหลี่ยมผืนผ้า 13">
            <a:extLst>
              <a:ext uri="{FF2B5EF4-FFF2-40B4-BE49-F238E27FC236}">
                <a16:creationId xmlns:a16="http://schemas.microsoft.com/office/drawing/2014/main" id="{2B4C4109-F810-4502-978C-C9333F55436D}"/>
              </a:ext>
            </a:extLst>
          </p:cNvPr>
          <p:cNvSpPr/>
          <p:nvPr/>
        </p:nvSpPr>
        <p:spPr>
          <a:xfrm>
            <a:off x="8066522" y="2204993"/>
            <a:ext cx="595936" cy="1152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เรียกดูเอกสารประกอบ</a:t>
            </a:r>
            <a:b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ของผู้กู้ยืม</a:t>
            </a:r>
          </a:p>
        </p:txBody>
      </p:sp>
      <p:cxnSp>
        <p:nvCxnSpPr>
          <p:cNvPr id="19" name="ลูกศรเชื่อมต่อแบบตรง 18">
            <a:extLst>
              <a:ext uri="{FF2B5EF4-FFF2-40B4-BE49-F238E27FC236}">
                <a16:creationId xmlns:a16="http://schemas.microsoft.com/office/drawing/2014/main" id="{F92E3414-B66F-4174-BA7D-9EA54BF0B450}"/>
              </a:ext>
            </a:extLst>
          </p:cNvPr>
          <p:cNvCxnSpPr>
            <a:cxnSpLocks/>
          </p:cNvCxnSpPr>
          <p:nvPr/>
        </p:nvCxnSpPr>
        <p:spPr>
          <a:xfrm>
            <a:off x="8380539" y="2370029"/>
            <a:ext cx="0" cy="99322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ลูกศรเชื่อมต่อแบบตรง 32">
            <a:extLst>
              <a:ext uri="{FF2B5EF4-FFF2-40B4-BE49-F238E27FC236}">
                <a16:creationId xmlns:a16="http://schemas.microsoft.com/office/drawing/2014/main" id="{167C4FDB-4B29-40EC-A608-88BC1558BE6E}"/>
              </a:ext>
            </a:extLst>
          </p:cNvPr>
          <p:cNvCxnSpPr>
            <a:cxnSpLocks/>
          </p:cNvCxnSpPr>
          <p:nvPr/>
        </p:nvCxnSpPr>
        <p:spPr>
          <a:xfrm>
            <a:off x="8380539" y="1736653"/>
            <a:ext cx="0" cy="99322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สี่เหลี่ยมผืนผ้า 33">
            <a:extLst>
              <a:ext uri="{FF2B5EF4-FFF2-40B4-BE49-F238E27FC236}">
                <a16:creationId xmlns:a16="http://schemas.microsoft.com/office/drawing/2014/main" id="{B58A16CB-4EC0-451B-8DED-0B9B0F419095}"/>
              </a:ext>
            </a:extLst>
          </p:cNvPr>
          <p:cNvSpPr/>
          <p:nvPr/>
        </p:nvSpPr>
        <p:spPr>
          <a:xfrm>
            <a:off x="7362574" y="1693163"/>
            <a:ext cx="559206" cy="172446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cxnSp>
        <p:nvCxnSpPr>
          <p:cNvPr id="35" name="ลูกศรเชื่อมต่อแบบตรง 34">
            <a:extLst>
              <a:ext uri="{FF2B5EF4-FFF2-40B4-BE49-F238E27FC236}">
                <a16:creationId xmlns:a16="http://schemas.microsoft.com/office/drawing/2014/main" id="{36618740-E09F-443F-96A1-DC648DE0C2D0}"/>
              </a:ext>
            </a:extLst>
          </p:cNvPr>
          <p:cNvCxnSpPr>
            <a:cxnSpLocks/>
          </p:cNvCxnSpPr>
          <p:nvPr/>
        </p:nvCxnSpPr>
        <p:spPr>
          <a:xfrm>
            <a:off x="7934838" y="1759343"/>
            <a:ext cx="434724" cy="0"/>
          </a:xfrm>
          <a:prstGeom prst="straightConnector1">
            <a:avLst/>
          </a:prstGeom>
          <a:ln w="12700">
            <a:solidFill>
              <a:srgbClr val="00B0F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สี่เหลี่ยมผืนผ้า 35">
            <a:extLst>
              <a:ext uri="{FF2B5EF4-FFF2-40B4-BE49-F238E27FC236}">
                <a16:creationId xmlns:a16="http://schemas.microsoft.com/office/drawing/2014/main" id="{6A2B92F2-1749-429D-84F9-4DDBB1510675}"/>
              </a:ext>
            </a:extLst>
          </p:cNvPr>
          <p:cNvSpPr/>
          <p:nvPr/>
        </p:nvSpPr>
        <p:spPr>
          <a:xfrm>
            <a:off x="7342769" y="1725139"/>
            <a:ext cx="632632" cy="1222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ระบบแจ้งเตือน มีผู้ยื่นคำข้อกู้ยืม(รายใหม่)</a:t>
            </a:r>
          </a:p>
        </p:txBody>
      </p:sp>
      <p:sp>
        <p:nvSpPr>
          <p:cNvPr id="37" name="สี่เหลี่ยมผืนผ้า 36">
            <a:extLst>
              <a:ext uri="{FF2B5EF4-FFF2-40B4-BE49-F238E27FC236}">
                <a16:creationId xmlns:a16="http://schemas.microsoft.com/office/drawing/2014/main" id="{6F3E9077-A486-4BFE-90B8-C05FF0DBB3E2}"/>
              </a:ext>
            </a:extLst>
          </p:cNvPr>
          <p:cNvSpPr/>
          <p:nvPr/>
        </p:nvSpPr>
        <p:spPr>
          <a:xfrm>
            <a:off x="7995773" y="1835975"/>
            <a:ext cx="769533" cy="22275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cxnSp>
        <p:nvCxnSpPr>
          <p:cNvPr id="38" name="ลูกศรเชื่อมต่อแบบตรง 37">
            <a:extLst>
              <a:ext uri="{FF2B5EF4-FFF2-40B4-BE49-F238E27FC236}">
                <a16:creationId xmlns:a16="http://schemas.microsoft.com/office/drawing/2014/main" id="{5EF2CD19-DC56-4468-B927-10E62D0AFBCE}"/>
              </a:ext>
            </a:extLst>
          </p:cNvPr>
          <p:cNvCxnSpPr>
            <a:cxnSpLocks/>
            <a:stCxn id="37" idx="2"/>
          </p:cNvCxnSpPr>
          <p:nvPr/>
        </p:nvCxnSpPr>
        <p:spPr>
          <a:xfrm>
            <a:off x="8380539" y="2058725"/>
            <a:ext cx="0" cy="99322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สี่เหลี่ยมผืนผ้า 38">
            <a:extLst>
              <a:ext uri="{FF2B5EF4-FFF2-40B4-BE49-F238E27FC236}">
                <a16:creationId xmlns:a16="http://schemas.microsoft.com/office/drawing/2014/main" id="{C180505C-B3AC-4F93-9B72-D5D12F79D698}"/>
              </a:ext>
            </a:extLst>
          </p:cNvPr>
          <p:cNvSpPr/>
          <p:nvPr/>
        </p:nvSpPr>
        <p:spPr>
          <a:xfrm>
            <a:off x="7975545" y="1850474"/>
            <a:ext cx="765202" cy="212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แสดงรายชื่อผู้กู้ยืม</a:t>
            </a:r>
            <a:b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ตามส่วนราชการ / เขตพื้นที่การศึกษา</a:t>
            </a:r>
          </a:p>
        </p:txBody>
      </p:sp>
      <p:sp>
        <p:nvSpPr>
          <p:cNvPr id="40" name="ทรงกระบอก 39">
            <a:extLst>
              <a:ext uri="{FF2B5EF4-FFF2-40B4-BE49-F238E27FC236}">
                <a16:creationId xmlns:a16="http://schemas.microsoft.com/office/drawing/2014/main" id="{7088D132-478B-4715-8FD7-1E59127F6700}"/>
              </a:ext>
            </a:extLst>
          </p:cNvPr>
          <p:cNvSpPr/>
          <p:nvPr/>
        </p:nvSpPr>
        <p:spPr>
          <a:xfrm>
            <a:off x="8924583" y="1157284"/>
            <a:ext cx="449886" cy="296317"/>
          </a:xfrm>
          <a:prstGeom prst="ca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41" name="สี่เหลี่ยมผืนผ้า 40">
            <a:extLst>
              <a:ext uri="{FF2B5EF4-FFF2-40B4-BE49-F238E27FC236}">
                <a16:creationId xmlns:a16="http://schemas.microsoft.com/office/drawing/2014/main" id="{C540F219-3BC5-45A7-B02E-90F9C0CE256B}"/>
              </a:ext>
            </a:extLst>
          </p:cNvPr>
          <p:cNvSpPr/>
          <p:nvPr/>
        </p:nvSpPr>
        <p:spPr>
          <a:xfrm>
            <a:off x="8862528" y="1249113"/>
            <a:ext cx="571304" cy="1573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ข้อมูลยื่นคำขอกู้ยืม</a:t>
            </a:r>
          </a:p>
        </p:txBody>
      </p:sp>
      <p:cxnSp>
        <p:nvCxnSpPr>
          <p:cNvPr id="42" name="ตัวเชื่อมต่อ: หักมุม 41">
            <a:extLst>
              <a:ext uri="{FF2B5EF4-FFF2-40B4-BE49-F238E27FC236}">
                <a16:creationId xmlns:a16="http://schemas.microsoft.com/office/drawing/2014/main" id="{D92CD846-7506-4B8C-8C6C-18A3384E030F}"/>
              </a:ext>
            </a:extLst>
          </p:cNvPr>
          <p:cNvCxnSpPr>
            <a:cxnSpLocks/>
          </p:cNvCxnSpPr>
          <p:nvPr/>
        </p:nvCxnSpPr>
        <p:spPr>
          <a:xfrm rot="5400000">
            <a:off x="8719154" y="1506101"/>
            <a:ext cx="503165" cy="40877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สี่เหลี่ยมผืนผ้า 14">
            <a:extLst>
              <a:ext uri="{FF2B5EF4-FFF2-40B4-BE49-F238E27FC236}">
                <a16:creationId xmlns:a16="http://schemas.microsoft.com/office/drawing/2014/main" id="{263806E4-2AA4-47E7-AD82-0E4CE7ECEECB}"/>
              </a:ext>
            </a:extLst>
          </p:cNvPr>
          <p:cNvSpPr/>
          <p:nvPr/>
        </p:nvSpPr>
        <p:spPr>
          <a:xfrm>
            <a:off x="3689078" y="5438256"/>
            <a:ext cx="769533" cy="211279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16" name="สี่เหลี่ยมผืนผ้า 15">
            <a:extLst>
              <a:ext uri="{FF2B5EF4-FFF2-40B4-BE49-F238E27FC236}">
                <a16:creationId xmlns:a16="http://schemas.microsoft.com/office/drawing/2014/main" id="{F40F8B65-B8C8-43EB-B317-628902BB8111}"/>
              </a:ext>
            </a:extLst>
          </p:cNvPr>
          <p:cNvSpPr/>
          <p:nvPr/>
        </p:nvSpPr>
        <p:spPr>
          <a:xfrm>
            <a:off x="3810789" y="5448215"/>
            <a:ext cx="526111" cy="1913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บันทึกผลการตรวจสอบเอกสารหลักฐาน/ความเห็น ผ่านระบบ</a:t>
            </a:r>
          </a:p>
        </p:txBody>
      </p:sp>
      <p:grpSp>
        <p:nvGrpSpPr>
          <p:cNvPr id="4" name="กลุ่ม 3"/>
          <p:cNvGrpSpPr/>
          <p:nvPr/>
        </p:nvGrpSpPr>
        <p:grpSpPr>
          <a:xfrm>
            <a:off x="779274" y="4151496"/>
            <a:ext cx="1591757" cy="981341"/>
            <a:chOff x="4196236" y="4371273"/>
            <a:chExt cx="1591757" cy="981341"/>
          </a:xfrm>
        </p:grpSpPr>
        <p:sp>
          <p:nvSpPr>
            <p:cNvPr id="17" name="แผนผังลําดับงาน: การตัดสินใจ 16">
              <a:extLst>
                <a:ext uri="{FF2B5EF4-FFF2-40B4-BE49-F238E27FC236}">
                  <a16:creationId xmlns:a16="http://schemas.microsoft.com/office/drawing/2014/main" id="{D69B1659-9D12-48DA-9819-FE1FDA5CC57A}"/>
                </a:ext>
              </a:extLst>
            </p:cNvPr>
            <p:cNvSpPr/>
            <p:nvPr/>
          </p:nvSpPr>
          <p:spPr>
            <a:xfrm>
              <a:off x="4306444" y="4371273"/>
              <a:ext cx="1371342" cy="981341"/>
            </a:xfrm>
            <a:prstGeom prst="flowChartDecision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675"/>
            </a:p>
          </p:txBody>
        </p:sp>
        <p:sp>
          <p:nvSpPr>
            <p:cNvPr id="18" name="สี่เหลี่ยมผืนผ้า 17">
              <a:extLst>
                <a:ext uri="{FF2B5EF4-FFF2-40B4-BE49-F238E27FC236}">
                  <a16:creationId xmlns:a16="http://schemas.microsoft.com/office/drawing/2014/main" id="{A5A10106-D8F4-43DB-A1BB-055ABC7310B2}"/>
                </a:ext>
              </a:extLst>
            </p:cNvPr>
            <p:cNvSpPr/>
            <p:nvPr/>
          </p:nvSpPr>
          <p:spPr>
            <a:xfrm>
              <a:off x="4196236" y="4511664"/>
              <a:ext cx="1591757" cy="75237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ตรวจสอบเอกสารหลักฐาน</a:t>
              </a:r>
            </a:p>
          </p:txBody>
        </p:sp>
      </p:grpSp>
      <p:cxnSp>
        <p:nvCxnSpPr>
          <p:cNvPr id="20" name="ตัวเชื่อมต่อ: หักมุม 19">
            <a:extLst>
              <a:ext uri="{FF2B5EF4-FFF2-40B4-BE49-F238E27FC236}">
                <a16:creationId xmlns:a16="http://schemas.microsoft.com/office/drawing/2014/main" id="{208722A1-2EFA-411B-9C6C-9A7C64947B59}"/>
              </a:ext>
            </a:extLst>
          </p:cNvPr>
          <p:cNvCxnSpPr>
            <a:cxnSpLocks/>
          </p:cNvCxnSpPr>
          <p:nvPr/>
        </p:nvCxnSpPr>
        <p:spPr>
          <a:xfrm>
            <a:off x="3790345" y="5169461"/>
            <a:ext cx="283500" cy="263250"/>
          </a:xfrm>
          <a:prstGeom prst="bentConnector2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สี่เหลี่ยมผืนผ้า 20">
            <a:extLst>
              <a:ext uri="{FF2B5EF4-FFF2-40B4-BE49-F238E27FC236}">
                <a16:creationId xmlns:a16="http://schemas.microsoft.com/office/drawing/2014/main" id="{45973E44-6DAA-44A2-90C9-FAA8079C9997}"/>
              </a:ext>
            </a:extLst>
          </p:cNvPr>
          <p:cNvSpPr/>
          <p:nvPr/>
        </p:nvSpPr>
        <p:spPr>
          <a:xfrm>
            <a:off x="3718782" y="5139573"/>
            <a:ext cx="437346" cy="734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ครบถ้วนถูกต้อง สมบูรณ์</a:t>
            </a:r>
          </a:p>
        </p:txBody>
      </p:sp>
      <p:sp>
        <p:nvSpPr>
          <p:cNvPr id="22" name="สี่เหลี่ยมผืนผ้า 21">
            <a:extLst>
              <a:ext uri="{FF2B5EF4-FFF2-40B4-BE49-F238E27FC236}">
                <a16:creationId xmlns:a16="http://schemas.microsoft.com/office/drawing/2014/main" id="{73F65AB2-5D7B-4D73-AE82-E8A85C5A7A3A}"/>
              </a:ext>
            </a:extLst>
          </p:cNvPr>
          <p:cNvSpPr/>
          <p:nvPr/>
        </p:nvSpPr>
        <p:spPr>
          <a:xfrm>
            <a:off x="2554467" y="6107971"/>
            <a:ext cx="714486" cy="211279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23" name="สี่เหลี่ยมผืนผ้า 22">
            <a:extLst>
              <a:ext uri="{FF2B5EF4-FFF2-40B4-BE49-F238E27FC236}">
                <a16:creationId xmlns:a16="http://schemas.microsoft.com/office/drawing/2014/main" id="{BBAD62DF-6B81-4725-A3FC-B452F7D40424}"/>
              </a:ext>
            </a:extLst>
          </p:cNvPr>
          <p:cNvSpPr/>
          <p:nvPr/>
        </p:nvSpPr>
        <p:spPr>
          <a:xfrm>
            <a:off x="2550385" y="6120684"/>
            <a:ext cx="709713" cy="1913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แจ้งเตือนไปยัง</a:t>
            </a:r>
            <a:r>
              <a:rPr lang="en-US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Email</a:t>
            </a:r>
            <a:br>
              <a:rPr lang="en-US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ของผู้กู้ยืม และระบบยื่นคำขอกู้ยืม</a:t>
            </a:r>
          </a:p>
        </p:txBody>
      </p:sp>
      <p:cxnSp>
        <p:nvCxnSpPr>
          <p:cNvPr id="24" name="ตัวเชื่อมต่อ: หักมุม 23">
            <a:extLst>
              <a:ext uri="{FF2B5EF4-FFF2-40B4-BE49-F238E27FC236}">
                <a16:creationId xmlns:a16="http://schemas.microsoft.com/office/drawing/2014/main" id="{E9E74628-AEE7-4079-810C-53DAAC81A507}"/>
              </a:ext>
            </a:extLst>
          </p:cNvPr>
          <p:cNvCxnSpPr>
            <a:cxnSpLocks/>
          </p:cNvCxnSpPr>
          <p:nvPr/>
        </p:nvCxnSpPr>
        <p:spPr>
          <a:xfrm rot="5400000">
            <a:off x="2610396" y="5446711"/>
            <a:ext cx="939111" cy="386166"/>
          </a:xfrm>
          <a:prstGeom prst="bentConnector3">
            <a:avLst>
              <a:gd name="adj1" fmla="val 251"/>
            </a:avLst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สี่เหลี่ยมผืนผ้า 24">
            <a:extLst>
              <a:ext uri="{FF2B5EF4-FFF2-40B4-BE49-F238E27FC236}">
                <a16:creationId xmlns:a16="http://schemas.microsoft.com/office/drawing/2014/main" id="{C44E6A4B-FFF4-40D4-AA6E-B0A2C65B54D8}"/>
              </a:ext>
            </a:extLst>
          </p:cNvPr>
          <p:cNvSpPr/>
          <p:nvPr/>
        </p:nvSpPr>
        <p:spPr>
          <a:xfrm>
            <a:off x="2910957" y="5080882"/>
            <a:ext cx="437346" cy="1787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ไม่ครบถ้วนถูกต้อง สมบูรณ์</a:t>
            </a:r>
          </a:p>
        </p:txBody>
      </p:sp>
      <p:sp>
        <p:nvSpPr>
          <p:cNvPr id="26" name="สี่เหลี่ยมผืนผ้า: มุมมน 25">
            <a:extLst>
              <a:ext uri="{FF2B5EF4-FFF2-40B4-BE49-F238E27FC236}">
                <a16:creationId xmlns:a16="http://schemas.microsoft.com/office/drawing/2014/main" id="{09FA2412-5BCA-4F1C-A53B-1369281BC286}"/>
              </a:ext>
            </a:extLst>
          </p:cNvPr>
          <p:cNvSpPr/>
          <p:nvPr/>
        </p:nvSpPr>
        <p:spPr>
          <a:xfrm>
            <a:off x="3785837" y="5908683"/>
            <a:ext cx="581128" cy="129161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675" dirty="0"/>
          </a:p>
        </p:txBody>
      </p:sp>
      <p:sp>
        <p:nvSpPr>
          <p:cNvPr id="27" name="สี่เหลี่ยมผืนผ้า 26">
            <a:extLst>
              <a:ext uri="{FF2B5EF4-FFF2-40B4-BE49-F238E27FC236}">
                <a16:creationId xmlns:a16="http://schemas.microsoft.com/office/drawing/2014/main" id="{55D92763-AE62-4EB8-9890-597E7E439E29}"/>
              </a:ext>
            </a:extLst>
          </p:cNvPr>
          <p:cNvSpPr/>
          <p:nvPr/>
        </p:nvSpPr>
        <p:spPr>
          <a:xfrm>
            <a:off x="3840787" y="5925127"/>
            <a:ext cx="449888" cy="116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จบการทำงาน</a:t>
            </a:r>
          </a:p>
        </p:txBody>
      </p:sp>
      <p:cxnSp>
        <p:nvCxnSpPr>
          <p:cNvPr id="28" name="ลูกศรเชื่อมต่อแบบตรง 27">
            <a:extLst>
              <a:ext uri="{FF2B5EF4-FFF2-40B4-BE49-F238E27FC236}">
                <a16:creationId xmlns:a16="http://schemas.microsoft.com/office/drawing/2014/main" id="{8F064E51-29B6-4A21-BC7C-08CBCD6CB0D6}"/>
              </a:ext>
            </a:extLst>
          </p:cNvPr>
          <p:cNvCxnSpPr>
            <a:cxnSpLocks/>
            <a:endCxn id="26" idx="0"/>
          </p:cNvCxnSpPr>
          <p:nvPr/>
        </p:nvCxnSpPr>
        <p:spPr>
          <a:xfrm>
            <a:off x="4073845" y="5649535"/>
            <a:ext cx="2556" cy="259148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สี่เหลี่ยมผืนผ้า 28">
            <a:extLst>
              <a:ext uri="{FF2B5EF4-FFF2-40B4-BE49-F238E27FC236}">
                <a16:creationId xmlns:a16="http://schemas.microsoft.com/office/drawing/2014/main" id="{B9AC3EC1-61FD-46DF-839E-148055D40B3E}"/>
              </a:ext>
            </a:extLst>
          </p:cNvPr>
          <p:cNvSpPr/>
          <p:nvPr/>
        </p:nvSpPr>
        <p:spPr>
          <a:xfrm>
            <a:off x="3014333" y="5688915"/>
            <a:ext cx="623867" cy="172446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30" name="สี่เหลี่ยมผืนผ้า 29">
            <a:extLst>
              <a:ext uri="{FF2B5EF4-FFF2-40B4-BE49-F238E27FC236}">
                <a16:creationId xmlns:a16="http://schemas.microsoft.com/office/drawing/2014/main" id="{9DE51338-CA18-425D-961B-7D53FA61FDB0}"/>
              </a:ext>
            </a:extLst>
          </p:cNvPr>
          <p:cNvSpPr/>
          <p:nvPr/>
        </p:nvSpPr>
        <p:spPr>
          <a:xfrm>
            <a:off x="2997351" y="5719796"/>
            <a:ext cx="632632" cy="1222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ระบบแจ้งเตือน ไปยังระบบอื่นๆ </a:t>
            </a:r>
          </a:p>
          <a:p>
            <a:pPr algn="ctr"/>
            <a:r>
              <a:rPr lang="th-TH" sz="45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ที่เกี่ยวข้อง</a:t>
            </a:r>
          </a:p>
        </p:txBody>
      </p:sp>
      <p:cxnSp>
        <p:nvCxnSpPr>
          <p:cNvPr id="31" name="ลูกศรเชื่อมต่อแบบตรง 30">
            <a:extLst>
              <a:ext uri="{FF2B5EF4-FFF2-40B4-BE49-F238E27FC236}">
                <a16:creationId xmlns:a16="http://schemas.microsoft.com/office/drawing/2014/main" id="{E7A3231F-5799-466B-A28F-CC70F02B563E}"/>
              </a:ext>
            </a:extLst>
          </p:cNvPr>
          <p:cNvCxnSpPr>
            <a:cxnSpLocks/>
            <a:endCxn id="29" idx="3"/>
          </p:cNvCxnSpPr>
          <p:nvPr/>
        </p:nvCxnSpPr>
        <p:spPr>
          <a:xfrm flipH="1">
            <a:off x="3638200" y="5767205"/>
            <a:ext cx="435645" cy="0"/>
          </a:xfrm>
          <a:prstGeom prst="straightConnector1">
            <a:avLst/>
          </a:prstGeom>
          <a:ln w="12700">
            <a:solidFill>
              <a:srgbClr val="00B0F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สี่เหลี่ยมผืนผ้า: มุมมน 42">
            <a:extLst>
              <a:ext uri="{FF2B5EF4-FFF2-40B4-BE49-F238E27FC236}">
                <a16:creationId xmlns:a16="http://schemas.microsoft.com/office/drawing/2014/main" id="{1E4B10C7-E390-4C63-A465-700D1ECC7852}"/>
              </a:ext>
            </a:extLst>
          </p:cNvPr>
          <p:cNvSpPr/>
          <p:nvPr/>
        </p:nvSpPr>
        <p:spPr>
          <a:xfrm>
            <a:off x="2616559" y="6506664"/>
            <a:ext cx="581128" cy="129161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675" dirty="0"/>
          </a:p>
        </p:txBody>
      </p:sp>
      <p:sp>
        <p:nvSpPr>
          <p:cNvPr id="44" name="สี่เหลี่ยมผืนผ้า 43">
            <a:extLst>
              <a:ext uri="{FF2B5EF4-FFF2-40B4-BE49-F238E27FC236}">
                <a16:creationId xmlns:a16="http://schemas.microsoft.com/office/drawing/2014/main" id="{E6BB1C3B-0802-4557-8A0F-326006FE4356}"/>
              </a:ext>
            </a:extLst>
          </p:cNvPr>
          <p:cNvSpPr/>
          <p:nvPr/>
        </p:nvSpPr>
        <p:spPr>
          <a:xfrm>
            <a:off x="2680674" y="6513131"/>
            <a:ext cx="449888" cy="116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จบการทำงาน</a:t>
            </a:r>
          </a:p>
        </p:txBody>
      </p:sp>
      <p:cxnSp>
        <p:nvCxnSpPr>
          <p:cNvPr id="45" name="ลูกศรเชื่อมต่อแบบตรง 44">
            <a:extLst>
              <a:ext uri="{FF2B5EF4-FFF2-40B4-BE49-F238E27FC236}">
                <a16:creationId xmlns:a16="http://schemas.microsoft.com/office/drawing/2014/main" id="{CDFAA52B-CF14-443B-A4B9-31B8C2E523F5}"/>
              </a:ext>
            </a:extLst>
          </p:cNvPr>
          <p:cNvCxnSpPr>
            <a:cxnSpLocks/>
          </p:cNvCxnSpPr>
          <p:nvPr/>
        </p:nvCxnSpPr>
        <p:spPr>
          <a:xfrm>
            <a:off x="2898292" y="6319249"/>
            <a:ext cx="0" cy="18225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กลุ่ม 45">
            <a:extLst>
              <a:ext uri="{FF2B5EF4-FFF2-40B4-BE49-F238E27FC236}">
                <a16:creationId xmlns:a16="http://schemas.microsoft.com/office/drawing/2014/main" id="{08F424CA-84C9-4CF0-85C0-E3C7FB12C4FF}"/>
              </a:ext>
            </a:extLst>
          </p:cNvPr>
          <p:cNvGrpSpPr/>
          <p:nvPr/>
        </p:nvGrpSpPr>
        <p:grpSpPr>
          <a:xfrm>
            <a:off x="2784608" y="516121"/>
            <a:ext cx="1234832" cy="493217"/>
            <a:chOff x="265146" y="511231"/>
            <a:chExt cx="1731686" cy="616472"/>
          </a:xfrm>
        </p:grpSpPr>
        <p:sp>
          <p:nvSpPr>
            <p:cNvPr id="47" name="สี่เหลี่ยมผืนผ้า: มุมมน 46">
              <a:extLst>
                <a:ext uri="{FF2B5EF4-FFF2-40B4-BE49-F238E27FC236}">
                  <a16:creationId xmlns:a16="http://schemas.microsoft.com/office/drawing/2014/main" id="{10B2DD22-2371-413B-982E-CB96E4E82A86}"/>
                </a:ext>
              </a:extLst>
            </p:cNvPr>
            <p:cNvSpPr/>
            <p:nvPr/>
          </p:nvSpPr>
          <p:spPr>
            <a:xfrm>
              <a:off x="265146" y="511231"/>
              <a:ext cx="1731686" cy="616472"/>
            </a:xfrm>
            <a:prstGeom prst="roundRect">
              <a:avLst>
                <a:gd name="adj" fmla="val 39640"/>
              </a:avLst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675" dirty="0"/>
            </a:p>
          </p:txBody>
        </p:sp>
        <p:sp>
          <p:nvSpPr>
            <p:cNvPr id="48" name="สี่เหลี่ยมผืนผ้า 47">
              <a:extLst>
                <a:ext uri="{FF2B5EF4-FFF2-40B4-BE49-F238E27FC236}">
                  <a16:creationId xmlns:a16="http://schemas.microsoft.com/office/drawing/2014/main" id="{392D5E2B-8817-4554-BD8C-8A3E436A58FB}"/>
                </a:ext>
              </a:extLst>
            </p:cNvPr>
            <p:cNvSpPr/>
            <p:nvPr/>
          </p:nvSpPr>
          <p:spPr>
            <a:xfrm>
              <a:off x="688290" y="796294"/>
              <a:ext cx="863476" cy="5539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เริ่ม</a:t>
              </a:r>
            </a:p>
          </p:txBody>
        </p:sp>
      </p:grpSp>
      <p:grpSp>
        <p:nvGrpSpPr>
          <p:cNvPr id="2" name="กลุ่ม 1"/>
          <p:cNvGrpSpPr/>
          <p:nvPr/>
        </p:nvGrpSpPr>
        <p:grpSpPr>
          <a:xfrm>
            <a:off x="2803733" y="1313426"/>
            <a:ext cx="1234829" cy="445917"/>
            <a:chOff x="2808100" y="1156323"/>
            <a:chExt cx="1234829" cy="445917"/>
          </a:xfrm>
        </p:grpSpPr>
        <p:sp>
          <p:nvSpPr>
            <p:cNvPr id="49" name="สี่เหลี่ยมผืนผ้า 48">
              <a:extLst>
                <a:ext uri="{FF2B5EF4-FFF2-40B4-BE49-F238E27FC236}">
                  <a16:creationId xmlns:a16="http://schemas.microsoft.com/office/drawing/2014/main" id="{56E009D9-5581-4EC3-845A-29D946953596}"/>
                </a:ext>
              </a:extLst>
            </p:cNvPr>
            <p:cNvSpPr/>
            <p:nvPr/>
          </p:nvSpPr>
          <p:spPr>
            <a:xfrm>
              <a:off x="2808100" y="1156323"/>
              <a:ext cx="1234829" cy="445917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575"/>
            </a:p>
          </p:txBody>
        </p:sp>
        <p:sp>
          <p:nvSpPr>
            <p:cNvPr id="51" name="สี่เหลี่ยมผืนผ้า 50">
              <a:extLst>
                <a:ext uri="{FF2B5EF4-FFF2-40B4-BE49-F238E27FC236}">
                  <a16:creationId xmlns:a16="http://schemas.microsoft.com/office/drawing/2014/main" id="{2171D496-B714-44FD-AE79-38B70FF5C196}"/>
                </a:ext>
              </a:extLst>
            </p:cNvPr>
            <p:cNvSpPr/>
            <p:nvPr/>
          </p:nvSpPr>
          <p:spPr>
            <a:xfrm>
              <a:off x="2905381" y="1237407"/>
              <a:ext cx="1137548" cy="24718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เข้าสู่ระบบ</a:t>
              </a:r>
            </a:p>
          </p:txBody>
        </p:sp>
      </p:grpSp>
      <p:grpSp>
        <p:nvGrpSpPr>
          <p:cNvPr id="54" name="กลุ่ม 53">
            <a:extLst>
              <a:ext uri="{FF2B5EF4-FFF2-40B4-BE49-F238E27FC236}">
                <a16:creationId xmlns:a16="http://schemas.microsoft.com/office/drawing/2014/main" id="{35DB73BF-F9C6-450F-AD38-A22965C6D9CF}"/>
              </a:ext>
            </a:extLst>
          </p:cNvPr>
          <p:cNvGrpSpPr/>
          <p:nvPr/>
        </p:nvGrpSpPr>
        <p:grpSpPr>
          <a:xfrm>
            <a:off x="2714276" y="3965595"/>
            <a:ext cx="1725556" cy="586925"/>
            <a:chOff x="398184" y="2097313"/>
            <a:chExt cx="1725556" cy="586925"/>
          </a:xfrm>
        </p:grpSpPr>
        <p:sp>
          <p:nvSpPr>
            <p:cNvPr id="52" name="สี่เหลี่ยมผืนผ้า 51">
              <a:extLst>
                <a:ext uri="{FF2B5EF4-FFF2-40B4-BE49-F238E27FC236}">
                  <a16:creationId xmlns:a16="http://schemas.microsoft.com/office/drawing/2014/main" id="{85401B1C-5401-4FB8-8490-DCDCC3D4CCC2}"/>
                </a:ext>
              </a:extLst>
            </p:cNvPr>
            <p:cNvSpPr/>
            <p:nvPr/>
          </p:nvSpPr>
          <p:spPr>
            <a:xfrm>
              <a:off x="425418" y="2097313"/>
              <a:ext cx="1632838" cy="586925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575"/>
            </a:p>
          </p:txBody>
        </p:sp>
        <p:sp>
          <p:nvSpPr>
            <p:cNvPr id="53" name="สี่เหลี่ยมผืนผ้า 52">
              <a:extLst>
                <a:ext uri="{FF2B5EF4-FFF2-40B4-BE49-F238E27FC236}">
                  <a16:creationId xmlns:a16="http://schemas.microsoft.com/office/drawing/2014/main" id="{03F2EA5D-A2F8-44DA-A425-40836E9319BC}"/>
                </a:ext>
              </a:extLst>
            </p:cNvPr>
            <p:cNvSpPr/>
            <p:nvPr/>
          </p:nvSpPr>
          <p:spPr>
            <a:xfrm>
              <a:off x="398184" y="2158047"/>
              <a:ext cx="1725556" cy="44054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b="1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ระบบแจ้งเตือน</a:t>
              </a:r>
              <a:br>
                <a:rPr lang="th-TH" sz="1600" b="1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</a:br>
              <a:r>
                <a:rPr lang="th-TH" sz="1600" b="1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มีผู้ยื่นคำข้อกู้ยืม(รายใหม่)</a:t>
              </a:r>
            </a:p>
          </p:txBody>
        </p:sp>
      </p:grpSp>
      <p:grpSp>
        <p:nvGrpSpPr>
          <p:cNvPr id="56" name="กลุ่ม 55">
            <a:extLst>
              <a:ext uri="{FF2B5EF4-FFF2-40B4-BE49-F238E27FC236}">
                <a16:creationId xmlns:a16="http://schemas.microsoft.com/office/drawing/2014/main" id="{9D1F7E4E-1044-433D-83F6-A0B6D45B3659}"/>
              </a:ext>
            </a:extLst>
          </p:cNvPr>
          <p:cNvGrpSpPr/>
          <p:nvPr/>
        </p:nvGrpSpPr>
        <p:grpSpPr>
          <a:xfrm>
            <a:off x="2687042" y="2081111"/>
            <a:ext cx="1725556" cy="658044"/>
            <a:chOff x="398184" y="2097313"/>
            <a:chExt cx="1725556" cy="658044"/>
          </a:xfrm>
        </p:grpSpPr>
        <p:sp>
          <p:nvSpPr>
            <p:cNvPr id="57" name="สี่เหลี่ยมผืนผ้า 56">
              <a:extLst>
                <a:ext uri="{FF2B5EF4-FFF2-40B4-BE49-F238E27FC236}">
                  <a16:creationId xmlns:a16="http://schemas.microsoft.com/office/drawing/2014/main" id="{3F9CD829-48ED-41F2-ACA0-8BE71EF776A0}"/>
                </a:ext>
              </a:extLst>
            </p:cNvPr>
            <p:cNvSpPr/>
            <p:nvPr/>
          </p:nvSpPr>
          <p:spPr>
            <a:xfrm>
              <a:off x="425418" y="2097313"/>
              <a:ext cx="1632838" cy="586925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575"/>
            </a:p>
          </p:txBody>
        </p:sp>
        <p:sp>
          <p:nvSpPr>
            <p:cNvPr id="58" name="สี่เหลี่ยมผืนผ้า 57">
              <a:extLst>
                <a:ext uri="{FF2B5EF4-FFF2-40B4-BE49-F238E27FC236}">
                  <a16:creationId xmlns:a16="http://schemas.microsoft.com/office/drawing/2014/main" id="{1E31BF93-2241-4A81-B2A6-3B42B6E26C07}"/>
                </a:ext>
              </a:extLst>
            </p:cNvPr>
            <p:cNvSpPr/>
            <p:nvPr/>
          </p:nvSpPr>
          <p:spPr>
            <a:xfrm>
              <a:off x="398184" y="2314808"/>
              <a:ext cx="1725556" cy="44054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b="1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ระบบแจ้งเตือนการเข้าใช้งานระบบย้อนหลัง 1 ครั้ง	</a:t>
              </a:r>
            </a:p>
          </p:txBody>
        </p:sp>
      </p:grpSp>
      <p:grpSp>
        <p:nvGrpSpPr>
          <p:cNvPr id="55" name="กลุ่ม 54">
            <a:extLst>
              <a:ext uri="{FF2B5EF4-FFF2-40B4-BE49-F238E27FC236}">
                <a16:creationId xmlns:a16="http://schemas.microsoft.com/office/drawing/2014/main" id="{35DB73BF-F9C6-450F-AD38-A22965C6D9CF}"/>
              </a:ext>
            </a:extLst>
          </p:cNvPr>
          <p:cNvGrpSpPr/>
          <p:nvPr/>
        </p:nvGrpSpPr>
        <p:grpSpPr>
          <a:xfrm>
            <a:off x="2714276" y="3036835"/>
            <a:ext cx="1725556" cy="586925"/>
            <a:chOff x="398184" y="2149894"/>
            <a:chExt cx="1725556" cy="586925"/>
          </a:xfrm>
        </p:grpSpPr>
        <p:sp>
          <p:nvSpPr>
            <p:cNvPr id="59" name="สี่เหลี่ยมผืนผ้า 58">
              <a:extLst>
                <a:ext uri="{FF2B5EF4-FFF2-40B4-BE49-F238E27FC236}">
                  <a16:creationId xmlns:a16="http://schemas.microsoft.com/office/drawing/2014/main" id="{85401B1C-5401-4FB8-8490-DCDCC3D4CCC2}"/>
                </a:ext>
              </a:extLst>
            </p:cNvPr>
            <p:cNvSpPr/>
            <p:nvPr/>
          </p:nvSpPr>
          <p:spPr>
            <a:xfrm>
              <a:off x="398184" y="2149894"/>
              <a:ext cx="1632838" cy="586925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575"/>
            </a:p>
          </p:txBody>
        </p:sp>
        <p:sp>
          <p:nvSpPr>
            <p:cNvPr id="60" name="สี่เหลี่ยมผืนผ้า 59">
              <a:extLst>
                <a:ext uri="{FF2B5EF4-FFF2-40B4-BE49-F238E27FC236}">
                  <a16:creationId xmlns:a16="http://schemas.microsoft.com/office/drawing/2014/main" id="{03F2EA5D-A2F8-44DA-A425-40836E9319BC}"/>
                </a:ext>
              </a:extLst>
            </p:cNvPr>
            <p:cNvSpPr/>
            <p:nvPr/>
          </p:nvSpPr>
          <p:spPr>
            <a:xfrm>
              <a:off x="398184" y="2158047"/>
              <a:ext cx="1725556" cy="44054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b="1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ระบบแสดงข้อความ</a:t>
              </a:r>
              <a:br>
                <a:rPr lang="th-TH" sz="1600" b="1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</a:br>
              <a:r>
                <a:rPr lang="th-TH" sz="1600" b="1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ประขาสัมพันธ์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97849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กลุ่ม 3">
            <a:extLst>
              <a:ext uri="{FF2B5EF4-FFF2-40B4-BE49-F238E27FC236}">
                <a16:creationId xmlns:a16="http://schemas.microsoft.com/office/drawing/2014/main" id="{533466C6-72DF-4CEB-9A23-3D146D8315FC}"/>
              </a:ext>
            </a:extLst>
          </p:cNvPr>
          <p:cNvGrpSpPr/>
          <p:nvPr/>
        </p:nvGrpSpPr>
        <p:grpSpPr>
          <a:xfrm>
            <a:off x="2385457" y="557084"/>
            <a:ext cx="2087085" cy="2950179"/>
            <a:chOff x="4052173" y="3109215"/>
            <a:chExt cx="2087085" cy="2950179"/>
          </a:xfrm>
        </p:grpSpPr>
        <p:sp>
          <p:nvSpPr>
            <p:cNvPr id="5" name="สี่เหลี่ยมผืนผ้า: มุมมน 4">
              <a:extLst>
                <a:ext uri="{FF2B5EF4-FFF2-40B4-BE49-F238E27FC236}">
                  <a16:creationId xmlns:a16="http://schemas.microsoft.com/office/drawing/2014/main" id="{3EEA81E6-D710-4862-B32C-1EA12098CF53}"/>
                </a:ext>
              </a:extLst>
            </p:cNvPr>
            <p:cNvSpPr/>
            <p:nvPr/>
          </p:nvSpPr>
          <p:spPr>
            <a:xfrm>
              <a:off x="4809710" y="3386830"/>
              <a:ext cx="567000" cy="129161"/>
            </a:xfrm>
            <a:prstGeom prst="roundRect">
              <a:avLst>
                <a:gd name="adj" fmla="val 39640"/>
              </a:avLst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675" dirty="0"/>
            </a:p>
          </p:txBody>
        </p:sp>
        <p:sp>
          <p:nvSpPr>
            <p:cNvPr id="6" name="สี่เหลี่ยมผืนผ้า 5">
              <a:extLst>
                <a:ext uri="{FF2B5EF4-FFF2-40B4-BE49-F238E27FC236}">
                  <a16:creationId xmlns:a16="http://schemas.microsoft.com/office/drawing/2014/main" id="{51DAA7EA-0309-44B4-B559-1D439A36D385}"/>
                </a:ext>
              </a:extLst>
            </p:cNvPr>
            <p:cNvSpPr/>
            <p:nvPr/>
          </p:nvSpPr>
          <p:spPr>
            <a:xfrm>
              <a:off x="4870124" y="3397064"/>
              <a:ext cx="449888" cy="1162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675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เริ่ม</a:t>
              </a:r>
            </a:p>
          </p:txBody>
        </p:sp>
        <p:sp>
          <p:nvSpPr>
            <p:cNvPr id="7" name="สี่เหลี่ยมผืนผ้า 6">
              <a:extLst>
                <a:ext uri="{FF2B5EF4-FFF2-40B4-BE49-F238E27FC236}">
                  <a16:creationId xmlns:a16="http://schemas.microsoft.com/office/drawing/2014/main" id="{2FACEDF2-82D3-476B-B264-D5C922BC1B12}"/>
                </a:ext>
              </a:extLst>
            </p:cNvPr>
            <p:cNvSpPr/>
            <p:nvPr/>
          </p:nvSpPr>
          <p:spPr>
            <a:xfrm>
              <a:off x="4708443" y="3604852"/>
              <a:ext cx="769533" cy="222750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575"/>
            </a:p>
          </p:txBody>
        </p:sp>
        <p:sp>
          <p:nvSpPr>
            <p:cNvPr id="8" name="สี่เหลี่ยมผืนผ้า 7">
              <a:extLst>
                <a:ext uri="{FF2B5EF4-FFF2-40B4-BE49-F238E27FC236}">
                  <a16:creationId xmlns:a16="http://schemas.microsoft.com/office/drawing/2014/main" id="{E2D62BD7-ECA0-457D-9F7B-CD7D52C9279C}"/>
                </a:ext>
              </a:extLst>
            </p:cNvPr>
            <p:cNvSpPr/>
            <p:nvPr/>
          </p:nvSpPr>
          <p:spPr>
            <a:xfrm>
              <a:off x="4884225" y="3627168"/>
              <a:ext cx="417969" cy="14777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เข้าสู่ระบบ</a:t>
              </a:r>
            </a:p>
          </p:txBody>
        </p:sp>
        <p:cxnSp>
          <p:nvCxnSpPr>
            <p:cNvPr id="9" name="ลูกศรเชื่อมต่อแบบตรง 8">
              <a:extLst>
                <a:ext uri="{FF2B5EF4-FFF2-40B4-BE49-F238E27FC236}">
                  <a16:creationId xmlns:a16="http://schemas.microsoft.com/office/drawing/2014/main" id="{130F75A4-96D9-42BD-BC70-E037E74C3675}"/>
                </a:ext>
              </a:extLst>
            </p:cNvPr>
            <p:cNvCxnSpPr>
              <a:cxnSpLocks/>
              <a:stCxn id="5" idx="2"/>
              <a:endCxn id="7" idx="0"/>
            </p:cNvCxnSpPr>
            <p:nvPr/>
          </p:nvCxnSpPr>
          <p:spPr>
            <a:xfrm>
              <a:off x="5093210" y="3515992"/>
              <a:ext cx="0" cy="88861"/>
            </a:xfrm>
            <a:prstGeom prst="straightConnector1">
              <a:avLst/>
            </a:prstGeom>
            <a:ln w="127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ลูกศรเชื่อมต่อแบบตรง 9">
              <a:extLst>
                <a:ext uri="{FF2B5EF4-FFF2-40B4-BE49-F238E27FC236}">
                  <a16:creationId xmlns:a16="http://schemas.microsoft.com/office/drawing/2014/main" id="{1D49E83F-39E2-4310-A58B-39642A2EDDC0}"/>
                </a:ext>
              </a:extLst>
            </p:cNvPr>
            <p:cNvCxnSpPr>
              <a:cxnSpLocks/>
              <a:stCxn id="7" idx="2"/>
            </p:cNvCxnSpPr>
            <p:nvPr/>
          </p:nvCxnSpPr>
          <p:spPr>
            <a:xfrm>
              <a:off x="5093210" y="3827602"/>
              <a:ext cx="0" cy="99322"/>
            </a:xfrm>
            <a:prstGeom prst="straightConnector1">
              <a:avLst/>
            </a:prstGeom>
            <a:ln w="127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สี่เหลี่ยมผืนผ้า 10">
              <a:extLst>
                <a:ext uri="{FF2B5EF4-FFF2-40B4-BE49-F238E27FC236}">
                  <a16:creationId xmlns:a16="http://schemas.microsoft.com/office/drawing/2014/main" id="{6BED1EDC-1A5F-40F2-A402-745BCA08680E}"/>
                </a:ext>
              </a:extLst>
            </p:cNvPr>
            <p:cNvSpPr/>
            <p:nvPr/>
          </p:nvSpPr>
          <p:spPr>
            <a:xfrm>
              <a:off x="4696832" y="4260264"/>
              <a:ext cx="769533" cy="211279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575"/>
            </a:p>
          </p:txBody>
        </p:sp>
        <p:sp>
          <p:nvSpPr>
            <p:cNvPr id="12" name="สี่เหลี่ยมผืนผ้า 11">
              <a:extLst>
                <a:ext uri="{FF2B5EF4-FFF2-40B4-BE49-F238E27FC236}">
                  <a16:creationId xmlns:a16="http://schemas.microsoft.com/office/drawing/2014/main" id="{6ABD6415-3D12-427A-97EC-C3576CD5A833}"/>
                </a:ext>
              </a:extLst>
            </p:cNvPr>
            <p:cNvSpPr/>
            <p:nvPr/>
          </p:nvSpPr>
          <p:spPr>
            <a:xfrm>
              <a:off x="4794608" y="4303603"/>
              <a:ext cx="595936" cy="1152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เรียกดูเอกสารประกอบ</a:t>
              </a:r>
              <a:b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</a:br>
              <a: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ของผู้กู้ยืม</a:t>
              </a:r>
            </a:p>
          </p:txBody>
        </p:sp>
        <p:sp>
          <p:nvSpPr>
            <p:cNvPr id="13" name="สี่เหลี่ยมผืนผ้า 12">
              <a:extLst>
                <a:ext uri="{FF2B5EF4-FFF2-40B4-BE49-F238E27FC236}">
                  <a16:creationId xmlns:a16="http://schemas.microsoft.com/office/drawing/2014/main" id="{2478C3FF-0B62-43F9-A78F-8F9B56C9283E}"/>
                </a:ext>
              </a:extLst>
            </p:cNvPr>
            <p:cNvSpPr/>
            <p:nvPr/>
          </p:nvSpPr>
          <p:spPr>
            <a:xfrm>
              <a:off x="5252679" y="5010939"/>
              <a:ext cx="769533" cy="211279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575"/>
            </a:p>
          </p:txBody>
        </p:sp>
        <p:sp>
          <p:nvSpPr>
            <p:cNvPr id="14" name="สี่เหลี่ยมผืนผ้า 13">
              <a:extLst>
                <a:ext uri="{FF2B5EF4-FFF2-40B4-BE49-F238E27FC236}">
                  <a16:creationId xmlns:a16="http://schemas.microsoft.com/office/drawing/2014/main" id="{448C69EC-9262-4081-AFC2-23B29345867C}"/>
                </a:ext>
              </a:extLst>
            </p:cNvPr>
            <p:cNvSpPr/>
            <p:nvPr/>
          </p:nvSpPr>
          <p:spPr>
            <a:xfrm>
              <a:off x="5374390" y="5020898"/>
              <a:ext cx="526111" cy="1913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บันทึกผลการตรวจสอบเอกสารหลักฐาน/ความเห็น ผ่านระบบ</a:t>
              </a:r>
            </a:p>
          </p:txBody>
        </p:sp>
        <p:sp>
          <p:nvSpPr>
            <p:cNvPr id="15" name="แผนผังลําดับงาน: การตัดสินใจ 14">
              <a:extLst>
                <a:ext uri="{FF2B5EF4-FFF2-40B4-BE49-F238E27FC236}">
                  <a16:creationId xmlns:a16="http://schemas.microsoft.com/office/drawing/2014/main" id="{6A851CDF-80F0-45F5-B5F5-B675B4316864}"/>
                </a:ext>
              </a:extLst>
            </p:cNvPr>
            <p:cNvSpPr/>
            <p:nvPr/>
          </p:nvSpPr>
          <p:spPr>
            <a:xfrm>
              <a:off x="4840342" y="4570865"/>
              <a:ext cx="513605" cy="344115"/>
            </a:xfrm>
            <a:prstGeom prst="flowChartDecision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675"/>
            </a:p>
          </p:txBody>
        </p:sp>
        <p:sp>
          <p:nvSpPr>
            <p:cNvPr id="16" name="สี่เหลี่ยมผืนผ้า 15">
              <a:extLst>
                <a:ext uri="{FF2B5EF4-FFF2-40B4-BE49-F238E27FC236}">
                  <a16:creationId xmlns:a16="http://schemas.microsoft.com/office/drawing/2014/main" id="{B84EC802-EC7E-4429-A5E2-18FDF2ABBC5C}"/>
                </a:ext>
              </a:extLst>
            </p:cNvPr>
            <p:cNvSpPr/>
            <p:nvPr/>
          </p:nvSpPr>
          <p:spPr>
            <a:xfrm>
              <a:off x="4905351" y="4658350"/>
              <a:ext cx="383586" cy="1813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ตรวจสอบเอกสารหลักฐาน</a:t>
              </a:r>
            </a:p>
          </p:txBody>
        </p:sp>
        <p:cxnSp>
          <p:nvCxnSpPr>
            <p:cNvPr id="17" name="ลูกศรเชื่อมต่อแบบตรง 16">
              <a:extLst>
                <a:ext uri="{FF2B5EF4-FFF2-40B4-BE49-F238E27FC236}">
                  <a16:creationId xmlns:a16="http://schemas.microsoft.com/office/drawing/2014/main" id="{3DA29D62-BE95-4EE2-B281-BE055F14F52D}"/>
                </a:ext>
              </a:extLst>
            </p:cNvPr>
            <p:cNvCxnSpPr>
              <a:cxnSpLocks/>
            </p:cNvCxnSpPr>
            <p:nvPr/>
          </p:nvCxnSpPr>
          <p:spPr>
            <a:xfrm>
              <a:off x="5097144" y="4471543"/>
              <a:ext cx="0" cy="99322"/>
            </a:xfrm>
            <a:prstGeom prst="straightConnector1">
              <a:avLst/>
            </a:prstGeom>
            <a:ln w="127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ตัวเชื่อมต่อ: หักมุม 17">
              <a:extLst>
                <a:ext uri="{FF2B5EF4-FFF2-40B4-BE49-F238E27FC236}">
                  <a16:creationId xmlns:a16="http://schemas.microsoft.com/office/drawing/2014/main" id="{AF6D3B4A-8D01-44C3-8A1A-10F07D77257A}"/>
                </a:ext>
              </a:extLst>
            </p:cNvPr>
            <p:cNvCxnSpPr>
              <a:cxnSpLocks/>
            </p:cNvCxnSpPr>
            <p:nvPr/>
          </p:nvCxnSpPr>
          <p:spPr>
            <a:xfrm>
              <a:off x="5353946" y="4742144"/>
              <a:ext cx="283500" cy="263250"/>
            </a:xfrm>
            <a:prstGeom prst="bentConnector2">
              <a:avLst/>
            </a:prstGeom>
            <a:ln w="127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สี่เหลี่ยมผืนผ้า 18">
              <a:extLst>
                <a:ext uri="{FF2B5EF4-FFF2-40B4-BE49-F238E27FC236}">
                  <a16:creationId xmlns:a16="http://schemas.microsoft.com/office/drawing/2014/main" id="{7123EA0A-95D1-432B-ADF6-41D385A4D404}"/>
                </a:ext>
              </a:extLst>
            </p:cNvPr>
            <p:cNvSpPr/>
            <p:nvPr/>
          </p:nvSpPr>
          <p:spPr>
            <a:xfrm>
              <a:off x="5282384" y="4712256"/>
              <a:ext cx="437346" cy="7349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ครบถ้วนถูกต้อง สมบูรณ์</a:t>
              </a:r>
            </a:p>
          </p:txBody>
        </p:sp>
        <p:sp>
          <p:nvSpPr>
            <p:cNvPr id="20" name="สี่เหลี่ยมผืนผ้า 19">
              <a:extLst>
                <a:ext uri="{FF2B5EF4-FFF2-40B4-BE49-F238E27FC236}">
                  <a16:creationId xmlns:a16="http://schemas.microsoft.com/office/drawing/2014/main" id="{EC580D08-FFC4-4182-A62B-4B2691D80CB6}"/>
                </a:ext>
              </a:extLst>
            </p:cNvPr>
            <p:cNvSpPr/>
            <p:nvPr/>
          </p:nvSpPr>
          <p:spPr>
            <a:xfrm>
              <a:off x="4678635" y="5096815"/>
              <a:ext cx="473280" cy="211279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575"/>
            </a:p>
          </p:txBody>
        </p:sp>
        <p:sp>
          <p:nvSpPr>
            <p:cNvPr id="21" name="สี่เหลี่ยมผืนผ้า 20">
              <a:extLst>
                <a:ext uri="{FF2B5EF4-FFF2-40B4-BE49-F238E27FC236}">
                  <a16:creationId xmlns:a16="http://schemas.microsoft.com/office/drawing/2014/main" id="{E186729D-963F-43FF-9196-372BC75B2FED}"/>
                </a:ext>
              </a:extLst>
            </p:cNvPr>
            <p:cNvSpPr/>
            <p:nvPr/>
          </p:nvSpPr>
          <p:spPr>
            <a:xfrm>
              <a:off x="4669727" y="5116578"/>
              <a:ext cx="506242" cy="1913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แจ้งเตือนไปยัง</a:t>
              </a:r>
              <a:r>
                <a:rPr lang="en-US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Email</a:t>
              </a:r>
              <a:br>
                <a:rPr lang="en-US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</a:br>
              <a: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ของผู้กู้ยืม </a:t>
              </a:r>
            </a:p>
            <a:p>
              <a:pPr algn="ctr"/>
              <a: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และระบบยื่นคำขอกู้ยืม</a:t>
              </a:r>
            </a:p>
          </p:txBody>
        </p:sp>
        <p:cxnSp>
          <p:nvCxnSpPr>
            <p:cNvPr id="22" name="ตัวเชื่อมต่อ: หักมุม 21">
              <a:extLst>
                <a:ext uri="{FF2B5EF4-FFF2-40B4-BE49-F238E27FC236}">
                  <a16:creationId xmlns:a16="http://schemas.microsoft.com/office/drawing/2014/main" id="{BF4F06B1-F7E1-42B0-8D92-7179F7FAB7EF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4356821" y="4739197"/>
              <a:ext cx="486000" cy="277974"/>
            </a:xfrm>
            <a:prstGeom prst="bentConnector2">
              <a:avLst/>
            </a:prstGeom>
            <a:ln w="127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สี่เหลี่ยมผืนผ้า 22">
              <a:extLst>
                <a:ext uri="{FF2B5EF4-FFF2-40B4-BE49-F238E27FC236}">
                  <a16:creationId xmlns:a16="http://schemas.microsoft.com/office/drawing/2014/main" id="{E1638F0A-635E-4E53-AE56-EFFD4F47D486}"/>
                </a:ext>
              </a:extLst>
            </p:cNvPr>
            <p:cNvSpPr/>
            <p:nvPr/>
          </p:nvSpPr>
          <p:spPr>
            <a:xfrm>
              <a:off x="4484021" y="4653565"/>
              <a:ext cx="437346" cy="17871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ไม่ครบถ้วนถูกต้อง สมบูรณ์</a:t>
              </a:r>
            </a:p>
          </p:txBody>
        </p:sp>
        <p:sp>
          <p:nvSpPr>
            <p:cNvPr id="24" name="สี่เหลี่ยมผืนผ้า: มุมมน 23">
              <a:extLst>
                <a:ext uri="{FF2B5EF4-FFF2-40B4-BE49-F238E27FC236}">
                  <a16:creationId xmlns:a16="http://schemas.microsoft.com/office/drawing/2014/main" id="{5333345A-391E-43E0-9D4F-88255724D8F7}"/>
                </a:ext>
              </a:extLst>
            </p:cNvPr>
            <p:cNvSpPr/>
            <p:nvPr/>
          </p:nvSpPr>
          <p:spPr>
            <a:xfrm>
              <a:off x="5333395" y="5691668"/>
              <a:ext cx="581128" cy="129161"/>
            </a:xfrm>
            <a:prstGeom prst="roundRect">
              <a:avLst>
                <a:gd name="adj" fmla="val 39640"/>
              </a:avLst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675" dirty="0"/>
            </a:p>
          </p:txBody>
        </p:sp>
        <p:sp>
          <p:nvSpPr>
            <p:cNvPr id="25" name="สี่เหลี่ยมผืนผ้า 24">
              <a:extLst>
                <a:ext uri="{FF2B5EF4-FFF2-40B4-BE49-F238E27FC236}">
                  <a16:creationId xmlns:a16="http://schemas.microsoft.com/office/drawing/2014/main" id="{54AA97ED-DB1A-4A35-B0E7-74C2128DE912}"/>
                </a:ext>
              </a:extLst>
            </p:cNvPr>
            <p:cNvSpPr/>
            <p:nvPr/>
          </p:nvSpPr>
          <p:spPr>
            <a:xfrm>
              <a:off x="5405063" y="5704578"/>
              <a:ext cx="495438" cy="1162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ส่งต่อให้หัวหน้ากลุ่มงาน</a:t>
              </a:r>
            </a:p>
          </p:txBody>
        </p:sp>
        <p:cxnSp>
          <p:nvCxnSpPr>
            <p:cNvPr id="26" name="ลูกศรเชื่อมต่อแบบตรง 25">
              <a:extLst>
                <a:ext uri="{FF2B5EF4-FFF2-40B4-BE49-F238E27FC236}">
                  <a16:creationId xmlns:a16="http://schemas.microsoft.com/office/drawing/2014/main" id="{33CE08CF-220D-4BA6-ABB5-448DCA8BA77F}"/>
                </a:ext>
              </a:extLst>
            </p:cNvPr>
            <p:cNvCxnSpPr>
              <a:cxnSpLocks/>
            </p:cNvCxnSpPr>
            <p:nvPr/>
          </p:nvCxnSpPr>
          <p:spPr>
            <a:xfrm>
              <a:off x="5637446" y="5222218"/>
              <a:ext cx="0" cy="182250"/>
            </a:xfrm>
            <a:prstGeom prst="straightConnector1">
              <a:avLst/>
            </a:prstGeom>
            <a:ln w="127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ลูกศรเชื่อมต่อแบบตรง 26">
              <a:extLst>
                <a:ext uri="{FF2B5EF4-FFF2-40B4-BE49-F238E27FC236}">
                  <a16:creationId xmlns:a16="http://schemas.microsoft.com/office/drawing/2014/main" id="{69E3DD71-376D-4CED-896C-BDDFC22E7BFD}"/>
                </a:ext>
              </a:extLst>
            </p:cNvPr>
            <p:cNvCxnSpPr>
              <a:cxnSpLocks/>
            </p:cNvCxnSpPr>
            <p:nvPr/>
          </p:nvCxnSpPr>
          <p:spPr>
            <a:xfrm>
              <a:off x="5641742" y="5301202"/>
              <a:ext cx="445500" cy="0"/>
            </a:xfrm>
            <a:prstGeom prst="straightConnector1">
              <a:avLst/>
            </a:prstGeom>
            <a:ln w="12700">
              <a:solidFill>
                <a:srgbClr val="00B0F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วงรี 27">
              <a:extLst>
                <a:ext uri="{FF2B5EF4-FFF2-40B4-BE49-F238E27FC236}">
                  <a16:creationId xmlns:a16="http://schemas.microsoft.com/office/drawing/2014/main" id="{EDB493A6-2099-4F0C-8E2D-6479D514E686}"/>
                </a:ext>
              </a:extLst>
            </p:cNvPr>
            <p:cNvSpPr/>
            <p:nvPr/>
          </p:nvSpPr>
          <p:spPr>
            <a:xfrm>
              <a:off x="4071690" y="3147678"/>
              <a:ext cx="185435" cy="18543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575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3</a:t>
              </a:r>
            </a:p>
          </p:txBody>
        </p:sp>
        <p:sp>
          <p:nvSpPr>
            <p:cNvPr id="29" name="สี่เหลี่ยมผืนผ้า 28">
              <a:extLst>
                <a:ext uri="{FF2B5EF4-FFF2-40B4-BE49-F238E27FC236}">
                  <a16:creationId xmlns:a16="http://schemas.microsoft.com/office/drawing/2014/main" id="{14CDEF73-D8E6-45A7-9073-8F8198A7D113}"/>
                </a:ext>
              </a:extLst>
            </p:cNvPr>
            <p:cNvSpPr/>
            <p:nvPr/>
          </p:nvSpPr>
          <p:spPr>
            <a:xfrm>
              <a:off x="4187512" y="3109215"/>
              <a:ext cx="1529768" cy="22407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675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การตรวจสอบเอกสารของเจ้าหน้าที่สำนักงาน </a:t>
              </a:r>
              <a:r>
                <a:rPr lang="th-TH" sz="675" b="1" dirty="0" err="1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ก.ค.ศ</a:t>
              </a:r>
              <a:r>
                <a:rPr lang="th-TH" sz="675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.</a:t>
              </a:r>
            </a:p>
          </p:txBody>
        </p:sp>
        <p:sp>
          <p:nvSpPr>
            <p:cNvPr id="30" name="สี่เหลี่ยมผืนผ้า 29">
              <a:extLst>
                <a:ext uri="{FF2B5EF4-FFF2-40B4-BE49-F238E27FC236}">
                  <a16:creationId xmlns:a16="http://schemas.microsoft.com/office/drawing/2014/main" id="{56B79664-AED9-4EE1-B668-243949F34A06}"/>
                </a:ext>
              </a:extLst>
            </p:cNvPr>
            <p:cNvSpPr/>
            <p:nvPr/>
          </p:nvSpPr>
          <p:spPr>
            <a:xfrm>
              <a:off x="5273750" y="5409819"/>
              <a:ext cx="712518" cy="172446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1575"/>
            </a:p>
          </p:txBody>
        </p:sp>
        <p:sp>
          <p:nvSpPr>
            <p:cNvPr id="31" name="สี่เหลี่ยมผืนผ้า 30">
              <a:extLst>
                <a:ext uri="{FF2B5EF4-FFF2-40B4-BE49-F238E27FC236}">
                  <a16:creationId xmlns:a16="http://schemas.microsoft.com/office/drawing/2014/main" id="{7A912E74-AD64-410E-B0ED-04A5F60FE299}"/>
                </a:ext>
              </a:extLst>
            </p:cNvPr>
            <p:cNvSpPr/>
            <p:nvPr/>
          </p:nvSpPr>
          <p:spPr>
            <a:xfrm>
              <a:off x="5313692" y="5434914"/>
              <a:ext cx="632632" cy="12225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50" b="1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ดาวโหลด/พิมพ์เอกสาร</a:t>
              </a:r>
            </a:p>
          </p:txBody>
        </p:sp>
        <p:cxnSp>
          <p:nvCxnSpPr>
            <p:cNvPr id="32" name="ลูกศรเชื่อมต่อแบบตรง 31">
              <a:extLst>
                <a:ext uri="{FF2B5EF4-FFF2-40B4-BE49-F238E27FC236}">
                  <a16:creationId xmlns:a16="http://schemas.microsoft.com/office/drawing/2014/main" id="{9D262001-8F00-47E8-B5EC-A9A168B9C757}"/>
                </a:ext>
              </a:extLst>
            </p:cNvPr>
            <p:cNvCxnSpPr>
              <a:cxnSpLocks/>
            </p:cNvCxnSpPr>
            <p:nvPr/>
          </p:nvCxnSpPr>
          <p:spPr>
            <a:xfrm>
              <a:off x="5637768" y="5579675"/>
              <a:ext cx="0" cy="101250"/>
            </a:xfrm>
            <a:prstGeom prst="straightConnector1">
              <a:avLst/>
            </a:prstGeom>
            <a:ln w="127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ลูกศรเชื่อมต่อแบบตรง 32">
              <a:extLst>
                <a:ext uri="{FF2B5EF4-FFF2-40B4-BE49-F238E27FC236}">
                  <a16:creationId xmlns:a16="http://schemas.microsoft.com/office/drawing/2014/main" id="{8FF472CF-D121-4FAF-BD52-04142D8A9CFC}"/>
                </a:ext>
              </a:extLst>
            </p:cNvPr>
            <p:cNvCxnSpPr>
              <a:cxnSpLocks/>
            </p:cNvCxnSpPr>
            <p:nvPr/>
          </p:nvCxnSpPr>
          <p:spPr>
            <a:xfrm>
              <a:off x="4629160" y="3866224"/>
              <a:ext cx="445500" cy="0"/>
            </a:xfrm>
            <a:prstGeom prst="straightConnector1">
              <a:avLst/>
            </a:prstGeom>
            <a:ln w="12700">
              <a:solidFill>
                <a:srgbClr val="00B0F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สี่เหลี่ยมผืนผ้า 33">
              <a:extLst>
                <a:ext uri="{FF2B5EF4-FFF2-40B4-BE49-F238E27FC236}">
                  <a16:creationId xmlns:a16="http://schemas.microsoft.com/office/drawing/2014/main" id="{4158709E-BDC1-40DF-B758-2EB51EFF544C}"/>
                </a:ext>
              </a:extLst>
            </p:cNvPr>
            <p:cNvSpPr/>
            <p:nvPr/>
          </p:nvSpPr>
          <p:spPr>
            <a:xfrm>
              <a:off x="4052173" y="3807533"/>
              <a:ext cx="542721" cy="12225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50" b="1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ระบบแจ้งเตือน มีผู้ยื่นคำข้อกู้ยืม(รายใหม่)</a:t>
              </a:r>
            </a:p>
          </p:txBody>
        </p:sp>
        <p:sp>
          <p:nvSpPr>
            <p:cNvPr id="35" name="สี่เหลี่ยมผืนผ้า 34">
              <a:extLst>
                <a:ext uri="{FF2B5EF4-FFF2-40B4-BE49-F238E27FC236}">
                  <a16:creationId xmlns:a16="http://schemas.microsoft.com/office/drawing/2014/main" id="{8C2053A1-F380-4D53-8B55-C1F34E1106F7}"/>
                </a:ext>
              </a:extLst>
            </p:cNvPr>
            <p:cNvSpPr/>
            <p:nvPr/>
          </p:nvSpPr>
          <p:spPr>
            <a:xfrm>
              <a:off x="4708588" y="3929029"/>
              <a:ext cx="769533" cy="222750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575"/>
            </a:p>
          </p:txBody>
        </p:sp>
        <p:cxnSp>
          <p:nvCxnSpPr>
            <p:cNvPr id="36" name="ลูกศรเชื่อมต่อแบบตรง 35">
              <a:extLst>
                <a:ext uri="{FF2B5EF4-FFF2-40B4-BE49-F238E27FC236}">
                  <a16:creationId xmlns:a16="http://schemas.microsoft.com/office/drawing/2014/main" id="{666A7245-FCFB-4176-AC84-83BACB8FBA94}"/>
                </a:ext>
              </a:extLst>
            </p:cNvPr>
            <p:cNvCxnSpPr>
              <a:cxnSpLocks/>
              <a:stCxn id="35" idx="2"/>
            </p:cNvCxnSpPr>
            <p:nvPr/>
          </p:nvCxnSpPr>
          <p:spPr>
            <a:xfrm>
              <a:off x="5093354" y="4151779"/>
              <a:ext cx="0" cy="99322"/>
            </a:xfrm>
            <a:prstGeom prst="straightConnector1">
              <a:avLst/>
            </a:prstGeom>
            <a:ln w="127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สี่เหลี่ยมผืนผ้า 36">
              <a:extLst>
                <a:ext uri="{FF2B5EF4-FFF2-40B4-BE49-F238E27FC236}">
                  <a16:creationId xmlns:a16="http://schemas.microsoft.com/office/drawing/2014/main" id="{C290E29E-FA78-46A2-B1A7-D1FB62AFC608}"/>
                </a:ext>
              </a:extLst>
            </p:cNvPr>
            <p:cNvSpPr/>
            <p:nvPr/>
          </p:nvSpPr>
          <p:spPr>
            <a:xfrm>
              <a:off x="4712774" y="3938752"/>
              <a:ext cx="765202" cy="2125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แสดงรายชื่อผู้กู้ยืม</a:t>
              </a:r>
              <a:b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</a:br>
              <a: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ตามส่วนราชการ / เขตพื้นที่การศึกษา ตามเจ้าหน้าที่ผู้รับผิดชอบ</a:t>
              </a:r>
            </a:p>
          </p:txBody>
        </p:sp>
        <p:sp>
          <p:nvSpPr>
            <p:cNvPr id="38" name="สี่เหลี่ยมด้านขนาน 37">
              <a:extLst>
                <a:ext uri="{FF2B5EF4-FFF2-40B4-BE49-F238E27FC236}">
                  <a16:creationId xmlns:a16="http://schemas.microsoft.com/office/drawing/2014/main" id="{EA8F2B5C-0E72-40D4-B73E-A3C148BF9D5C}"/>
                </a:ext>
              </a:extLst>
            </p:cNvPr>
            <p:cNvSpPr/>
            <p:nvPr/>
          </p:nvSpPr>
          <p:spPr>
            <a:xfrm>
              <a:off x="4080920" y="5020680"/>
              <a:ext cx="607500" cy="170043"/>
            </a:xfrm>
            <a:prstGeom prst="parallelogram">
              <a:avLst>
                <a:gd name="adj" fmla="val 53052"/>
              </a:avLst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1575"/>
            </a:p>
          </p:txBody>
        </p:sp>
        <p:sp>
          <p:nvSpPr>
            <p:cNvPr id="39" name="สี่เหลี่ยมผืนผ้า 38">
              <a:extLst>
                <a:ext uri="{FF2B5EF4-FFF2-40B4-BE49-F238E27FC236}">
                  <a16:creationId xmlns:a16="http://schemas.microsoft.com/office/drawing/2014/main" id="{333899DB-E069-48F2-AE9A-C3779C68D65F}"/>
                </a:ext>
              </a:extLst>
            </p:cNvPr>
            <p:cNvSpPr/>
            <p:nvPr/>
          </p:nvSpPr>
          <p:spPr>
            <a:xfrm>
              <a:off x="4101695" y="5070292"/>
              <a:ext cx="536379" cy="9257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บันทึกเหตุผลประกอบ</a:t>
              </a:r>
            </a:p>
          </p:txBody>
        </p:sp>
        <p:sp>
          <p:nvSpPr>
            <p:cNvPr id="40" name="สี่เหลี่ยมผืนผ้า: มุมมน 39">
              <a:extLst>
                <a:ext uri="{FF2B5EF4-FFF2-40B4-BE49-F238E27FC236}">
                  <a16:creationId xmlns:a16="http://schemas.microsoft.com/office/drawing/2014/main" id="{EB890391-2CF6-471C-B124-271D745332A8}"/>
                </a:ext>
              </a:extLst>
            </p:cNvPr>
            <p:cNvSpPr/>
            <p:nvPr/>
          </p:nvSpPr>
          <p:spPr>
            <a:xfrm>
              <a:off x="4140729" y="5339888"/>
              <a:ext cx="449887" cy="129161"/>
            </a:xfrm>
            <a:prstGeom prst="roundRect">
              <a:avLst>
                <a:gd name="adj" fmla="val 39640"/>
              </a:avLst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675" dirty="0"/>
            </a:p>
          </p:txBody>
        </p:sp>
        <p:sp>
          <p:nvSpPr>
            <p:cNvPr id="41" name="สี่เหลี่ยมผืนผ้า 40">
              <a:extLst>
                <a:ext uri="{FF2B5EF4-FFF2-40B4-BE49-F238E27FC236}">
                  <a16:creationId xmlns:a16="http://schemas.microsoft.com/office/drawing/2014/main" id="{6665884B-EF74-4A09-9CFB-7A6E911F7732}"/>
                </a:ext>
              </a:extLst>
            </p:cNvPr>
            <p:cNvSpPr/>
            <p:nvPr/>
          </p:nvSpPr>
          <p:spPr>
            <a:xfrm>
              <a:off x="4169276" y="5346355"/>
              <a:ext cx="449888" cy="1162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จบการทำงาน</a:t>
              </a:r>
            </a:p>
          </p:txBody>
        </p:sp>
        <p:cxnSp>
          <p:nvCxnSpPr>
            <p:cNvPr id="42" name="ลูกศรเชื่อมต่อแบบตรง 41">
              <a:extLst>
                <a:ext uri="{FF2B5EF4-FFF2-40B4-BE49-F238E27FC236}">
                  <a16:creationId xmlns:a16="http://schemas.microsoft.com/office/drawing/2014/main" id="{30FB1507-2A7C-4236-9B6E-78068B111676}"/>
                </a:ext>
              </a:extLst>
            </p:cNvPr>
            <p:cNvCxnSpPr>
              <a:cxnSpLocks/>
            </p:cNvCxnSpPr>
            <p:nvPr/>
          </p:nvCxnSpPr>
          <p:spPr>
            <a:xfrm>
              <a:off x="4356821" y="5190723"/>
              <a:ext cx="0" cy="141750"/>
            </a:xfrm>
            <a:prstGeom prst="straightConnector1">
              <a:avLst/>
            </a:prstGeom>
            <a:ln w="127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ลูกศรเชื่อมต่อแบบตรง 42">
              <a:extLst>
                <a:ext uri="{FF2B5EF4-FFF2-40B4-BE49-F238E27FC236}">
                  <a16:creationId xmlns:a16="http://schemas.microsoft.com/office/drawing/2014/main" id="{96A3A46B-8DDC-4713-AD4B-03606BD83CE9}"/>
                </a:ext>
              </a:extLst>
            </p:cNvPr>
            <p:cNvCxnSpPr>
              <a:cxnSpLocks/>
            </p:cNvCxnSpPr>
            <p:nvPr/>
          </p:nvCxnSpPr>
          <p:spPr>
            <a:xfrm>
              <a:off x="4364210" y="5250373"/>
              <a:ext cx="303750" cy="0"/>
            </a:xfrm>
            <a:prstGeom prst="straightConnector1">
              <a:avLst/>
            </a:prstGeom>
            <a:ln w="12700">
              <a:solidFill>
                <a:srgbClr val="00B0F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สี่เหลี่ยมผืนผ้า: มุมมน 43">
              <a:extLst>
                <a:ext uri="{FF2B5EF4-FFF2-40B4-BE49-F238E27FC236}">
                  <a16:creationId xmlns:a16="http://schemas.microsoft.com/office/drawing/2014/main" id="{60406809-6FEF-4F6F-978C-127F2BD9B673}"/>
                </a:ext>
              </a:extLst>
            </p:cNvPr>
            <p:cNvSpPr/>
            <p:nvPr/>
          </p:nvSpPr>
          <p:spPr>
            <a:xfrm>
              <a:off x="5333395" y="5930233"/>
              <a:ext cx="581128" cy="129161"/>
            </a:xfrm>
            <a:prstGeom prst="roundRect">
              <a:avLst>
                <a:gd name="adj" fmla="val 39640"/>
              </a:avLst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675" dirty="0"/>
            </a:p>
          </p:txBody>
        </p:sp>
        <p:sp>
          <p:nvSpPr>
            <p:cNvPr id="45" name="สี่เหลี่ยมผืนผ้า 44">
              <a:extLst>
                <a:ext uri="{FF2B5EF4-FFF2-40B4-BE49-F238E27FC236}">
                  <a16:creationId xmlns:a16="http://schemas.microsoft.com/office/drawing/2014/main" id="{D8526816-68FC-4DC7-85C0-38F93E0AA2C1}"/>
                </a:ext>
              </a:extLst>
            </p:cNvPr>
            <p:cNvSpPr/>
            <p:nvPr/>
          </p:nvSpPr>
          <p:spPr>
            <a:xfrm>
              <a:off x="5405063" y="5943142"/>
              <a:ext cx="449888" cy="1162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จบการทำงาน</a:t>
              </a:r>
            </a:p>
          </p:txBody>
        </p:sp>
        <p:cxnSp>
          <p:nvCxnSpPr>
            <p:cNvPr id="46" name="ลูกศรเชื่อมต่อแบบตรง 45">
              <a:extLst>
                <a:ext uri="{FF2B5EF4-FFF2-40B4-BE49-F238E27FC236}">
                  <a16:creationId xmlns:a16="http://schemas.microsoft.com/office/drawing/2014/main" id="{02D487D5-C779-45F1-816D-77F327578D63}"/>
                </a:ext>
              </a:extLst>
            </p:cNvPr>
            <p:cNvCxnSpPr>
              <a:cxnSpLocks/>
            </p:cNvCxnSpPr>
            <p:nvPr/>
          </p:nvCxnSpPr>
          <p:spPr>
            <a:xfrm>
              <a:off x="5637768" y="5818239"/>
              <a:ext cx="0" cy="101250"/>
            </a:xfrm>
            <a:prstGeom prst="straightConnector1">
              <a:avLst/>
            </a:prstGeom>
            <a:ln w="127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ทรงกระบอก 46">
              <a:extLst>
                <a:ext uri="{FF2B5EF4-FFF2-40B4-BE49-F238E27FC236}">
                  <a16:creationId xmlns:a16="http://schemas.microsoft.com/office/drawing/2014/main" id="{B0A4BF36-ABA3-4734-A6B0-864BC0FD486D}"/>
                </a:ext>
              </a:extLst>
            </p:cNvPr>
            <p:cNvSpPr/>
            <p:nvPr/>
          </p:nvSpPr>
          <p:spPr>
            <a:xfrm>
              <a:off x="5630008" y="3251145"/>
              <a:ext cx="449886" cy="296317"/>
            </a:xfrm>
            <a:prstGeom prst="can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1575"/>
            </a:p>
          </p:txBody>
        </p:sp>
        <p:sp>
          <p:nvSpPr>
            <p:cNvPr id="48" name="สี่เหลี่ยมผืนผ้า 47">
              <a:extLst>
                <a:ext uri="{FF2B5EF4-FFF2-40B4-BE49-F238E27FC236}">
                  <a16:creationId xmlns:a16="http://schemas.microsoft.com/office/drawing/2014/main" id="{687AA740-F8D4-4AAB-9569-55AA41F803F7}"/>
                </a:ext>
              </a:extLst>
            </p:cNvPr>
            <p:cNvSpPr/>
            <p:nvPr/>
          </p:nvSpPr>
          <p:spPr>
            <a:xfrm>
              <a:off x="5567954" y="3342974"/>
              <a:ext cx="571304" cy="15738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5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ข้อมูลยื่นคำขอกู้ยืม</a:t>
              </a:r>
            </a:p>
          </p:txBody>
        </p:sp>
        <p:cxnSp>
          <p:nvCxnSpPr>
            <p:cNvPr id="49" name="ตัวเชื่อมต่อ: หักมุม 48">
              <a:extLst>
                <a:ext uri="{FF2B5EF4-FFF2-40B4-BE49-F238E27FC236}">
                  <a16:creationId xmlns:a16="http://schemas.microsoft.com/office/drawing/2014/main" id="{2470C852-CAF3-4EFE-B257-B290745BF0E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424580" y="3599961"/>
              <a:ext cx="503165" cy="408779"/>
            </a:xfrm>
            <a:prstGeom prst="bentConnector2">
              <a:avLst/>
            </a:prstGeom>
            <a:ln w="12700"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901562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: มุมมน 3">
            <a:extLst>
              <a:ext uri="{FF2B5EF4-FFF2-40B4-BE49-F238E27FC236}">
                <a16:creationId xmlns:a16="http://schemas.microsoft.com/office/drawing/2014/main" id="{FAB3E357-439C-4F2D-B44D-DC2A2E305F66}"/>
              </a:ext>
            </a:extLst>
          </p:cNvPr>
          <p:cNvSpPr/>
          <p:nvPr/>
        </p:nvSpPr>
        <p:spPr>
          <a:xfrm>
            <a:off x="923510" y="3443980"/>
            <a:ext cx="567000" cy="129161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675" dirty="0"/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4146450B-25D2-448D-932D-7F66C25A5697}"/>
              </a:ext>
            </a:extLst>
          </p:cNvPr>
          <p:cNvSpPr/>
          <p:nvPr/>
        </p:nvSpPr>
        <p:spPr>
          <a:xfrm>
            <a:off x="983924" y="3454214"/>
            <a:ext cx="449888" cy="116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675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เริ่ม</a:t>
            </a: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76210D49-FA26-48E6-9323-B60630FD73B7}"/>
              </a:ext>
            </a:extLst>
          </p:cNvPr>
          <p:cNvSpPr/>
          <p:nvPr/>
        </p:nvSpPr>
        <p:spPr>
          <a:xfrm>
            <a:off x="822243" y="3662002"/>
            <a:ext cx="769533" cy="22275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CFDA1DCD-4F56-4CD8-9258-7B2047676F4F}"/>
              </a:ext>
            </a:extLst>
          </p:cNvPr>
          <p:cNvSpPr/>
          <p:nvPr/>
        </p:nvSpPr>
        <p:spPr>
          <a:xfrm>
            <a:off x="998025" y="3684318"/>
            <a:ext cx="417969" cy="1477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เข้าสู่ระบบ</a:t>
            </a:r>
          </a:p>
        </p:txBody>
      </p:sp>
      <p:cxnSp>
        <p:nvCxnSpPr>
          <p:cNvPr id="8" name="ลูกศรเชื่อมต่อแบบตรง 7">
            <a:extLst>
              <a:ext uri="{FF2B5EF4-FFF2-40B4-BE49-F238E27FC236}">
                <a16:creationId xmlns:a16="http://schemas.microsoft.com/office/drawing/2014/main" id="{0A66C9F7-02E6-4E7D-B7F7-8A6C4AE8F4B5}"/>
              </a:ext>
            </a:extLst>
          </p:cNvPr>
          <p:cNvCxnSpPr>
            <a:cxnSpLocks/>
            <a:stCxn id="4" idx="2"/>
            <a:endCxn id="6" idx="0"/>
          </p:cNvCxnSpPr>
          <p:nvPr/>
        </p:nvCxnSpPr>
        <p:spPr>
          <a:xfrm>
            <a:off x="1207010" y="3573142"/>
            <a:ext cx="0" cy="88861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ลูกศรเชื่อมต่อแบบตรง 8">
            <a:extLst>
              <a:ext uri="{FF2B5EF4-FFF2-40B4-BE49-F238E27FC236}">
                <a16:creationId xmlns:a16="http://schemas.microsoft.com/office/drawing/2014/main" id="{EEC13CA3-CA6F-4E6C-A440-B6599F7D2860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1207010" y="3884752"/>
            <a:ext cx="0" cy="99322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สี่เหลี่ยมผืนผ้า 9">
            <a:extLst>
              <a:ext uri="{FF2B5EF4-FFF2-40B4-BE49-F238E27FC236}">
                <a16:creationId xmlns:a16="http://schemas.microsoft.com/office/drawing/2014/main" id="{260B26BD-6915-4DE5-98D4-4F784D465C12}"/>
              </a:ext>
            </a:extLst>
          </p:cNvPr>
          <p:cNvSpPr/>
          <p:nvPr/>
        </p:nvSpPr>
        <p:spPr>
          <a:xfrm>
            <a:off x="810632" y="4317414"/>
            <a:ext cx="769533" cy="211279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11" name="สี่เหลี่ยมผืนผ้า 10">
            <a:extLst>
              <a:ext uri="{FF2B5EF4-FFF2-40B4-BE49-F238E27FC236}">
                <a16:creationId xmlns:a16="http://schemas.microsoft.com/office/drawing/2014/main" id="{6957D49A-2978-41AD-88BE-F1ED7890ADDC}"/>
              </a:ext>
            </a:extLst>
          </p:cNvPr>
          <p:cNvSpPr/>
          <p:nvPr/>
        </p:nvSpPr>
        <p:spPr>
          <a:xfrm>
            <a:off x="908408" y="4360753"/>
            <a:ext cx="595936" cy="1152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เรียกดูเอกสารประกอบ</a:t>
            </a:r>
            <a:b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ของผู้กู้ยืม</a:t>
            </a:r>
          </a:p>
        </p:txBody>
      </p:sp>
      <p:sp>
        <p:nvSpPr>
          <p:cNvPr id="12" name="สี่เหลี่ยมผืนผ้า 11">
            <a:extLst>
              <a:ext uri="{FF2B5EF4-FFF2-40B4-BE49-F238E27FC236}">
                <a16:creationId xmlns:a16="http://schemas.microsoft.com/office/drawing/2014/main" id="{F05B8C87-78A8-4A4C-B3BA-2B79E322C0F5}"/>
              </a:ext>
            </a:extLst>
          </p:cNvPr>
          <p:cNvSpPr/>
          <p:nvPr/>
        </p:nvSpPr>
        <p:spPr>
          <a:xfrm>
            <a:off x="1366479" y="5068089"/>
            <a:ext cx="769533" cy="211279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13" name="สี่เหลี่ยมผืนผ้า 12">
            <a:extLst>
              <a:ext uri="{FF2B5EF4-FFF2-40B4-BE49-F238E27FC236}">
                <a16:creationId xmlns:a16="http://schemas.microsoft.com/office/drawing/2014/main" id="{69E349C7-CA93-47E0-8B1D-06E6B9CEEB8D}"/>
              </a:ext>
            </a:extLst>
          </p:cNvPr>
          <p:cNvSpPr/>
          <p:nvPr/>
        </p:nvSpPr>
        <p:spPr>
          <a:xfrm>
            <a:off x="1488190" y="5078048"/>
            <a:ext cx="526111" cy="1913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บันทึกผลการตรวจสอบเอกสารหลักฐาน/ความเห็น ผ่านระบบ</a:t>
            </a:r>
          </a:p>
        </p:txBody>
      </p:sp>
      <p:sp>
        <p:nvSpPr>
          <p:cNvPr id="14" name="แผนผังลําดับงาน: การตัดสินใจ 13">
            <a:extLst>
              <a:ext uri="{FF2B5EF4-FFF2-40B4-BE49-F238E27FC236}">
                <a16:creationId xmlns:a16="http://schemas.microsoft.com/office/drawing/2014/main" id="{DDAC0AC9-A009-465E-BDF8-29CE09E11379}"/>
              </a:ext>
            </a:extLst>
          </p:cNvPr>
          <p:cNvSpPr/>
          <p:nvPr/>
        </p:nvSpPr>
        <p:spPr>
          <a:xfrm>
            <a:off x="954142" y="4628015"/>
            <a:ext cx="513605" cy="344115"/>
          </a:xfrm>
          <a:prstGeom prst="flowChartDecision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675"/>
          </a:p>
        </p:txBody>
      </p:sp>
      <p:sp>
        <p:nvSpPr>
          <p:cNvPr id="15" name="สี่เหลี่ยมผืนผ้า 14">
            <a:extLst>
              <a:ext uri="{FF2B5EF4-FFF2-40B4-BE49-F238E27FC236}">
                <a16:creationId xmlns:a16="http://schemas.microsoft.com/office/drawing/2014/main" id="{A8702C3B-BDF9-44FD-B047-80E1E4B6E21E}"/>
              </a:ext>
            </a:extLst>
          </p:cNvPr>
          <p:cNvSpPr/>
          <p:nvPr/>
        </p:nvSpPr>
        <p:spPr>
          <a:xfrm>
            <a:off x="1019151" y="4715500"/>
            <a:ext cx="383586" cy="1813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ตรวจสอบเอกสารหลักฐาน</a:t>
            </a:r>
          </a:p>
        </p:txBody>
      </p:sp>
      <p:cxnSp>
        <p:nvCxnSpPr>
          <p:cNvPr id="16" name="ลูกศรเชื่อมต่อแบบตรง 15">
            <a:extLst>
              <a:ext uri="{FF2B5EF4-FFF2-40B4-BE49-F238E27FC236}">
                <a16:creationId xmlns:a16="http://schemas.microsoft.com/office/drawing/2014/main" id="{F2D4FA1D-1012-4890-9A17-5B31D878E70D}"/>
              </a:ext>
            </a:extLst>
          </p:cNvPr>
          <p:cNvCxnSpPr>
            <a:cxnSpLocks/>
          </p:cNvCxnSpPr>
          <p:nvPr/>
        </p:nvCxnSpPr>
        <p:spPr>
          <a:xfrm>
            <a:off x="1210944" y="4528693"/>
            <a:ext cx="0" cy="99322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ตัวเชื่อมต่อ: หักมุม 16">
            <a:extLst>
              <a:ext uri="{FF2B5EF4-FFF2-40B4-BE49-F238E27FC236}">
                <a16:creationId xmlns:a16="http://schemas.microsoft.com/office/drawing/2014/main" id="{0ADB1FB7-176B-4BE3-92EE-80CA1209788D}"/>
              </a:ext>
            </a:extLst>
          </p:cNvPr>
          <p:cNvCxnSpPr>
            <a:cxnSpLocks/>
          </p:cNvCxnSpPr>
          <p:nvPr/>
        </p:nvCxnSpPr>
        <p:spPr>
          <a:xfrm>
            <a:off x="1467746" y="4799294"/>
            <a:ext cx="283500" cy="263250"/>
          </a:xfrm>
          <a:prstGeom prst="bentConnector2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สี่เหลี่ยมผืนผ้า 17">
            <a:extLst>
              <a:ext uri="{FF2B5EF4-FFF2-40B4-BE49-F238E27FC236}">
                <a16:creationId xmlns:a16="http://schemas.microsoft.com/office/drawing/2014/main" id="{005F7746-749B-4DD6-B7A1-74D9B7EF0B6A}"/>
              </a:ext>
            </a:extLst>
          </p:cNvPr>
          <p:cNvSpPr/>
          <p:nvPr/>
        </p:nvSpPr>
        <p:spPr>
          <a:xfrm>
            <a:off x="1396184" y="4769406"/>
            <a:ext cx="437346" cy="734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ครบถ้วนถูกต้อง สมบูรณ์</a:t>
            </a:r>
          </a:p>
        </p:txBody>
      </p:sp>
      <p:sp>
        <p:nvSpPr>
          <p:cNvPr id="19" name="สี่เหลี่ยมผืนผ้า 18">
            <a:extLst>
              <a:ext uri="{FF2B5EF4-FFF2-40B4-BE49-F238E27FC236}">
                <a16:creationId xmlns:a16="http://schemas.microsoft.com/office/drawing/2014/main" id="{67F3AF7E-C89C-40C4-960E-B20611A3B6BC}"/>
              </a:ext>
            </a:extLst>
          </p:cNvPr>
          <p:cNvSpPr/>
          <p:nvPr/>
        </p:nvSpPr>
        <p:spPr>
          <a:xfrm>
            <a:off x="782280" y="5608520"/>
            <a:ext cx="473280" cy="211279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20" name="สี่เหลี่ยมผืนผ้า 19">
            <a:extLst>
              <a:ext uri="{FF2B5EF4-FFF2-40B4-BE49-F238E27FC236}">
                <a16:creationId xmlns:a16="http://schemas.microsoft.com/office/drawing/2014/main" id="{F95E9F17-D190-4292-964E-8AE548F6F90E}"/>
              </a:ext>
            </a:extLst>
          </p:cNvPr>
          <p:cNvSpPr/>
          <p:nvPr/>
        </p:nvSpPr>
        <p:spPr>
          <a:xfrm>
            <a:off x="770713" y="5625467"/>
            <a:ext cx="506242" cy="1913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แจ้งเตือน ไปยังระบบ</a:t>
            </a:r>
            <a:b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งานอื่นๆ ที่เกี่ยวข้อง</a:t>
            </a:r>
          </a:p>
        </p:txBody>
      </p:sp>
      <p:cxnSp>
        <p:nvCxnSpPr>
          <p:cNvPr id="21" name="ตัวเชื่อมต่อ: หักมุม 20">
            <a:extLst>
              <a:ext uri="{FF2B5EF4-FFF2-40B4-BE49-F238E27FC236}">
                <a16:creationId xmlns:a16="http://schemas.microsoft.com/office/drawing/2014/main" id="{63C9CEC5-CA53-42A9-9CAF-DCAD2C40FD3E}"/>
              </a:ext>
            </a:extLst>
          </p:cNvPr>
          <p:cNvCxnSpPr>
            <a:cxnSpLocks/>
          </p:cNvCxnSpPr>
          <p:nvPr/>
        </p:nvCxnSpPr>
        <p:spPr>
          <a:xfrm rot="10800000" flipV="1">
            <a:off x="470621" y="4796347"/>
            <a:ext cx="486000" cy="277974"/>
          </a:xfrm>
          <a:prstGeom prst="bentConnector2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สี่เหลี่ยมผืนผ้า 21">
            <a:extLst>
              <a:ext uri="{FF2B5EF4-FFF2-40B4-BE49-F238E27FC236}">
                <a16:creationId xmlns:a16="http://schemas.microsoft.com/office/drawing/2014/main" id="{4B104F84-7896-406E-802D-74A4AA5A4936}"/>
              </a:ext>
            </a:extLst>
          </p:cNvPr>
          <p:cNvSpPr/>
          <p:nvPr/>
        </p:nvSpPr>
        <p:spPr>
          <a:xfrm>
            <a:off x="597821" y="4710715"/>
            <a:ext cx="437346" cy="1787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ไม่ครบถ้วนถูกต้อง สมบูรณ์</a:t>
            </a:r>
          </a:p>
        </p:txBody>
      </p:sp>
      <p:sp>
        <p:nvSpPr>
          <p:cNvPr id="23" name="สี่เหลี่ยมผืนผ้า: มุมมน 22">
            <a:extLst>
              <a:ext uri="{FF2B5EF4-FFF2-40B4-BE49-F238E27FC236}">
                <a16:creationId xmlns:a16="http://schemas.microsoft.com/office/drawing/2014/main" id="{6DF07485-EC64-4606-BB3C-02192983557D}"/>
              </a:ext>
            </a:extLst>
          </p:cNvPr>
          <p:cNvSpPr/>
          <p:nvPr/>
        </p:nvSpPr>
        <p:spPr>
          <a:xfrm>
            <a:off x="1903179" y="6213743"/>
            <a:ext cx="581128" cy="129161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675" dirty="0"/>
          </a:p>
        </p:txBody>
      </p:sp>
      <p:sp>
        <p:nvSpPr>
          <p:cNvPr id="24" name="สี่เหลี่ยมผืนผ้า 23">
            <a:extLst>
              <a:ext uri="{FF2B5EF4-FFF2-40B4-BE49-F238E27FC236}">
                <a16:creationId xmlns:a16="http://schemas.microsoft.com/office/drawing/2014/main" id="{5BB431EE-519D-4802-9EB8-EF96652FF8DB}"/>
              </a:ext>
            </a:extLst>
          </p:cNvPr>
          <p:cNvSpPr/>
          <p:nvPr/>
        </p:nvSpPr>
        <p:spPr>
          <a:xfrm>
            <a:off x="1949907" y="6223502"/>
            <a:ext cx="495438" cy="116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ส่งต่อให้กลุ่มการเงิน</a:t>
            </a:r>
          </a:p>
        </p:txBody>
      </p:sp>
      <p:cxnSp>
        <p:nvCxnSpPr>
          <p:cNvPr id="25" name="ลูกศรเชื่อมต่อแบบตรง 24">
            <a:extLst>
              <a:ext uri="{FF2B5EF4-FFF2-40B4-BE49-F238E27FC236}">
                <a16:creationId xmlns:a16="http://schemas.microsoft.com/office/drawing/2014/main" id="{F4F88398-87A0-46ED-BA6F-4896A2F0AB0F}"/>
              </a:ext>
            </a:extLst>
          </p:cNvPr>
          <p:cNvCxnSpPr>
            <a:cxnSpLocks/>
          </p:cNvCxnSpPr>
          <p:nvPr/>
        </p:nvCxnSpPr>
        <p:spPr>
          <a:xfrm>
            <a:off x="1751246" y="5279368"/>
            <a:ext cx="0" cy="18225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สี่เหลี่ยมผืนผ้า 25">
            <a:extLst>
              <a:ext uri="{FF2B5EF4-FFF2-40B4-BE49-F238E27FC236}">
                <a16:creationId xmlns:a16="http://schemas.microsoft.com/office/drawing/2014/main" id="{3B146449-E408-4841-A6C3-33108709ACF4}"/>
              </a:ext>
            </a:extLst>
          </p:cNvPr>
          <p:cNvSpPr/>
          <p:nvPr/>
        </p:nvSpPr>
        <p:spPr>
          <a:xfrm>
            <a:off x="2214741" y="5272782"/>
            <a:ext cx="712518" cy="172446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27" name="สี่เหลี่ยมผืนผ้า 26">
            <a:extLst>
              <a:ext uri="{FF2B5EF4-FFF2-40B4-BE49-F238E27FC236}">
                <a16:creationId xmlns:a16="http://schemas.microsoft.com/office/drawing/2014/main" id="{6B8ED1FF-DEC5-464D-BC3B-C99D025D90A4}"/>
              </a:ext>
            </a:extLst>
          </p:cNvPr>
          <p:cNvSpPr/>
          <p:nvPr/>
        </p:nvSpPr>
        <p:spPr>
          <a:xfrm>
            <a:off x="2263944" y="5309365"/>
            <a:ext cx="632632" cy="1222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ระบบแจ้งเตือน ไปยังระบบอื่นๆ </a:t>
            </a:r>
          </a:p>
          <a:p>
            <a:pPr algn="ctr"/>
            <a:r>
              <a:rPr lang="th-TH" sz="45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ที่เกี่ยวข้อง</a:t>
            </a:r>
          </a:p>
        </p:txBody>
      </p:sp>
      <p:cxnSp>
        <p:nvCxnSpPr>
          <p:cNvPr id="28" name="ลูกศรเชื่อมต่อแบบตรง 27">
            <a:extLst>
              <a:ext uri="{FF2B5EF4-FFF2-40B4-BE49-F238E27FC236}">
                <a16:creationId xmlns:a16="http://schemas.microsoft.com/office/drawing/2014/main" id="{E174DD36-A336-43A8-9997-F4CD22656333}"/>
              </a:ext>
            </a:extLst>
          </p:cNvPr>
          <p:cNvCxnSpPr>
            <a:cxnSpLocks/>
          </p:cNvCxnSpPr>
          <p:nvPr/>
        </p:nvCxnSpPr>
        <p:spPr>
          <a:xfrm>
            <a:off x="1755542" y="5358352"/>
            <a:ext cx="445500" cy="0"/>
          </a:xfrm>
          <a:prstGeom prst="straightConnector1">
            <a:avLst/>
          </a:prstGeom>
          <a:ln w="12700">
            <a:solidFill>
              <a:srgbClr val="00B0F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สี่เหลี่ยมผืนผ้า 28">
            <a:extLst>
              <a:ext uri="{FF2B5EF4-FFF2-40B4-BE49-F238E27FC236}">
                <a16:creationId xmlns:a16="http://schemas.microsoft.com/office/drawing/2014/main" id="{19F9E0B9-BA2C-4C14-9293-F53D1929879A}"/>
              </a:ext>
            </a:extLst>
          </p:cNvPr>
          <p:cNvSpPr/>
          <p:nvPr/>
        </p:nvSpPr>
        <p:spPr>
          <a:xfrm>
            <a:off x="301312" y="3166365"/>
            <a:ext cx="1529768" cy="2240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675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การตรวจสอบเอกสารของหัวหน้ากลุ่มงาน สำนักงาน </a:t>
            </a:r>
            <a:r>
              <a:rPr lang="th-TH" sz="675" b="1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ก.ค.ศ</a:t>
            </a:r>
            <a:r>
              <a:rPr lang="th-TH" sz="675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</a:p>
        </p:txBody>
      </p:sp>
      <p:sp>
        <p:nvSpPr>
          <p:cNvPr id="30" name="สี่เหลี่ยมผืนผ้า 29">
            <a:extLst>
              <a:ext uri="{FF2B5EF4-FFF2-40B4-BE49-F238E27FC236}">
                <a16:creationId xmlns:a16="http://schemas.microsoft.com/office/drawing/2014/main" id="{4BE6AACF-62C2-4AC1-94D3-7E5A40DEAB43}"/>
              </a:ext>
            </a:extLst>
          </p:cNvPr>
          <p:cNvSpPr/>
          <p:nvPr/>
        </p:nvSpPr>
        <p:spPr>
          <a:xfrm>
            <a:off x="1387550" y="5466969"/>
            <a:ext cx="712518" cy="172446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31" name="สี่เหลี่ยมผืนผ้า 30">
            <a:extLst>
              <a:ext uri="{FF2B5EF4-FFF2-40B4-BE49-F238E27FC236}">
                <a16:creationId xmlns:a16="http://schemas.microsoft.com/office/drawing/2014/main" id="{3B8D30F4-AB91-403D-B2E4-DAFB805B2B4B}"/>
              </a:ext>
            </a:extLst>
          </p:cNvPr>
          <p:cNvSpPr/>
          <p:nvPr/>
        </p:nvSpPr>
        <p:spPr>
          <a:xfrm>
            <a:off x="1427492" y="5492064"/>
            <a:ext cx="632632" cy="1222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ดาวโหลด/พิมพ์เอกสาร</a:t>
            </a:r>
          </a:p>
        </p:txBody>
      </p:sp>
      <p:cxnSp>
        <p:nvCxnSpPr>
          <p:cNvPr id="32" name="ลูกศรเชื่อมต่อแบบตรง 31">
            <a:extLst>
              <a:ext uri="{FF2B5EF4-FFF2-40B4-BE49-F238E27FC236}">
                <a16:creationId xmlns:a16="http://schemas.microsoft.com/office/drawing/2014/main" id="{E1C837E6-BE55-49B0-A991-B5BAB4A1C99E}"/>
              </a:ext>
            </a:extLst>
          </p:cNvPr>
          <p:cNvCxnSpPr>
            <a:cxnSpLocks/>
          </p:cNvCxnSpPr>
          <p:nvPr/>
        </p:nvCxnSpPr>
        <p:spPr>
          <a:xfrm>
            <a:off x="1751568" y="5636825"/>
            <a:ext cx="0" cy="10125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สี่เหลี่ยมผืนผ้า 32">
            <a:extLst>
              <a:ext uri="{FF2B5EF4-FFF2-40B4-BE49-F238E27FC236}">
                <a16:creationId xmlns:a16="http://schemas.microsoft.com/office/drawing/2014/main" id="{7E63F687-6C2D-4718-AE20-CD9A12A057FF}"/>
              </a:ext>
            </a:extLst>
          </p:cNvPr>
          <p:cNvSpPr/>
          <p:nvPr/>
        </p:nvSpPr>
        <p:spPr>
          <a:xfrm>
            <a:off x="170127" y="3835315"/>
            <a:ext cx="528014" cy="172446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cxnSp>
        <p:nvCxnSpPr>
          <p:cNvPr id="34" name="ลูกศรเชื่อมต่อแบบตรง 33">
            <a:extLst>
              <a:ext uri="{FF2B5EF4-FFF2-40B4-BE49-F238E27FC236}">
                <a16:creationId xmlns:a16="http://schemas.microsoft.com/office/drawing/2014/main" id="{6AB4C9E1-34C0-4400-8BC1-95DF3554602D}"/>
              </a:ext>
            </a:extLst>
          </p:cNvPr>
          <p:cNvCxnSpPr>
            <a:cxnSpLocks/>
          </p:cNvCxnSpPr>
          <p:nvPr/>
        </p:nvCxnSpPr>
        <p:spPr>
          <a:xfrm rot="10800000" flipH="1">
            <a:off x="702671" y="3919375"/>
            <a:ext cx="506250" cy="0"/>
          </a:xfrm>
          <a:prstGeom prst="straightConnector1">
            <a:avLst/>
          </a:prstGeom>
          <a:ln w="12700">
            <a:solidFill>
              <a:srgbClr val="00B0F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สี่เหลี่ยมผืนผ้า 34">
            <a:extLst>
              <a:ext uri="{FF2B5EF4-FFF2-40B4-BE49-F238E27FC236}">
                <a16:creationId xmlns:a16="http://schemas.microsoft.com/office/drawing/2014/main" id="{B7457FA1-679E-44D0-B277-F10A3D2808DA}"/>
              </a:ext>
            </a:extLst>
          </p:cNvPr>
          <p:cNvSpPr/>
          <p:nvPr/>
        </p:nvSpPr>
        <p:spPr>
          <a:xfrm>
            <a:off x="194721" y="3860410"/>
            <a:ext cx="491983" cy="1222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ระบบแจ้งเตือน *******</a:t>
            </a:r>
          </a:p>
        </p:txBody>
      </p:sp>
      <p:sp>
        <p:nvSpPr>
          <p:cNvPr id="36" name="สี่เหลี่ยมผืนผ้า 35">
            <a:extLst>
              <a:ext uri="{FF2B5EF4-FFF2-40B4-BE49-F238E27FC236}">
                <a16:creationId xmlns:a16="http://schemas.microsoft.com/office/drawing/2014/main" id="{4ACA076C-87FF-4351-9216-BA51A840BCCE}"/>
              </a:ext>
            </a:extLst>
          </p:cNvPr>
          <p:cNvSpPr/>
          <p:nvPr/>
        </p:nvSpPr>
        <p:spPr>
          <a:xfrm>
            <a:off x="822388" y="3986179"/>
            <a:ext cx="769533" cy="22275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cxnSp>
        <p:nvCxnSpPr>
          <p:cNvPr id="37" name="ลูกศรเชื่อมต่อแบบตรง 36">
            <a:extLst>
              <a:ext uri="{FF2B5EF4-FFF2-40B4-BE49-F238E27FC236}">
                <a16:creationId xmlns:a16="http://schemas.microsoft.com/office/drawing/2014/main" id="{3CADA4E9-B80B-4566-97D2-FA457588113F}"/>
              </a:ext>
            </a:extLst>
          </p:cNvPr>
          <p:cNvCxnSpPr>
            <a:cxnSpLocks/>
            <a:stCxn id="36" idx="2"/>
          </p:cNvCxnSpPr>
          <p:nvPr/>
        </p:nvCxnSpPr>
        <p:spPr>
          <a:xfrm>
            <a:off x="1207154" y="4208929"/>
            <a:ext cx="0" cy="99322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สี่เหลี่ยมผืนผ้า 37">
            <a:extLst>
              <a:ext uri="{FF2B5EF4-FFF2-40B4-BE49-F238E27FC236}">
                <a16:creationId xmlns:a16="http://schemas.microsoft.com/office/drawing/2014/main" id="{4464D6D8-CB93-4852-8E0C-E7C2B8448E76}"/>
              </a:ext>
            </a:extLst>
          </p:cNvPr>
          <p:cNvSpPr/>
          <p:nvPr/>
        </p:nvSpPr>
        <p:spPr>
          <a:xfrm>
            <a:off x="826574" y="3995902"/>
            <a:ext cx="765202" cy="212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แสดงรายชื่อผู้กู้ยืม ที่ผ่านการวิเคราะห์</a:t>
            </a:r>
            <a:b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ของเจ้าหน้าที่</a:t>
            </a:r>
          </a:p>
        </p:txBody>
      </p:sp>
      <p:sp>
        <p:nvSpPr>
          <p:cNvPr id="39" name="สี่เหลี่ยมด้านขนาน 38">
            <a:extLst>
              <a:ext uri="{FF2B5EF4-FFF2-40B4-BE49-F238E27FC236}">
                <a16:creationId xmlns:a16="http://schemas.microsoft.com/office/drawing/2014/main" id="{2A3EFF99-B38A-4392-AF69-5A08BADF3F7D}"/>
              </a:ext>
            </a:extLst>
          </p:cNvPr>
          <p:cNvSpPr/>
          <p:nvPr/>
        </p:nvSpPr>
        <p:spPr>
          <a:xfrm>
            <a:off x="194720" y="5077830"/>
            <a:ext cx="607500" cy="170043"/>
          </a:xfrm>
          <a:prstGeom prst="parallelogram">
            <a:avLst>
              <a:gd name="adj" fmla="val 53052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40" name="สี่เหลี่ยมผืนผ้า 39">
            <a:extLst>
              <a:ext uri="{FF2B5EF4-FFF2-40B4-BE49-F238E27FC236}">
                <a16:creationId xmlns:a16="http://schemas.microsoft.com/office/drawing/2014/main" id="{C614997B-D351-46C5-89A8-53A582AE86F7}"/>
              </a:ext>
            </a:extLst>
          </p:cNvPr>
          <p:cNvSpPr/>
          <p:nvPr/>
        </p:nvSpPr>
        <p:spPr>
          <a:xfrm>
            <a:off x="215495" y="5127442"/>
            <a:ext cx="536379" cy="925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บันทึกเหตุผลประกอบ</a:t>
            </a:r>
          </a:p>
        </p:txBody>
      </p:sp>
      <p:sp>
        <p:nvSpPr>
          <p:cNvPr id="41" name="สี่เหลี่ยมผืนผ้า: มุมมน 40">
            <a:extLst>
              <a:ext uri="{FF2B5EF4-FFF2-40B4-BE49-F238E27FC236}">
                <a16:creationId xmlns:a16="http://schemas.microsoft.com/office/drawing/2014/main" id="{608C6E88-5C41-4121-8000-F2F6C9F6A654}"/>
              </a:ext>
            </a:extLst>
          </p:cNvPr>
          <p:cNvSpPr/>
          <p:nvPr/>
        </p:nvSpPr>
        <p:spPr>
          <a:xfrm>
            <a:off x="247753" y="5716888"/>
            <a:ext cx="449887" cy="129161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675" dirty="0"/>
          </a:p>
        </p:txBody>
      </p:sp>
      <p:sp>
        <p:nvSpPr>
          <p:cNvPr id="42" name="สี่เหลี่ยมผืนผ้า 41">
            <a:extLst>
              <a:ext uri="{FF2B5EF4-FFF2-40B4-BE49-F238E27FC236}">
                <a16:creationId xmlns:a16="http://schemas.microsoft.com/office/drawing/2014/main" id="{10F999A8-FDD9-49A1-9365-167A4B00FDC4}"/>
              </a:ext>
            </a:extLst>
          </p:cNvPr>
          <p:cNvSpPr/>
          <p:nvPr/>
        </p:nvSpPr>
        <p:spPr>
          <a:xfrm>
            <a:off x="276300" y="5723355"/>
            <a:ext cx="449888" cy="116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จบการทำงาน</a:t>
            </a:r>
          </a:p>
        </p:txBody>
      </p:sp>
      <p:cxnSp>
        <p:nvCxnSpPr>
          <p:cNvPr id="43" name="ลูกศรเชื่อมต่อแบบตรง 42">
            <a:extLst>
              <a:ext uri="{FF2B5EF4-FFF2-40B4-BE49-F238E27FC236}">
                <a16:creationId xmlns:a16="http://schemas.microsoft.com/office/drawing/2014/main" id="{CB1B477E-68D9-474F-BAFE-7F2C42C61BB1}"/>
              </a:ext>
            </a:extLst>
          </p:cNvPr>
          <p:cNvCxnSpPr>
            <a:cxnSpLocks/>
          </p:cNvCxnSpPr>
          <p:nvPr/>
        </p:nvCxnSpPr>
        <p:spPr>
          <a:xfrm>
            <a:off x="470621" y="5247873"/>
            <a:ext cx="0" cy="14175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ลูกศรเชื่อมต่อแบบตรง 43">
            <a:extLst>
              <a:ext uri="{FF2B5EF4-FFF2-40B4-BE49-F238E27FC236}">
                <a16:creationId xmlns:a16="http://schemas.microsoft.com/office/drawing/2014/main" id="{C8F159ED-C67E-4B2A-B22E-A83D98D70F81}"/>
              </a:ext>
            </a:extLst>
          </p:cNvPr>
          <p:cNvCxnSpPr>
            <a:cxnSpLocks/>
          </p:cNvCxnSpPr>
          <p:nvPr/>
        </p:nvCxnSpPr>
        <p:spPr>
          <a:xfrm>
            <a:off x="479645" y="5636825"/>
            <a:ext cx="303750" cy="0"/>
          </a:xfrm>
          <a:prstGeom prst="straightConnector1">
            <a:avLst/>
          </a:prstGeom>
          <a:ln w="12700">
            <a:solidFill>
              <a:srgbClr val="00B0F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ลูกศรเชื่อมต่อแบบตรง 46">
            <a:extLst>
              <a:ext uri="{FF2B5EF4-FFF2-40B4-BE49-F238E27FC236}">
                <a16:creationId xmlns:a16="http://schemas.microsoft.com/office/drawing/2014/main" id="{52114A36-34D1-413E-8D0A-CCED23B519C5}"/>
              </a:ext>
            </a:extLst>
          </p:cNvPr>
          <p:cNvCxnSpPr>
            <a:cxnSpLocks/>
          </p:cNvCxnSpPr>
          <p:nvPr/>
        </p:nvCxnSpPr>
        <p:spPr>
          <a:xfrm>
            <a:off x="1761868" y="6502604"/>
            <a:ext cx="0" cy="10125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สี่เหลี่ยมผืนผ้า 53">
            <a:extLst>
              <a:ext uri="{FF2B5EF4-FFF2-40B4-BE49-F238E27FC236}">
                <a16:creationId xmlns:a16="http://schemas.microsoft.com/office/drawing/2014/main" id="{ACE2BE54-00C8-40DF-9D30-86FDC5EC2F00}"/>
              </a:ext>
            </a:extLst>
          </p:cNvPr>
          <p:cNvSpPr/>
          <p:nvPr/>
        </p:nvSpPr>
        <p:spPr>
          <a:xfrm>
            <a:off x="161693" y="5405841"/>
            <a:ext cx="632633" cy="172446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55" name="สี่เหลี่ยมผืนผ้า 54">
            <a:extLst>
              <a:ext uri="{FF2B5EF4-FFF2-40B4-BE49-F238E27FC236}">
                <a16:creationId xmlns:a16="http://schemas.microsoft.com/office/drawing/2014/main" id="{7B509D6F-C9B6-4A02-A39E-DEA9A1AA0703}"/>
              </a:ext>
            </a:extLst>
          </p:cNvPr>
          <p:cNvSpPr/>
          <p:nvPr/>
        </p:nvSpPr>
        <p:spPr>
          <a:xfrm>
            <a:off x="150764" y="5426147"/>
            <a:ext cx="632632" cy="1222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ส่งคืนเจ้าหน้าที่</a:t>
            </a:r>
          </a:p>
        </p:txBody>
      </p:sp>
      <p:cxnSp>
        <p:nvCxnSpPr>
          <p:cNvPr id="56" name="ลูกศรเชื่อมต่อแบบตรง 55">
            <a:extLst>
              <a:ext uri="{FF2B5EF4-FFF2-40B4-BE49-F238E27FC236}">
                <a16:creationId xmlns:a16="http://schemas.microsoft.com/office/drawing/2014/main" id="{A708B9E7-10AB-4788-AA97-394ED214D4FF}"/>
              </a:ext>
            </a:extLst>
          </p:cNvPr>
          <p:cNvCxnSpPr>
            <a:cxnSpLocks/>
          </p:cNvCxnSpPr>
          <p:nvPr/>
        </p:nvCxnSpPr>
        <p:spPr>
          <a:xfrm>
            <a:off x="467079" y="5578287"/>
            <a:ext cx="0" cy="14175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ตัวเชื่อมต่อตรง 59">
            <a:extLst>
              <a:ext uri="{FF2B5EF4-FFF2-40B4-BE49-F238E27FC236}">
                <a16:creationId xmlns:a16="http://schemas.microsoft.com/office/drawing/2014/main" id="{02DC56B9-CAD9-4352-B6E0-759F2C1F4A6A}"/>
              </a:ext>
            </a:extLst>
          </p:cNvPr>
          <p:cNvCxnSpPr/>
          <p:nvPr/>
        </p:nvCxnSpPr>
        <p:spPr>
          <a:xfrm>
            <a:off x="3021806" y="3038245"/>
            <a:ext cx="0" cy="38576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วงรี 60">
            <a:extLst>
              <a:ext uri="{FF2B5EF4-FFF2-40B4-BE49-F238E27FC236}">
                <a16:creationId xmlns:a16="http://schemas.microsoft.com/office/drawing/2014/main" id="{1384B24E-C1F1-4EAE-9A51-662D465F9646}"/>
              </a:ext>
            </a:extLst>
          </p:cNvPr>
          <p:cNvSpPr/>
          <p:nvPr/>
        </p:nvSpPr>
        <p:spPr>
          <a:xfrm>
            <a:off x="98358" y="3185684"/>
            <a:ext cx="185435" cy="1854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575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4</a:t>
            </a:r>
          </a:p>
        </p:txBody>
      </p:sp>
      <p:sp>
        <p:nvSpPr>
          <p:cNvPr id="62" name="สี่เหลี่ยมผืนผ้า: มุมมน 61">
            <a:extLst>
              <a:ext uri="{FF2B5EF4-FFF2-40B4-BE49-F238E27FC236}">
                <a16:creationId xmlns:a16="http://schemas.microsoft.com/office/drawing/2014/main" id="{B788A45D-7EEA-4AE8-833F-58F11F358687}"/>
              </a:ext>
            </a:extLst>
          </p:cNvPr>
          <p:cNvSpPr/>
          <p:nvPr/>
        </p:nvSpPr>
        <p:spPr>
          <a:xfrm>
            <a:off x="4036155" y="3317519"/>
            <a:ext cx="567000" cy="129161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675" dirty="0"/>
          </a:p>
        </p:txBody>
      </p:sp>
      <p:sp>
        <p:nvSpPr>
          <p:cNvPr id="63" name="สี่เหลี่ยมผืนผ้า 62">
            <a:extLst>
              <a:ext uri="{FF2B5EF4-FFF2-40B4-BE49-F238E27FC236}">
                <a16:creationId xmlns:a16="http://schemas.microsoft.com/office/drawing/2014/main" id="{D4748301-0DA4-4F4F-BC51-5EFDC876F648}"/>
              </a:ext>
            </a:extLst>
          </p:cNvPr>
          <p:cNvSpPr/>
          <p:nvPr/>
        </p:nvSpPr>
        <p:spPr>
          <a:xfrm>
            <a:off x="4096569" y="3327753"/>
            <a:ext cx="449888" cy="116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675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เริ่ม</a:t>
            </a:r>
          </a:p>
        </p:txBody>
      </p:sp>
      <p:sp>
        <p:nvSpPr>
          <p:cNvPr id="64" name="สี่เหลี่ยมผืนผ้า 63">
            <a:extLst>
              <a:ext uri="{FF2B5EF4-FFF2-40B4-BE49-F238E27FC236}">
                <a16:creationId xmlns:a16="http://schemas.microsoft.com/office/drawing/2014/main" id="{144A4CFA-8747-41BB-BEDB-199CCADEAFD1}"/>
              </a:ext>
            </a:extLst>
          </p:cNvPr>
          <p:cNvSpPr/>
          <p:nvPr/>
        </p:nvSpPr>
        <p:spPr>
          <a:xfrm>
            <a:off x="3934888" y="3535541"/>
            <a:ext cx="769533" cy="22275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65" name="สี่เหลี่ยมผืนผ้า 64">
            <a:extLst>
              <a:ext uri="{FF2B5EF4-FFF2-40B4-BE49-F238E27FC236}">
                <a16:creationId xmlns:a16="http://schemas.microsoft.com/office/drawing/2014/main" id="{C854C47D-E7F5-4FAA-B854-F8CC16F5DE05}"/>
              </a:ext>
            </a:extLst>
          </p:cNvPr>
          <p:cNvSpPr/>
          <p:nvPr/>
        </p:nvSpPr>
        <p:spPr>
          <a:xfrm>
            <a:off x="4110670" y="3557857"/>
            <a:ext cx="417969" cy="1477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เข้าสู่ระบบ</a:t>
            </a:r>
          </a:p>
        </p:txBody>
      </p:sp>
      <p:cxnSp>
        <p:nvCxnSpPr>
          <p:cNvPr id="66" name="ลูกศรเชื่อมต่อแบบตรง 65">
            <a:extLst>
              <a:ext uri="{FF2B5EF4-FFF2-40B4-BE49-F238E27FC236}">
                <a16:creationId xmlns:a16="http://schemas.microsoft.com/office/drawing/2014/main" id="{4372D773-40AA-4A39-8AE5-9828E9C2F7C8}"/>
              </a:ext>
            </a:extLst>
          </p:cNvPr>
          <p:cNvCxnSpPr>
            <a:cxnSpLocks/>
            <a:stCxn id="62" idx="2"/>
            <a:endCxn id="64" idx="0"/>
          </p:cNvCxnSpPr>
          <p:nvPr/>
        </p:nvCxnSpPr>
        <p:spPr>
          <a:xfrm>
            <a:off x="4319655" y="3446680"/>
            <a:ext cx="0" cy="88861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ลูกศรเชื่อมต่อแบบตรง 66">
            <a:extLst>
              <a:ext uri="{FF2B5EF4-FFF2-40B4-BE49-F238E27FC236}">
                <a16:creationId xmlns:a16="http://schemas.microsoft.com/office/drawing/2014/main" id="{1F8DE335-63A4-4BAE-B002-E7F08DCB1B9A}"/>
              </a:ext>
            </a:extLst>
          </p:cNvPr>
          <p:cNvCxnSpPr>
            <a:cxnSpLocks/>
            <a:stCxn id="64" idx="2"/>
          </p:cNvCxnSpPr>
          <p:nvPr/>
        </p:nvCxnSpPr>
        <p:spPr>
          <a:xfrm>
            <a:off x="4319655" y="3758291"/>
            <a:ext cx="0" cy="99322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สี่เหลี่ยมผืนผ้า 67">
            <a:extLst>
              <a:ext uri="{FF2B5EF4-FFF2-40B4-BE49-F238E27FC236}">
                <a16:creationId xmlns:a16="http://schemas.microsoft.com/office/drawing/2014/main" id="{1FFE2C8C-55AF-4B28-B173-1CCDB2830D16}"/>
              </a:ext>
            </a:extLst>
          </p:cNvPr>
          <p:cNvSpPr/>
          <p:nvPr/>
        </p:nvSpPr>
        <p:spPr>
          <a:xfrm>
            <a:off x="3939219" y="4172949"/>
            <a:ext cx="769533" cy="211279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69" name="สี่เหลี่ยมผืนผ้า 68">
            <a:extLst>
              <a:ext uri="{FF2B5EF4-FFF2-40B4-BE49-F238E27FC236}">
                <a16:creationId xmlns:a16="http://schemas.microsoft.com/office/drawing/2014/main" id="{3B40F6B2-7439-45E1-B0A6-62CE8C32B22F}"/>
              </a:ext>
            </a:extLst>
          </p:cNvPr>
          <p:cNvSpPr/>
          <p:nvPr/>
        </p:nvSpPr>
        <p:spPr>
          <a:xfrm>
            <a:off x="4026017" y="4225596"/>
            <a:ext cx="595936" cy="1152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จัดทำรายงานการอนุมัติโอนเงิน</a:t>
            </a:r>
          </a:p>
        </p:txBody>
      </p:sp>
      <p:sp>
        <p:nvSpPr>
          <p:cNvPr id="87" name="สี่เหลี่ยมผืนผ้า 86">
            <a:extLst>
              <a:ext uri="{FF2B5EF4-FFF2-40B4-BE49-F238E27FC236}">
                <a16:creationId xmlns:a16="http://schemas.microsoft.com/office/drawing/2014/main" id="{13F1C20E-F2D0-4A9D-89A9-55B066FBB073}"/>
              </a:ext>
            </a:extLst>
          </p:cNvPr>
          <p:cNvSpPr/>
          <p:nvPr/>
        </p:nvSpPr>
        <p:spPr>
          <a:xfrm>
            <a:off x="3364873" y="3073648"/>
            <a:ext cx="668981" cy="2240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675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กลุ่มการเงินและบัญชี</a:t>
            </a:r>
          </a:p>
        </p:txBody>
      </p:sp>
      <p:sp>
        <p:nvSpPr>
          <p:cNvPr id="91" name="สี่เหลี่ยมผืนผ้า 90">
            <a:extLst>
              <a:ext uri="{FF2B5EF4-FFF2-40B4-BE49-F238E27FC236}">
                <a16:creationId xmlns:a16="http://schemas.microsoft.com/office/drawing/2014/main" id="{68EDFF1D-A108-4E40-9EEA-8D62CA86E433}"/>
              </a:ext>
            </a:extLst>
          </p:cNvPr>
          <p:cNvSpPr/>
          <p:nvPr/>
        </p:nvSpPr>
        <p:spPr>
          <a:xfrm>
            <a:off x="3224608" y="3710094"/>
            <a:ext cx="537640" cy="172446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cxnSp>
        <p:nvCxnSpPr>
          <p:cNvPr id="92" name="ลูกศรเชื่อมต่อแบบตรง 91">
            <a:extLst>
              <a:ext uri="{FF2B5EF4-FFF2-40B4-BE49-F238E27FC236}">
                <a16:creationId xmlns:a16="http://schemas.microsoft.com/office/drawing/2014/main" id="{A5D6A27C-F416-4856-95E2-3EC2C008CA43}"/>
              </a:ext>
            </a:extLst>
          </p:cNvPr>
          <p:cNvCxnSpPr>
            <a:cxnSpLocks/>
          </p:cNvCxnSpPr>
          <p:nvPr/>
        </p:nvCxnSpPr>
        <p:spPr>
          <a:xfrm rot="10800000" flipH="1">
            <a:off x="3788935" y="3799575"/>
            <a:ext cx="526500" cy="0"/>
          </a:xfrm>
          <a:prstGeom prst="straightConnector1">
            <a:avLst/>
          </a:prstGeom>
          <a:ln w="12700">
            <a:solidFill>
              <a:srgbClr val="00B0F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สี่เหลี่ยมผืนผ้า 92">
            <a:extLst>
              <a:ext uri="{FF2B5EF4-FFF2-40B4-BE49-F238E27FC236}">
                <a16:creationId xmlns:a16="http://schemas.microsoft.com/office/drawing/2014/main" id="{90CD8C5C-D2FC-4DEE-8189-9147C4F19963}"/>
              </a:ext>
            </a:extLst>
          </p:cNvPr>
          <p:cNvSpPr/>
          <p:nvPr/>
        </p:nvSpPr>
        <p:spPr>
          <a:xfrm>
            <a:off x="3241549" y="3732429"/>
            <a:ext cx="489349" cy="1222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ระบบแจ้งเตือน*****</a:t>
            </a:r>
          </a:p>
        </p:txBody>
      </p:sp>
      <p:sp>
        <p:nvSpPr>
          <p:cNvPr id="94" name="สี่เหลี่ยมผืนผ้า 93">
            <a:extLst>
              <a:ext uri="{FF2B5EF4-FFF2-40B4-BE49-F238E27FC236}">
                <a16:creationId xmlns:a16="http://schemas.microsoft.com/office/drawing/2014/main" id="{E128021A-8D27-4DBF-8762-D3B69F449C64}"/>
              </a:ext>
            </a:extLst>
          </p:cNvPr>
          <p:cNvSpPr/>
          <p:nvPr/>
        </p:nvSpPr>
        <p:spPr>
          <a:xfrm>
            <a:off x="3935033" y="3859718"/>
            <a:ext cx="769533" cy="22275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cxnSp>
        <p:nvCxnSpPr>
          <p:cNvPr id="95" name="ลูกศรเชื่อมต่อแบบตรง 94">
            <a:extLst>
              <a:ext uri="{FF2B5EF4-FFF2-40B4-BE49-F238E27FC236}">
                <a16:creationId xmlns:a16="http://schemas.microsoft.com/office/drawing/2014/main" id="{5CE8A599-5475-40AC-AF5D-5D0613C5777A}"/>
              </a:ext>
            </a:extLst>
          </p:cNvPr>
          <p:cNvCxnSpPr>
            <a:cxnSpLocks/>
            <a:stCxn id="94" idx="2"/>
          </p:cNvCxnSpPr>
          <p:nvPr/>
        </p:nvCxnSpPr>
        <p:spPr>
          <a:xfrm>
            <a:off x="4319799" y="4082468"/>
            <a:ext cx="0" cy="99322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สี่เหลี่ยมผืนผ้า 95">
            <a:extLst>
              <a:ext uri="{FF2B5EF4-FFF2-40B4-BE49-F238E27FC236}">
                <a16:creationId xmlns:a16="http://schemas.microsoft.com/office/drawing/2014/main" id="{F4553C6B-F7EF-4D1A-A030-0DF8C85D637F}"/>
              </a:ext>
            </a:extLst>
          </p:cNvPr>
          <p:cNvSpPr/>
          <p:nvPr/>
        </p:nvSpPr>
        <p:spPr>
          <a:xfrm>
            <a:off x="3939219" y="3869441"/>
            <a:ext cx="765202" cy="212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แสดงรายชื่อผู้กู้ยืม ที่ผ่านการอนุมัติ</a:t>
            </a:r>
          </a:p>
        </p:txBody>
      </p:sp>
      <p:sp>
        <p:nvSpPr>
          <p:cNvPr id="114" name="วงรี 113">
            <a:extLst>
              <a:ext uri="{FF2B5EF4-FFF2-40B4-BE49-F238E27FC236}">
                <a16:creationId xmlns:a16="http://schemas.microsoft.com/office/drawing/2014/main" id="{2FB662D4-7CDD-483C-8621-73EB0E024C99}"/>
              </a:ext>
            </a:extLst>
          </p:cNvPr>
          <p:cNvSpPr/>
          <p:nvPr/>
        </p:nvSpPr>
        <p:spPr>
          <a:xfrm>
            <a:off x="3159468" y="3088589"/>
            <a:ext cx="185435" cy="1854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575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5</a:t>
            </a:r>
          </a:p>
        </p:txBody>
      </p:sp>
      <p:sp>
        <p:nvSpPr>
          <p:cNvPr id="116" name="แผนผังลําดับงาน: การตัดสินใจ 115">
            <a:extLst>
              <a:ext uri="{FF2B5EF4-FFF2-40B4-BE49-F238E27FC236}">
                <a16:creationId xmlns:a16="http://schemas.microsoft.com/office/drawing/2014/main" id="{C70F050A-E8DD-4795-8647-B3A82F194215}"/>
              </a:ext>
            </a:extLst>
          </p:cNvPr>
          <p:cNvSpPr/>
          <p:nvPr/>
        </p:nvSpPr>
        <p:spPr>
          <a:xfrm>
            <a:off x="2196264" y="5502051"/>
            <a:ext cx="513605" cy="344115"/>
          </a:xfrm>
          <a:prstGeom prst="flowChartDecision">
            <a:avLst/>
          </a:prstGeom>
          <a:ln>
            <a:solidFill>
              <a:srgbClr val="00B0F0"/>
            </a:solidFill>
            <a:prstDash val="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675"/>
          </a:p>
        </p:txBody>
      </p:sp>
      <p:sp>
        <p:nvSpPr>
          <p:cNvPr id="117" name="สี่เหลี่ยมผืนผ้า 116">
            <a:extLst>
              <a:ext uri="{FF2B5EF4-FFF2-40B4-BE49-F238E27FC236}">
                <a16:creationId xmlns:a16="http://schemas.microsoft.com/office/drawing/2014/main" id="{D3F3631C-F47A-4BDA-8AE9-84D94B59B68E}"/>
              </a:ext>
            </a:extLst>
          </p:cNvPr>
          <p:cNvSpPr/>
          <p:nvPr/>
        </p:nvSpPr>
        <p:spPr>
          <a:xfrm>
            <a:off x="2268085" y="5581927"/>
            <a:ext cx="383586" cy="1813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ประชุมคณะอนุกรรมการ</a:t>
            </a:r>
          </a:p>
        </p:txBody>
      </p:sp>
      <p:cxnSp>
        <p:nvCxnSpPr>
          <p:cNvPr id="122" name="ลูกศรเชื่อมต่อแบบตรง 121">
            <a:extLst>
              <a:ext uri="{FF2B5EF4-FFF2-40B4-BE49-F238E27FC236}">
                <a16:creationId xmlns:a16="http://schemas.microsoft.com/office/drawing/2014/main" id="{D35393B7-9B24-4E04-AFB5-DFE5E216F06B}"/>
              </a:ext>
            </a:extLst>
          </p:cNvPr>
          <p:cNvCxnSpPr>
            <a:cxnSpLocks/>
          </p:cNvCxnSpPr>
          <p:nvPr/>
        </p:nvCxnSpPr>
        <p:spPr>
          <a:xfrm>
            <a:off x="1751246" y="5674108"/>
            <a:ext cx="445500" cy="0"/>
          </a:xfrm>
          <a:prstGeom prst="straightConnector1">
            <a:avLst/>
          </a:prstGeom>
          <a:ln w="12700">
            <a:solidFill>
              <a:srgbClr val="00B0F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สี่เหลี่ยมด้านขนาน 124">
            <a:extLst>
              <a:ext uri="{FF2B5EF4-FFF2-40B4-BE49-F238E27FC236}">
                <a16:creationId xmlns:a16="http://schemas.microsoft.com/office/drawing/2014/main" id="{B11D8701-296E-4416-9CF3-729F80B4BA59}"/>
              </a:ext>
            </a:extLst>
          </p:cNvPr>
          <p:cNvSpPr/>
          <p:nvPr/>
        </p:nvSpPr>
        <p:spPr>
          <a:xfrm>
            <a:off x="1419692" y="5748032"/>
            <a:ext cx="607500" cy="170043"/>
          </a:xfrm>
          <a:prstGeom prst="parallelogram">
            <a:avLst>
              <a:gd name="adj" fmla="val 53052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126" name="สี่เหลี่ยมผืนผ้า 125">
            <a:extLst>
              <a:ext uri="{FF2B5EF4-FFF2-40B4-BE49-F238E27FC236}">
                <a16:creationId xmlns:a16="http://schemas.microsoft.com/office/drawing/2014/main" id="{ECE38956-6B15-45B6-994A-B095C13501E6}"/>
              </a:ext>
            </a:extLst>
          </p:cNvPr>
          <p:cNvSpPr/>
          <p:nvPr/>
        </p:nvSpPr>
        <p:spPr>
          <a:xfrm>
            <a:off x="1440467" y="5797644"/>
            <a:ext cx="536379" cy="925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บันทึกผลการประชุม</a:t>
            </a:r>
          </a:p>
        </p:txBody>
      </p:sp>
      <p:sp>
        <p:nvSpPr>
          <p:cNvPr id="135" name="วงรี 134">
            <a:extLst>
              <a:ext uri="{FF2B5EF4-FFF2-40B4-BE49-F238E27FC236}">
                <a16:creationId xmlns:a16="http://schemas.microsoft.com/office/drawing/2014/main" id="{6FBF613B-8B50-4EED-99A8-9BD14E42A39F}"/>
              </a:ext>
            </a:extLst>
          </p:cNvPr>
          <p:cNvSpPr/>
          <p:nvPr/>
        </p:nvSpPr>
        <p:spPr>
          <a:xfrm>
            <a:off x="1704834" y="6014614"/>
            <a:ext cx="114068" cy="114068"/>
          </a:xfrm>
          <a:prstGeom prst="ellipse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cxnSp>
        <p:nvCxnSpPr>
          <p:cNvPr id="137" name="ตัวเชื่อมต่อ: หักมุม 136">
            <a:extLst>
              <a:ext uri="{FF2B5EF4-FFF2-40B4-BE49-F238E27FC236}">
                <a16:creationId xmlns:a16="http://schemas.microsoft.com/office/drawing/2014/main" id="{8AC77B38-7A2C-43AD-830E-9BD9861302B5}"/>
              </a:ext>
            </a:extLst>
          </p:cNvPr>
          <p:cNvCxnSpPr>
            <a:stCxn id="135" idx="6"/>
            <a:endCxn id="23" idx="0"/>
          </p:cNvCxnSpPr>
          <p:nvPr/>
        </p:nvCxnSpPr>
        <p:spPr>
          <a:xfrm>
            <a:off x="1818902" y="6071648"/>
            <a:ext cx="374841" cy="142094"/>
          </a:xfrm>
          <a:prstGeom prst="bentConnector2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สี่เหลี่ยมผืนผ้า: มุมมน 137">
            <a:extLst>
              <a:ext uri="{FF2B5EF4-FFF2-40B4-BE49-F238E27FC236}">
                <a16:creationId xmlns:a16="http://schemas.microsoft.com/office/drawing/2014/main" id="{9E9A3BCB-AC96-4798-8E24-7E26DB964D9B}"/>
              </a:ext>
            </a:extLst>
          </p:cNvPr>
          <p:cNvSpPr/>
          <p:nvPr/>
        </p:nvSpPr>
        <p:spPr>
          <a:xfrm>
            <a:off x="1017389" y="6205463"/>
            <a:ext cx="581128" cy="129161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675" dirty="0"/>
          </a:p>
        </p:txBody>
      </p:sp>
      <p:sp>
        <p:nvSpPr>
          <p:cNvPr id="139" name="สี่เหลี่ยมผืนผ้า 138">
            <a:extLst>
              <a:ext uri="{FF2B5EF4-FFF2-40B4-BE49-F238E27FC236}">
                <a16:creationId xmlns:a16="http://schemas.microsoft.com/office/drawing/2014/main" id="{9CBB3725-4C6A-4B86-BBCD-FDCF3FA497DD}"/>
              </a:ext>
            </a:extLst>
          </p:cNvPr>
          <p:cNvSpPr/>
          <p:nvPr/>
        </p:nvSpPr>
        <p:spPr>
          <a:xfrm>
            <a:off x="1064117" y="6215222"/>
            <a:ext cx="495438" cy="116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ส่งต่อให้ผอ.</a:t>
            </a:r>
          </a:p>
        </p:txBody>
      </p:sp>
      <p:sp>
        <p:nvSpPr>
          <p:cNvPr id="140" name="สี่เหลี่ยมผืนผ้า: มุมมน 139">
            <a:extLst>
              <a:ext uri="{FF2B5EF4-FFF2-40B4-BE49-F238E27FC236}">
                <a16:creationId xmlns:a16="http://schemas.microsoft.com/office/drawing/2014/main" id="{42DEDFDC-D4D1-44AA-BD34-25C1FF807A40}"/>
              </a:ext>
            </a:extLst>
          </p:cNvPr>
          <p:cNvSpPr/>
          <p:nvPr/>
        </p:nvSpPr>
        <p:spPr>
          <a:xfrm>
            <a:off x="1488190" y="6603854"/>
            <a:ext cx="581128" cy="129161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675" dirty="0"/>
          </a:p>
        </p:txBody>
      </p:sp>
      <p:sp>
        <p:nvSpPr>
          <p:cNvPr id="141" name="สี่เหลี่ยมผืนผ้า 140">
            <a:extLst>
              <a:ext uri="{FF2B5EF4-FFF2-40B4-BE49-F238E27FC236}">
                <a16:creationId xmlns:a16="http://schemas.microsoft.com/office/drawing/2014/main" id="{B91CDBB0-153D-48B1-8D3C-B40E476408CE}"/>
              </a:ext>
            </a:extLst>
          </p:cNvPr>
          <p:cNvSpPr/>
          <p:nvPr/>
        </p:nvSpPr>
        <p:spPr>
          <a:xfrm>
            <a:off x="1536924" y="6615058"/>
            <a:ext cx="449888" cy="116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จบการทำงาน</a:t>
            </a:r>
          </a:p>
        </p:txBody>
      </p:sp>
      <p:cxnSp>
        <p:nvCxnSpPr>
          <p:cNvPr id="143" name="ตัวเชื่อมต่อ: หักมุม 142">
            <a:extLst>
              <a:ext uri="{FF2B5EF4-FFF2-40B4-BE49-F238E27FC236}">
                <a16:creationId xmlns:a16="http://schemas.microsoft.com/office/drawing/2014/main" id="{BD621FC3-FC47-45B8-9559-06C31CC3FFE5}"/>
              </a:ext>
            </a:extLst>
          </p:cNvPr>
          <p:cNvCxnSpPr>
            <a:stCxn id="135" idx="2"/>
            <a:endCxn id="139" idx="0"/>
          </p:cNvCxnSpPr>
          <p:nvPr/>
        </p:nvCxnSpPr>
        <p:spPr>
          <a:xfrm rot="10800000" flipV="1">
            <a:off x="1311835" y="6071648"/>
            <a:ext cx="392999" cy="143574"/>
          </a:xfrm>
          <a:prstGeom prst="bentConnector2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ลูกศรเชื่อมต่อแบบตรง 144">
            <a:extLst>
              <a:ext uri="{FF2B5EF4-FFF2-40B4-BE49-F238E27FC236}">
                <a16:creationId xmlns:a16="http://schemas.microsoft.com/office/drawing/2014/main" id="{7210A10B-9073-4FF8-B5A6-5AF7877594FA}"/>
              </a:ext>
            </a:extLst>
          </p:cNvPr>
          <p:cNvCxnSpPr>
            <a:cxnSpLocks/>
          </p:cNvCxnSpPr>
          <p:nvPr/>
        </p:nvCxnSpPr>
        <p:spPr>
          <a:xfrm>
            <a:off x="1751246" y="5918361"/>
            <a:ext cx="0" cy="10125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สี่เหลี่ยมผืนผ้า 145">
            <a:extLst>
              <a:ext uri="{FF2B5EF4-FFF2-40B4-BE49-F238E27FC236}">
                <a16:creationId xmlns:a16="http://schemas.microsoft.com/office/drawing/2014/main" id="{3C151E9E-B237-4AC3-AE6F-0254837552C8}"/>
              </a:ext>
            </a:extLst>
          </p:cNvPr>
          <p:cNvSpPr/>
          <p:nvPr/>
        </p:nvSpPr>
        <p:spPr>
          <a:xfrm>
            <a:off x="1344993" y="5952204"/>
            <a:ext cx="437346" cy="1787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ไม่อนุมัติ</a:t>
            </a:r>
          </a:p>
        </p:txBody>
      </p:sp>
      <p:sp>
        <p:nvSpPr>
          <p:cNvPr id="147" name="สี่เหลี่ยมผืนผ้า 146">
            <a:extLst>
              <a:ext uri="{FF2B5EF4-FFF2-40B4-BE49-F238E27FC236}">
                <a16:creationId xmlns:a16="http://schemas.microsoft.com/office/drawing/2014/main" id="{2A2544C8-F98D-46C8-B0ED-1EB4625FAA7B}"/>
              </a:ext>
            </a:extLst>
          </p:cNvPr>
          <p:cNvSpPr/>
          <p:nvPr/>
        </p:nvSpPr>
        <p:spPr>
          <a:xfrm>
            <a:off x="1748708" y="5944972"/>
            <a:ext cx="437346" cy="1787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อนุมัติ</a:t>
            </a:r>
          </a:p>
        </p:txBody>
      </p:sp>
      <p:sp>
        <p:nvSpPr>
          <p:cNvPr id="150" name="วงรี 149">
            <a:extLst>
              <a:ext uri="{FF2B5EF4-FFF2-40B4-BE49-F238E27FC236}">
                <a16:creationId xmlns:a16="http://schemas.microsoft.com/office/drawing/2014/main" id="{0870F1F3-D5A5-46A2-A53F-5167AE092E6D}"/>
              </a:ext>
            </a:extLst>
          </p:cNvPr>
          <p:cNvSpPr/>
          <p:nvPr/>
        </p:nvSpPr>
        <p:spPr>
          <a:xfrm>
            <a:off x="1701735" y="6400837"/>
            <a:ext cx="114068" cy="114068"/>
          </a:xfrm>
          <a:prstGeom prst="ellipse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cxnSp>
        <p:nvCxnSpPr>
          <p:cNvPr id="152" name="ตัวเชื่อมต่อ: หักมุม 151">
            <a:extLst>
              <a:ext uri="{FF2B5EF4-FFF2-40B4-BE49-F238E27FC236}">
                <a16:creationId xmlns:a16="http://schemas.microsoft.com/office/drawing/2014/main" id="{3C9282EF-382D-4A67-AC83-9B6A8BA808C1}"/>
              </a:ext>
            </a:extLst>
          </p:cNvPr>
          <p:cNvCxnSpPr>
            <a:cxnSpLocks/>
          </p:cNvCxnSpPr>
          <p:nvPr/>
        </p:nvCxnSpPr>
        <p:spPr>
          <a:xfrm>
            <a:off x="1302869" y="6333950"/>
            <a:ext cx="389900" cy="118142"/>
          </a:xfrm>
          <a:prstGeom prst="bentConnector3">
            <a:avLst>
              <a:gd name="adj1" fmla="val -385"/>
            </a:avLst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ตัวเชื่อมต่อ: หักมุม 154">
            <a:extLst>
              <a:ext uri="{FF2B5EF4-FFF2-40B4-BE49-F238E27FC236}">
                <a16:creationId xmlns:a16="http://schemas.microsoft.com/office/drawing/2014/main" id="{424757CC-FFEB-4344-8680-5AF47A532DCF}"/>
              </a:ext>
            </a:extLst>
          </p:cNvPr>
          <p:cNvCxnSpPr>
            <a:stCxn id="23" idx="2"/>
            <a:endCxn id="150" idx="6"/>
          </p:cNvCxnSpPr>
          <p:nvPr/>
        </p:nvCxnSpPr>
        <p:spPr>
          <a:xfrm rot="5400000">
            <a:off x="1947290" y="6211417"/>
            <a:ext cx="114967" cy="377940"/>
          </a:xfrm>
          <a:prstGeom prst="bentConnector2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สี่เหลี่ยมผืนผ้า 157">
            <a:extLst>
              <a:ext uri="{FF2B5EF4-FFF2-40B4-BE49-F238E27FC236}">
                <a16:creationId xmlns:a16="http://schemas.microsoft.com/office/drawing/2014/main" id="{1679DC81-D309-4F42-A383-8023EAA3600E}"/>
              </a:ext>
            </a:extLst>
          </p:cNvPr>
          <p:cNvSpPr/>
          <p:nvPr/>
        </p:nvSpPr>
        <p:spPr>
          <a:xfrm>
            <a:off x="2296741" y="6423387"/>
            <a:ext cx="473280" cy="211279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159" name="สี่เหลี่ยมผืนผ้า 158">
            <a:extLst>
              <a:ext uri="{FF2B5EF4-FFF2-40B4-BE49-F238E27FC236}">
                <a16:creationId xmlns:a16="http://schemas.microsoft.com/office/drawing/2014/main" id="{39728F60-4071-4748-85DF-AAFC4977598B}"/>
              </a:ext>
            </a:extLst>
          </p:cNvPr>
          <p:cNvSpPr/>
          <p:nvPr/>
        </p:nvSpPr>
        <p:spPr>
          <a:xfrm>
            <a:off x="2271673" y="6443302"/>
            <a:ext cx="506242" cy="1913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แจ้งเตือน ไปยังระบบ</a:t>
            </a:r>
            <a:b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งานอื่นๆ ที่เกี่ยวข้อง</a:t>
            </a:r>
          </a:p>
        </p:txBody>
      </p:sp>
      <p:cxnSp>
        <p:nvCxnSpPr>
          <p:cNvPr id="160" name="ลูกศรเชื่อมต่อแบบตรง 159">
            <a:extLst>
              <a:ext uri="{FF2B5EF4-FFF2-40B4-BE49-F238E27FC236}">
                <a16:creationId xmlns:a16="http://schemas.microsoft.com/office/drawing/2014/main" id="{49DC08DA-8534-46E6-9639-A59103AEA1BC}"/>
              </a:ext>
            </a:extLst>
          </p:cNvPr>
          <p:cNvCxnSpPr>
            <a:cxnSpLocks/>
          </p:cNvCxnSpPr>
          <p:nvPr/>
        </p:nvCxnSpPr>
        <p:spPr>
          <a:xfrm>
            <a:off x="1766315" y="6543559"/>
            <a:ext cx="526500" cy="0"/>
          </a:xfrm>
          <a:prstGeom prst="straightConnector1">
            <a:avLst/>
          </a:prstGeom>
          <a:ln w="12700">
            <a:solidFill>
              <a:srgbClr val="00B0F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สี่เหลี่ยมด้านขนาน 160">
            <a:extLst>
              <a:ext uri="{FF2B5EF4-FFF2-40B4-BE49-F238E27FC236}">
                <a16:creationId xmlns:a16="http://schemas.microsoft.com/office/drawing/2014/main" id="{C6635DA6-9292-4D77-A162-9BE635A82CE9}"/>
              </a:ext>
            </a:extLst>
          </p:cNvPr>
          <p:cNvSpPr/>
          <p:nvPr/>
        </p:nvSpPr>
        <p:spPr>
          <a:xfrm>
            <a:off x="4012111" y="4484588"/>
            <a:ext cx="607500" cy="170043"/>
          </a:xfrm>
          <a:prstGeom prst="parallelogram">
            <a:avLst>
              <a:gd name="adj" fmla="val 53052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162" name="สี่เหลี่ยมผืนผ้า 161">
            <a:extLst>
              <a:ext uri="{FF2B5EF4-FFF2-40B4-BE49-F238E27FC236}">
                <a16:creationId xmlns:a16="http://schemas.microsoft.com/office/drawing/2014/main" id="{D056F81A-5FD1-406C-A717-2637A13A027D}"/>
              </a:ext>
            </a:extLst>
          </p:cNvPr>
          <p:cNvSpPr/>
          <p:nvPr/>
        </p:nvSpPr>
        <p:spPr>
          <a:xfrm>
            <a:off x="4016736" y="4523323"/>
            <a:ext cx="607500" cy="925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บันทึกรายการโอนเงิน</a:t>
            </a:r>
          </a:p>
        </p:txBody>
      </p:sp>
      <p:sp>
        <p:nvSpPr>
          <p:cNvPr id="88" name="ทรงกระบอก 87">
            <a:extLst>
              <a:ext uri="{FF2B5EF4-FFF2-40B4-BE49-F238E27FC236}">
                <a16:creationId xmlns:a16="http://schemas.microsoft.com/office/drawing/2014/main" id="{5F9E1F8D-6C6E-4098-8FEB-91BB94E6C492}"/>
              </a:ext>
            </a:extLst>
          </p:cNvPr>
          <p:cNvSpPr/>
          <p:nvPr/>
        </p:nvSpPr>
        <p:spPr>
          <a:xfrm>
            <a:off x="1742649" y="3338238"/>
            <a:ext cx="449886" cy="296317"/>
          </a:xfrm>
          <a:prstGeom prst="ca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89" name="สี่เหลี่ยมผืนผ้า 88">
            <a:extLst>
              <a:ext uri="{FF2B5EF4-FFF2-40B4-BE49-F238E27FC236}">
                <a16:creationId xmlns:a16="http://schemas.microsoft.com/office/drawing/2014/main" id="{E5AF8B2C-2A79-40E9-9BC4-5C9DABA523B5}"/>
              </a:ext>
            </a:extLst>
          </p:cNvPr>
          <p:cNvSpPr/>
          <p:nvPr/>
        </p:nvSpPr>
        <p:spPr>
          <a:xfrm>
            <a:off x="1680595" y="3430067"/>
            <a:ext cx="571304" cy="1573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ข้อมูลยื่นคำขอกู้ยืม</a:t>
            </a:r>
          </a:p>
        </p:txBody>
      </p:sp>
      <p:cxnSp>
        <p:nvCxnSpPr>
          <p:cNvPr id="90" name="ตัวเชื่อมต่อ: หักมุม 89">
            <a:extLst>
              <a:ext uri="{FF2B5EF4-FFF2-40B4-BE49-F238E27FC236}">
                <a16:creationId xmlns:a16="http://schemas.microsoft.com/office/drawing/2014/main" id="{F76F9783-23E8-4C37-AB7B-A9FA3BD09E85}"/>
              </a:ext>
            </a:extLst>
          </p:cNvPr>
          <p:cNvCxnSpPr>
            <a:cxnSpLocks/>
          </p:cNvCxnSpPr>
          <p:nvPr/>
        </p:nvCxnSpPr>
        <p:spPr>
          <a:xfrm rot="5400000">
            <a:off x="1537221" y="3687054"/>
            <a:ext cx="503165" cy="40877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สี่เหลี่ยมผืนผ้า 96">
            <a:extLst>
              <a:ext uri="{FF2B5EF4-FFF2-40B4-BE49-F238E27FC236}">
                <a16:creationId xmlns:a16="http://schemas.microsoft.com/office/drawing/2014/main" id="{37B78454-0CB5-4A2C-A7EE-9F18FFF00965}"/>
              </a:ext>
            </a:extLst>
          </p:cNvPr>
          <p:cNvSpPr/>
          <p:nvPr/>
        </p:nvSpPr>
        <p:spPr>
          <a:xfrm>
            <a:off x="5019882" y="4193175"/>
            <a:ext cx="621454" cy="172446"/>
          </a:xfrm>
          <a:prstGeom prst="rect">
            <a:avLst/>
          </a:prstGeom>
          <a:noFill/>
          <a:ln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cxnSp>
        <p:nvCxnSpPr>
          <p:cNvPr id="98" name="ลูกศรเชื่อมต่อแบบตรง 97">
            <a:extLst>
              <a:ext uri="{FF2B5EF4-FFF2-40B4-BE49-F238E27FC236}">
                <a16:creationId xmlns:a16="http://schemas.microsoft.com/office/drawing/2014/main" id="{E75ED13C-5A02-44C8-806C-3945961C354F}"/>
              </a:ext>
            </a:extLst>
          </p:cNvPr>
          <p:cNvCxnSpPr>
            <a:cxnSpLocks/>
          </p:cNvCxnSpPr>
          <p:nvPr/>
        </p:nvCxnSpPr>
        <p:spPr>
          <a:xfrm>
            <a:off x="4716132" y="4258590"/>
            <a:ext cx="303750" cy="0"/>
          </a:xfrm>
          <a:prstGeom prst="straightConnector1">
            <a:avLst/>
          </a:prstGeom>
          <a:ln w="12700">
            <a:solidFill>
              <a:srgbClr val="00B0F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ลูกศรเชื่อมต่อแบบตรง 98">
            <a:extLst>
              <a:ext uri="{FF2B5EF4-FFF2-40B4-BE49-F238E27FC236}">
                <a16:creationId xmlns:a16="http://schemas.microsoft.com/office/drawing/2014/main" id="{D307DEC8-1CF6-49E4-8027-0268FD02A787}"/>
              </a:ext>
            </a:extLst>
          </p:cNvPr>
          <p:cNvCxnSpPr>
            <a:cxnSpLocks/>
          </p:cNvCxnSpPr>
          <p:nvPr/>
        </p:nvCxnSpPr>
        <p:spPr>
          <a:xfrm>
            <a:off x="4315861" y="4385266"/>
            <a:ext cx="0" cy="99322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สี่เหลี่ยมผืนผ้า 99">
            <a:extLst>
              <a:ext uri="{FF2B5EF4-FFF2-40B4-BE49-F238E27FC236}">
                <a16:creationId xmlns:a16="http://schemas.microsoft.com/office/drawing/2014/main" id="{0E37E0B8-24FD-423F-A2A1-FCB90DDBC644}"/>
              </a:ext>
            </a:extLst>
          </p:cNvPr>
          <p:cNvSpPr/>
          <p:nvPr/>
        </p:nvSpPr>
        <p:spPr>
          <a:xfrm>
            <a:off x="5004032" y="4218619"/>
            <a:ext cx="632632" cy="1222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เสนอผู้มีอำนาจอนุมัติ</a:t>
            </a:r>
          </a:p>
        </p:txBody>
      </p:sp>
      <p:sp>
        <p:nvSpPr>
          <p:cNvPr id="101" name="สี่เหลี่ยมผืนผ้า: มุมมน 100">
            <a:extLst>
              <a:ext uri="{FF2B5EF4-FFF2-40B4-BE49-F238E27FC236}">
                <a16:creationId xmlns:a16="http://schemas.microsoft.com/office/drawing/2014/main" id="{371A0D71-24D3-4B95-BB6A-AFA17EE458A9}"/>
              </a:ext>
            </a:extLst>
          </p:cNvPr>
          <p:cNvSpPr/>
          <p:nvPr/>
        </p:nvSpPr>
        <p:spPr>
          <a:xfrm>
            <a:off x="4005859" y="4792908"/>
            <a:ext cx="581128" cy="129161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675" dirty="0"/>
          </a:p>
        </p:txBody>
      </p:sp>
      <p:sp>
        <p:nvSpPr>
          <p:cNvPr id="102" name="สี่เหลี่ยมผืนผ้า 101">
            <a:extLst>
              <a:ext uri="{FF2B5EF4-FFF2-40B4-BE49-F238E27FC236}">
                <a16:creationId xmlns:a16="http://schemas.microsoft.com/office/drawing/2014/main" id="{5013DFEF-7E7F-4C58-B255-AD9764A1D6BD}"/>
              </a:ext>
            </a:extLst>
          </p:cNvPr>
          <p:cNvSpPr/>
          <p:nvPr/>
        </p:nvSpPr>
        <p:spPr>
          <a:xfrm>
            <a:off x="4070651" y="4794863"/>
            <a:ext cx="449888" cy="116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จบการทำงาน</a:t>
            </a:r>
          </a:p>
        </p:txBody>
      </p:sp>
      <p:sp>
        <p:nvSpPr>
          <p:cNvPr id="103" name="สี่เหลี่ยมผืนผ้า 102">
            <a:extLst>
              <a:ext uri="{FF2B5EF4-FFF2-40B4-BE49-F238E27FC236}">
                <a16:creationId xmlns:a16="http://schemas.microsoft.com/office/drawing/2014/main" id="{4FEBCBCC-22AB-485F-A41F-FD22B61B2D98}"/>
              </a:ext>
            </a:extLst>
          </p:cNvPr>
          <p:cNvSpPr/>
          <p:nvPr/>
        </p:nvSpPr>
        <p:spPr>
          <a:xfrm>
            <a:off x="5766165" y="4267420"/>
            <a:ext cx="473280" cy="211279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104" name="สี่เหลี่ยมผืนผ้า 103">
            <a:extLst>
              <a:ext uri="{FF2B5EF4-FFF2-40B4-BE49-F238E27FC236}">
                <a16:creationId xmlns:a16="http://schemas.microsoft.com/office/drawing/2014/main" id="{9342E119-D6E6-497C-89AC-AF18DA03AB7A}"/>
              </a:ext>
            </a:extLst>
          </p:cNvPr>
          <p:cNvSpPr/>
          <p:nvPr/>
        </p:nvSpPr>
        <p:spPr>
          <a:xfrm>
            <a:off x="5781793" y="4286275"/>
            <a:ext cx="473280" cy="1913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แจ้งเตือน ไปยังระบบ</a:t>
            </a:r>
            <a:b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งานอื่นๆ ที่เกี่ยวข้อง</a:t>
            </a:r>
          </a:p>
        </p:txBody>
      </p:sp>
      <p:cxnSp>
        <p:nvCxnSpPr>
          <p:cNvPr id="105" name="ลูกศรเชื่อมต่อแบบตรง 104">
            <a:extLst>
              <a:ext uri="{FF2B5EF4-FFF2-40B4-BE49-F238E27FC236}">
                <a16:creationId xmlns:a16="http://schemas.microsoft.com/office/drawing/2014/main" id="{F4C41EB2-00FE-4A2D-8F93-6C9668539C24}"/>
              </a:ext>
            </a:extLst>
          </p:cNvPr>
          <p:cNvCxnSpPr>
            <a:cxnSpLocks/>
          </p:cNvCxnSpPr>
          <p:nvPr/>
        </p:nvCxnSpPr>
        <p:spPr>
          <a:xfrm>
            <a:off x="4332096" y="4414197"/>
            <a:ext cx="1417500" cy="0"/>
          </a:xfrm>
          <a:prstGeom prst="straightConnector1">
            <a:avLst/>
          </a:prstGeom>
          <a:ln w="12700">
            <a:solidFill>
              <a:srgbClr val="00B0F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ตัวเชื่อมต่อ: หักมุม 48">
            <a:extLst>
              <a:ext uri="{FF2B5EF4-FFF2-40B4-BE49-F238E27FC236}">
                <a16:creationId xmlns:a16="http://schemas.microsoft.com/office/drawing/2014/main" id="{1ADEA27C-8DC5-4B9C-9353-357061D69454}"/>
              </a:ext>
            </a:extLst>
          </p:cNvPr>
          <p:cNvCxnSpPr>
            <a:cxnSpLocks/>
            <a:stCxn id="116" idx="2"/>
          </p:cNvCxnSpPr>
          <p:nvPr/>
        </p:nvCxnSpPr>
        <p:spPr>
          <a:xfrm rot="5400000">
            <a:off x="2186147" y="5623180"/>
            <a:ext cx="43935" cy="489905"/>
          </a:xfrm>
          <a:prstGeom prst="bentConnector2">
            <a:avLst/>
          </a:prstGeom>
          <a:ln w="12700">
            <a:solidFill>
              <a:srgbClr val="00B0F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ลูกศรเชื่อมต่อแบบตรง 106">
            <a:extLst>
              <a:ext uri="{FF2B5EF4-FFF2-40B4-BE49-F238E27FC236}">
                <a16:creationId xmlns:a16="http://schemas.microsoft.com/office/drawing/2014/main" id="{B45E63E2-68DF-4653-A33A-00CF639B5C3D}"/>
              </a:ext>
            </a:extLst>
          </p:cNvPr>
          <p:cNvCxnSpPr>
            <a:cxnSpLocks/>
          </p:cNvCxnSpPr>
          <p:nvPr/>
        </p:nvCxnSpPr>
        <p:spPr>
          <a:xfrm>
            <a:off x="4298877" y="4653454"/>
            <a:ext cx="0" cy="14175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ลูกศรเชื่อมต่อแบบตรง 107">
            <a:extLst>
              <a:ext uri="{FF2B5EF4-FFF2-40B4-BE49-F238E27FC236}">
                <a16:creationId xmlns:a16="http://schemas.microsoft.com/office/drawing/2014/main" id="{B55FE7B6-AF8F-4662-8ED4-19E57E3A65E8}"/>
              </a:ext>
            </a:extLst>
          </p:cNvPr>
          <p:cNvCxnSpPr>
            <a:cxnSpLocks/>
          </p:cNvCxnSpPr>
          <p:nvPr/>
        </p:nvCxnSpPr>
        <p:spPr>
          <a:xfrm flipH="1">
            <a:off x="4721445" y="4308251"/>
            <a:ext cx="283500" cy="0"/>
          </a:xfrm>
          <a:prstGeom prst="straightConnector1">
            <a:avLst/>
          </a:prstGeom>
          <a:ln w="12700">
            <a:solidFill>
              <a:srgbClr val="00B0F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ทรงกระบอก 105">
            <a:extLst>
              <a:ext uri="{FF2B5EF4-FFF2-40B4-BE49-F238E27FC236}">
                <a16:creationId xmlns:a16="http://schemas.microsoft.com/office/drawing/2014/main" id="{F4764AC7-8966-4080-98C2-C3DB8F573EB0}"/>
              </a:ext>
            </a:extLst>
          </p:cNvPr>
          <p:cNvSpPr/>
          <p:nvPr/>
        </p:nvSpPr>
        <p:spPr>
          <a:xfrm>
            <a:off x="4867106" y="3167547"/>
            <a:ext cx="449886" cy="296317"/>
          </a:xfrm>
          <a:prstGeom prst="ca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109" name="สี่เหลี่ยมผืนผ้า 108">
            <a:extLst>
              <a:ext uri="{FF2B5EF4-FFF2-40B4-BE49-F238E27FC236}">
                <a16:creationId xmlns:a16="http://schemas.microsoft.com/office/drawing/2014/main" id="{87444CB6-82D4-42A6-84A2-8104451D0257}"/>
              </a:ext>
            </a:extLst>
          </p:cNvPr>
          <p:cNvSpPr/>
          <p:nvPr/>
        </p:nvSpPr>
        <p:spPr>
          <a:xfrm>
            <a:off x="4805052" y="3259376"/>
            <a:ext cx="571304" cy="1573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ข้อมูลยื่นคำขอกู้ยืม</a:t>
            </a:r>
          </a:p>
        </p:txBody>
      </p:sp>
      <p:cxnSp>
        <p:nvCxnSpPr>
          <p:cNvPr id="110" name="ตัวเชื่อมต่อ: หักมุม 109">
            <a:extLst>
              <a:ext uri="{FF2B5EF4-FFF2-40B4-BE49-F238E27FC236}">
                <a16:creationId xmlns:a16="http://schemas.microsoft.com/office/drawing/2014/main" id="{A0F327D5-7A60-4E92-8123-E0C743E8EB7E}"/>
              </a:ext>
            </a:extLst>
          </p:cNvPr>
          <p:cNvCxnSpPr>
            <a:cxnSpLocks/>
          </p:cNvCxnSpPr>
          <p:nvPr/>
        </p:nvCxnSpPr>
        <p:spPr>
          <a:xfrm rot="5400000">
            <a:off x="4661678" y="3516363"/>
            <a:ext cx="503165" cy="40877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วงรี 110">
            <a:extLst>
              <a:ext uri="{FF2B5EF4-FFF2-40B4-BE49-F238E27FC236}">
                <a16:creationId xmlns:a16="http://schemas.microsoft.com/office/drawing/2014/main" id="{478A3DB2-9809-452A-A3A1-8522461583EE}"/>
              </a:ext>
            </a:extLst>
          </p:cNvPr>
          <p:cNvSpPr/>
          <p:nvPr/>
        </p:nvSpPr>
        <p:spPr>
          <a:xfrm>
            <a:off x="3438545" y="4231564"/>
            <a:ext cx="114068" cy="114068"/>
          </a:xfrm>
          <a:prstGeom prst="ellipse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112" name="สี่เหลี่ยมผืนผ้า 111">
            <a:extLst>
              <a:ext uri="{FF2B5EF4-FFF2-40B4-BE49-F238E27FC236}">
                <a16:creationId xmlns:a16="http://schemas.microsoft.com/office/drawing/2014/main" id="{5C33EEBF-E0EC-4667-9856-813E03E23EDF}"/>
              </a:ext>
            </a:extLst>
          </p:cNvPr>
          <p:cNvSpPr/>
          <p:nvPr/>
        </p:nvSpPr>
        <p:spPr>
          <a:xfrm>
            <a:off x="3216774" y="4059162"/>
            <a:ext cx="553309" cy="2240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563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ผู้บริหารอนุมัติผล</a:t>
            </a:r>
            <a:br>
              <a:rPr lang="th-TH" sz="563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563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การดำเนินการ</a:t>
            </a:r>
          </a:p>
        </p:txBody>
      </p:sp>
      <p:cxnSp>
        <p:nvCxnSpPr>
          <p:cNvPr id="48" name="ตัวเชื่อมต่อ: หักมุม 47">
            <a:extLst>
              <a:ext uri="{FF2B5EF4-FFF2-40B4-BE49-F238E27FC236}">
                <a16:creationId xmlns:a16="http://schemas.microsoft.com/office/drawing/2014/main" id="{8DE81A37-CDAA-4FA1-AA7F-BA19514FEC31}"/>
              </a:ext>
            </a:extLst>
          </p:cNvPr>
          <p:cNvCxnSpPr>
            <a:cxnSpLocks/>
            <a:stCxn id="111" idx="4"/>
          </p:cNvCxnSpPr>
          <p:nvPr/>
        </p:nvCxnSpPr>
        <p:spPr>
          <a:xfrm rot="16200000" flipH="1">
            <a:off x="3869681" y="3971531"/>
            <a:ext cx="69783" cy="817986"/>
          </a:xfrm>
          <a:prstGeom prst="bentConnector2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สี่เหลี่ยมผืนผ้า: มุมมน 112">
            <a:extLst>
              <a:ext uri="{FF2B5EF4-FFF2-40B4-BE49-F238E27FC236}">
                <a16:creationId xmlns:a16="http://schemas.microsoft.com/office/drawing/2014/main" id="{32538885-8B08-4216-B858-3C8890A3279B}"/>
              </a:ext>
            </a:extLst>
          </p:cNvPr>
          <p:cNvSpPr/>
          <p:nvPr/>
        </p:nvSpPr>
        <p:spPr>
          <a:xfrm>
            <a:off x="4070651" y="5316163"/>
            <a:ext cx="567000" cy="129161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675" dirty="0"/>
          </a:p>
        </p:txBody>
      </p:sp>
      <p:sp>
        <p:nvSpPr>
          <p:cNvPr id="115" name="สี่เหลี่ยมผืนผ้า 114">
            <a:extLst>
              <a:ext uri="{FF2B5EF4-FFF2-40B4-BE49-F238E27FC236}">
                <a16:creationId xmlns:a16="http://schemas.microsoft.com/office/drawing/2014/main" id="{F9E31057-1001-4DED-AAE3-445B354434AC}"/>
              </a:ext>
            </a:extLst>
          </p:cNvPr>
          <p:cNvSpPr/>
          <p:nvPr/>
        </p:nvSpPr>
        <p:spPr>
          <a:xfrm>
            <a:off x="4131065" y="5326397"/>
            <a:ext cx="449888" cy="116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675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เริ่ม</a:t>
            </a:r>
          </a:p>
        </p:txBody>
      </p:sp>
      <p:sp>
        <p:nvSpPr>
          <p:cNvPr id="118" name="สี่เหลี่ยมผืนผ้า 117">
            <a:extLst>
              <a:ext uri="{FF2B5EF4-FFF2-40B4-BE49-F238E27FC236}">
                <a16:creationId xmlns:a16="http://schemas.microsoft.com/office/drawing/2014/main" id="{43655EAE-B737-4DEB-9D6A-673715BB4BEC}"/>
              </a:ext>
            </a:extLst>
          </p:cNvPr>
          <p:cNvSpPr/>
          <p:nvPr/>
        </p:nvSpPr>
        <p:spPr>
          <a:xfrm>
            <a:off x="3969385" y="5534185"/>
            <a:ext cx="769533" cy="22275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119" name="สี่เหลี่ยมผืนผ้า 118">
            <a:extLst>
              <a:ext uri="{FF2B5EF4-FFF2-40B4-BE49-F238E27FC236}">
                <a16:creationId xmlns:a16="http://schemas.microsoft.com/office/drawing/2014/main" id="{64C125EC-3EEA-4C97-BBB1-A5556BBF25FE}"/>
              </a:ext>
            </a:extLst>
          </p:cNvPr>
          <p:cNvSpPr/>
          <p:nvPr/>
        </p:nvSpPr>
        <p:spPr>
          <a:xfrm>
            <a:off x="4145166" y="5556501"/>
            <a:ext cx="417969" cy="1477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เข้าสู่ระบบ</a:t>
            </a:r>
          </a:p>
        </p:txBody>
      </p:sp>
      <p:cxnSp>
        <p:nvCxnSpPr>
          <p:cNvPr id="120" name="ลูกศรเชื่อมต่อแบบตรง 119">
            <a:extLst>
              <a:ext uri="{FF2B5EF4-FFF2-40B4-BE49-F238E27FC236}">
                <a16:creationId xmlns:a16="http://schemas.microsoft.com/office/drawing/2014/main" id="{2F256B7D-983B-4692-9E80-384A08BF796A}"/>
              </a:ext>
            </a:extLst>
          </p:cNvPr>
          <p:cNvCxnSpPr>
            <a:cxnSpLocks/>
            <a:stCxn id="113" idx="2"/>
            <a:endCxn id="118" idx="0"/>
          </p:cNvCxnSpPr>
          <p:nvPr/>
        </p:nvCxnSpPr>
        <p:spPr>
          <a:xfrm>
            <a:off x="4354151" y="5445324"/>
            <a:ext cx="0" cy="88861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ลูกศรเชื่อมต่อแบบตรง 120">
            <a:extLst>
              <a:ext uri="{FF2B5EF4-FFF2-40B4-BE49-F238E27FC236}">
                <a16:creationId xmlns:a16="http://schemas.microsoft.com/office/drawing/2014/main" id="{D02BA1EE-0D28-40A7-8C5F-B71E311CC56A}"/>
              </a:ext>
            </a:extLst>
          </p:cNvPr>
          <p:cNvCxnSpPr>
            <a:cxnSpLocks/>
            <a:stCxn id="118" idx="2"/>
          </p:cNvCxnSpPr>
          <p:nvPr/>
        </p:nvCxnSpPr>
        <p:spPr>
          <a:xfrm>
            <a:off x="4354151" y="5756935"/>
            <a:ext cx="0" cy="99322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สี่เหลี่ยมผืนผ้า 122">
            <a:extLst>
              <a:ext uri="{FF2B5EF4-FFF2-40B4-BE49-F238E27FC236}">
                <a16:creationId xmlns:a16="http://schemas.microsoft.com/office/drawing/2014/main" id="{1F74A56C-0258-4A24-9925-E58E4B33EF1A}"/>
              </a:ext>
            </a:extLst>
          </p:cNvPr>
          <p:cNvSpPr/>
          <p:nvPr/>
        </p:nvSpPr>
        <p:spPr>
          <a:xfrm>
            <a:off x="3476246" y="6322774"/>
            <a:ext cx="473280" cy="211279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124" name="สี่เหลี่ยมผืนผ้า 123">
            <a:extLst>
              <a:ext uri="{FF2B5EF4-FFF2-40B4-BE49-F238E27FC236}">
                <a16:creationId xmlns:a16="http://schemas.microsoft.com/office/drawing/2014/main" id="{3231669B-E2BF-4B58-8A61-50DFE72C05A0}"/>
              </a:ext>
            </a:extLst>
          </p:cNvPr>
          <p:cNvSpPr/>
          <p:nvPr/>
        </p:nvSpPr>
        <p:spPr>
          <a:xfrm>
            <a:off x="3452056" y="6342689"/>
            <a:ext cx="506242" cy="1913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แจ้งเตือน ไปยังระบบ</a:t>
            </a:r>
            <a:b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งานอื่นๆ ที่เกี่ยวข้อง</a:t>
            </a:r>
          </a:p>
        </p:txBody>
      </p:sp>
      <p:sp>
        <p:nvSpPr>
          <p:cNvPr id="127" name="สี่เหลี่ยมผืนผ้า 126">
            <a:extLst>
              <a:ext uri="{FF2B5EF4-FFF2-40B4-BE49-F238E27FC236}">
                <a16:creationId xmlns:a16="http://schemas.microsoft.com/office/drawing/2014/main" id="{0E899E8C-A3BC-4013-BD78-006FB7238451}"/>
              </a:ext>
            </a:extLst>
          </p:cNvPr>
          <p:cNvSpPr/>
          <p:nvPr/>
        </p:nvSpPr>
        <p:spPr>
          <a:xfrm>
            <a:off x="3448453" y="5038548"/>
            <a:ext cx="1529768" cy="2240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675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ผู้บริหารอนุมัติผลการดำเนินการ</a:t>
            </a:r>
          </a:p>
        </p:txBody>
      </p:sp>
      <p:sp>
        <p:nvSpPr>
          <p:cNvPr id="128" name="สี่เหลี่ยมผืนผ้า 127">
            <a:extLst>
              <a:ext uri="{FF2B5EF4-FFF2-40B4-BE49-F238E27FC236}">
                <a16:creationId xmlns:a16="http://schemas.microsoft.com/office/drawing/2014/main" id="{B60EFA77-1B82-4200-B346-9ADC30F4FA2C}"/>
              </a:ext>
            </a:extLst>
          </p:cNvPr>
          <p:cNvSpPr/>
          <p:nvPr/>
        </p:nvSpPr>
        <p:spPr>
          <a:xfrm>
            <a:off x="3317268" y="5707498"/>
            <a:ext cx="528014" cy="172446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cxnSp>
        <p:nvCxnSpPr>
          <p:cNvPr id="129" name="ลูกศรเชื่อมต่อแบบตรง 128">
            <a:extLst>
              <a:ext uri="{FF2B5EF4-FFF2-40B4-BE49-F238E27FC236}">
                <a16:creationId xmlns:a16="http://schemas.microsoft.com/office/drawing/2014/main" id="{9465F14F-6415-4743-9CF4-AC42D9E5F572}"/>
              </a:ext>
            </a:extLst>
          </p:cNvPr>
          <p:cNvCxnSpPr>
            <a:cxnSpLocks/>
          </p:cNvCxnSpPr>
          <p:nvPr/>
        </p:nvCxnSpPr>
        <p:spPr>
          <a:xfrm rot="10800000" flipH="1">
            <a:off x="3849812" y="5791558"/>
            <a:ext cx="506250" cy="0"/>
          </a:xfrm>
          <a:prstGeom prst="straightConnector1">
            <a:avLst/>
          </a:prstGeom>
          <a:ln w="12700">
            <a:solidFill>
              <a:srgbClr val="00B0F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สี่เหลี่ยมผืนผ้า 129">
            <a:extLst>
              <a:ext uri="{FF2B5EF4-FFF2-40B4-BE49-F238E27FC236}">
                <a16:creationId xmlns:a16="http://schemas.microsoft.com/office/drawing/2014/main" id="{0E158759-B1D4-4A35-9B8B-8E5DD62057F1}"/>
              </a:ext>
            </a:extLst>
          </p:cNvPr>
          <p:cNvSpPr/>
          <p:nvPr/>
        </p:nvSpPr>
        <p:spPr>
          <a:xfrm>
            <a:off x="3341862" y="5732593"/>
            <a:ext cx="491983" cy="1222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ระบบแจ้งเตือน *******</a:t>
            </a:r>
          </a:p>
        </p:txBody>
      </p:sp>
      <p:sp>
        <p:nvSpPr>
          <p:cNvPr id="131" name="สี่เหลี่ยมผืนผ้า 130">
            <a:extLst>
              <a:ext uri="{FF2B5EF4-FFF2-40B4-BE49-F238E27FC236}">
                <a16:creationId xmlns:a16="http://schemas.microsoft.com/office/drawing/2014/main" id="{31FA02D5-E1B3-4EA3-B3B4-2399E244EBF7}"/>
              </a:ext>
            </a:extLst>
          </p:cNvPr>
          <p:cNvSpPr/>
          <p:nvPr/>
        </p:nvSpPr>
        <p:spPr>
          <a:xfrm>
            <a:off x="3969529" y="5858362"/>
            <a:ext cx="769533" cy="22275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cxnSp>
        <p:nvCxnSpPr>
          <p:cNvPr id="132" name="ลูกศรเชื่อมต่อแบบตรง 131">
            <a:extLst>
              <a:ext uri="{FF2B5EF4-FFF2-40B4-BE49-F238E27FC236}">
                <a16:creationId xmlns:a16="http://schemas.microsoft.com/office/drawing/2014/main" id="{5DC8550C-F369-4CFF-A0AC-FAB64DE70D98}"/>
              </a:ext>
            </a:extLst>
          </p:cNvPr>
          <p:cNvCxnSpPr>
            <a:cxnSpLocks/>
            <a:stCxn id="131" idx="2"/>
          </p:cNvCxnSpPr>
          <p:nvPr/>
        </p:nvCxnSpPr>
        <p:spPr>
          <a:xfrm>
            <a:off x="4354296" y="6081112"/>
            <a:ext cx="0" cy="99322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สี่เหลี่ยมผืนผ้า 132">
            <a:extLst>
              <a:ext uri="{FF2B5EF4-FFF2-40B4-BE49-F238E27FC236}">
                <a16:creationId xmlns:a16="http://schemas.microsoft.com/office/drawing/2014/main" id="{40A3355D-9B0B-439F-9FDF-4463AF704637}"/>
              </a:ext>
            </a:extLst>
          </p:cNvPr>
          <p:cNvSpPr/>
          <p:nvPr/>
        </p:nvSpPr>
        <p:spPr>
          <a:xfrm>
            <a:off x="3973716" y="5868085"/>
            <a:ext cx="765202" cy="212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แสดงรายชื่อผู้กู้ยืม</a:t>
            </a:r>
            <a:b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อนุมัติ / ไม่อนุมัติ</a:t>
            </a:r>
          </a:p>
        </p:txBody>
      </p:sp>
      <p:sp>
        <p:nvSpPr>
          <p:cNvPr id="134" name="สี่เหลี่ยมผืนผ้า: มุมมน 133">
            <a:extLst>
              <a:ext uri="{FF2B5EF4-FFF2-40B4-BE49-F238E27FC236}">
                <a16:creationId xmlns:a16="http://schemas.microsoft.com/office/drawing/2014/main" id="{BCBD3E4C-EB9A-4057-AB1C-68AADE6094EC}"/>
              </a:ext>
            </a:extLst>
          </p:cNvPr>
          <p:cNvSpPr/>
          <p:nvPr/>
        </p:nvSpPr>
        <p:spPr>
          <a:xfrm>
            <a:off x="4127434" y="6502010"/>
            <a:ext cx="449887" cy="129161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675" dirty="0"/>
          </a:p>
        </p:txBody>
      </p:sp>
      <p:sp>
        <p:nvSpPr>
          <p:cNvPr id="136" name="สี่เหลี่ยมผืนผ้า 135">
            <a:extLst>
              <a:ext uri="{FF2B5EF4-FFF2-40B4-BE49-F238E27FC236}">
                <a16:creationId xmlns:a16="http://schemas.microsoft.com/office/drawing/2014/main" id="{3ACBB4CD-CD5F-4A87-87AF-9CF742DE4AFF}"/>
              </a:ext>
            </a:extLst>
          </p:cNvPr>
          <p:cNvSpPr/>
          <p:nvPr/>
        </p:nvSpPr>
        <p:spPr>
          <a:xfrm>
            <a:off x="4139474" y="6499341"/>
            <a:ext cx="449888" cy="116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จบการทำงาน</a:t>
            </a:r>
          </a:p>
        </p:txBody>
      </p:sp>
      <p:cxnSp>
        <p:nvCxnSpPr>
          <p:cNvPr id="142" name="ลูกศรเชื่อมต่อแบบตรง 141">
            <a:extLst>
              <a:ext uri="{FF2B5EF4-FFF2-40B4-BE49-F238E27FC236}">
                <a16:creationId xmlns:a16="http://schemas.microsoft.com/office/drawing/2014/main" id="{DEBC7E82-FB0A-4D35-82CE-39119678D37B}"/>
              </a:ext>
            </a:extLst>
          </p:cNvPr>
          <p:cNvCxnSpPr>
            <a:cxnSpLocks/>
          </p:cNvCxnSpPr>
          <p:nvPr/>
        </p:nvCxnSpPr>
        <p:spPr>
          <a:xfrm>
            <a:off x="3949526" y="6423387"/>
            <a:ext cx="384750" cy="0"/>
          </a:xfrm>
          <a:prstGeom prst="straightConnector1">
            <a:avLst/>
          </a:prstGeom>
          <a:ln w="12700">
            <a:solidFill>
              <a:srgbClr val="00B0F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ลูกศรเชื่อมต่อแบบตรง 143">
            <a:extLst>
              <a:ext uri="{FF2B5EF4-FFF2-40B4-BE49-F238E27FC236}">
                <a16:creationId xmlns:a16="http://schemas.microsoft.com/office/drawing/2014/main" id="{2DD10FE4-C6F6-4B97-A7CE-D1C2F4F69D49}"/>
              </a:ext>
            </a:extLst>
          </p:cNvPr>
          <p:cNvCxnSpPr>
            <a:cxnSpLocks/>
          </p:cNvCxnSpPr>
          <p:nvPr/>
        </p:nvCxnSpPr>
        <p:spPr>
          <a:xfrm>
            <a:off x="4346760" y="6363409"/>
            <a:ext cx="0" cy="14175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วงรี 147">
            <a:extLst>
              <a:ext uri="{FF2B5EF4-FFF2-40B4-BE49-F238E27FC236}">
                <a16:creationId xmlns:a16="http://schemas.microsoft.com/office/drawing/2014/main" id="{DD32EDCE-FE6A-4875-9A69-368D6827DA57}"/>
              </a:ext>
            </a:extLst>
          </p:cNvPr>
          <p:cNvSpPr/>
          <p:nvPr/>
        </p:nvSpPr>
        <p:spPr>
          <a:xfrm>
            <a:off x="3245499" y="5057867"/>
            <a:ext cx="185435" cy="1854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575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6</a:t>
            </a:r>
          </a:p>
        </p:txBody>
      </p:sp>
      <p:sp>
        <p:nvSpPr>
          <p:cNvPr id="149" name="ทรงกระบอก 148">
            <a:extLst>
              <a:ext uri="{FF2B5EF4-FFF2-40B4-BE49-F238E27FC236}">
                <a16:creationId xmlns:a16="http://schemas.microsoft.com/office/drawing/2014/main" id="{34A417ED-BD31-4C71-A559-F46EDD6CA50E}"/>
              </a:ext>
            </a:extLst>
          </p:cNvPr>
          <p:cNvSpPr/>
          <p:nvPr/>
        </p:nvSpPr>
        <p:spPr>
          <a:xfrm>
            <a:off x="4889791" y="5210421"/>
            <a:ext cx="449886" cy="296317"/>
          </a:xfrm>
          <a:prstGeom prst="ca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151" name="สี่เหลี่ยมผืนผ้า 150">
            <a:extLst>
              <a:ext uri="{FF2B5EF4-FFF2-40B4-BE49-F238E27FC236}">
                <a16:creationId xmlns:a16="http://schemas.microsoft.com/office/drawing/2014/main" id="{2B20F0E1-ED99-4E0C-9B4B-E048C8AA45A8}"/>
              </a:ext>
            </a:extLst>
          </p:cNvPr>
          <p:cNvSpPr/>
          <p:nvPr/>
        </p:nvSpPr>
        <p:spPr>
          <a:xfrm>
            <a:off x="4827736" y="5302250"/>
            <a:ext cx="571304" cy="1573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ข้อมูลยื่นคำขอกู้ยืม</a:t>
            </a:r>
          </a:p>
        </p:txBody>
      </p:sp>
      <p:cxnSp>
        <p:nvCxnSpPr>
          <p:cNvPr id="153" name="ตัวเชื่อมต่อ: หักมุม 152">
            <a:extLst>
              <a:ext uri="{FF2B5EF4-FFF2-40B4-BE49-F238E27FC236}">
                <a16:creationId xmlns:a16="http://schemas.microsoft.com/office/drawing/2014/main" id="{65E69FBF-764F-41D7-A4EB-98F6D4776C68}"/>
              </a:ext>
            </a:extLst>
          </p:cNvPr>
          <p:cNvCxnSpPr>
            <a:cxnSpLocks/>
          </p:cNvCxnSpPr>
          <p:nvPr/>
        </p:nvCxnSpPr>
        <p:spPr>
          <a:xfrm rot="5400000">
            <a:off x="4684362" y="5559237"/>
            <a:ext cx="503165" cy="40877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สี่เหลี่ยมด้านขนาน 156">
            <a:extLst>
              <a:ext uri="{FF2B5EF4-FFF2-40B4-BE49-F238E27FC236}">
                <a16:creationId xmlns:a16="http://schemas.microsoft.com/office/drawing/2014/main" id="{912E41B5-1FFE-4C77-B60A-79B64AE95F9F}"/>
              </a:ext>
            </a:extLst>
          </p:cNvPr>
          <p:cNvSpPr/>
          <p:nvPr/>
        </p:nvSpPr>
        <p:spPr>
          <a:xfrm>
            <a:off x="4054920" y="6191021"/>
            <a:ext cx="607500" cy="170043"/>
          </a:xfrm>
          <a:prstGeom prst="parallelogram">
            <a:avLst>
              <a:gd name="adj" fmla="val 53052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163" name="สี่เหลี่ยมผืนผ้า 162">
            <a:extLst>
              <a:ext uri="{FF2B5EF4-FFF2-40B4-BE49-F238E27FC236}">
                <a16:creationId xmlns:a16="http://schemas.microsoft.com/office/drawing/2014/main" id="{ABD51611-33EE-4203-B5AF-3F41B5F1CBE3}"/>
              </a:ext>
            </a:extLst>
          </p:cNvPr>
          <p:cNvSpPr/>
          <p:nvPr/>
        </p:nvSpPr>
        <p:spPr>
          <a:xfrm>
            <a:off x="4076469" y="6223448"/>
            <a:ext cx="536379" cy="1194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ผู้บริหารยืนยันผล</a:t>
            </a:r>
            <a:b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การพิจารณา</a:t>
            </a:r>
          </a:p>
        </p:txBody>
      </p:sp>
      <p:cxnSp>
        <p:nvCxnSpPr>
          <p:cNvPr id="51" name="ตัวเชื่อมต่อตรง 50">
            <a:extLst>
              <a:ext uri="{FF2B5EF4-FFF2-40B4-BE49-F238E27FC236}">
                <a16:creationId xmlns:a16="http://schemas.microsoft.com/office/drawing/2014/main" id="{C824A4A1-69DD-45F3-9A5A-4E7B3CD1F1C7}"/>
              </a:ext>
            </a:extLst>
          </p:cNvPr>
          <p:cNvCxnSpPr/>
          <p:nvPr/>
        </p:nvCxnSpPr>
        <p:spPr>
          <a:xfrm>
            <a:off x="3021806" y="4953000"/>
            <a:ext cx="3807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สี่เหลี่ยมผืนผ้า 163">
            <a:extLst>
              <a:ext uri="{FF2B5EF4-FFF2-40B4-BE49-F238E27FC236}">
                <a16:creationId xmlns:a16="http://schemas.microsoft.com/office/drawing/2014/main" id="{421E1914-0BE8-46CC-B327-BF621F6AB5F4}"/>
              </a:ext>
            </a:extLst>
          </p:cNvPr>
          <p:cNvSpPr/>
          <p:nvPr/>
        </p:nvSpPr>
        <p:spPr>
          <a:xfrm>
            <a:off x="5729351" y="4557679"/>
            <a:ext cx="473280" cy="211279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165" name="สี่เหลี่ยมผืนผ้า 164">
            <a:extLst>
              <a:ext uri="{FF2B5EF4-FFF2-40B4-BE49-F238E27FC236}">
                <a16:creationId xmlns:a16="http://schemas.microsoft.com/office/drawing/2014/main" id="{0E362658-C260-4D65-A136-51B4267D268A}"/>
              </a:ext>
            </a:extLst>
          </p:cNvPr>
          <p:cNvSpPr/>
          <p:nvPr/>
        </p:nvSpPr>
        <p:spPr>
          <a:xfrm>
            <a:off x="5744979" y="4576534"/>
            <a:ext cx="473280" cy="1913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ส่งต่อข้อมูล</a:t>
            </a:r>
            <a:b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ให้ </a:t>
            </a:r>
            <a:r>
              <a:rPr lang="th-TH" sz="450" b="1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ธ.ก.ส</a:t>
            </a:r>
            <a:r>
              <a:rPr lang="th-TH" sz="4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</a:p>
        </p:txBody>
      </p:sp>
      <p:cxnSp>
        <p:nvCxnSpPr>
          <p:cNvPr id="166" name="ลูกศรเชื่อมต่อแบบตรง 165">
            <a:extLst>
              <a:ext uri="{FF2B5EF4-FFF2-40B4-BE49-F238E27FC236}">
                <a16:creationId xmlns:a16="http://schemas.microsoft.com/office/drawing/2014/main" id="{BD972409-11C0-4A03-8EB7-29AFB8210BA3}"/>
              </a:ext>
            </a:extLst>
          </p:cNvPr>
          <p:cNvCxnSpPr>
            <a:cxnSpLocks/>
          </p:cNvCxnSpPr>
          <p:nvPr/>
        </p:nvCxnSpPr>
        <p:spPr>
          <a:xfrm>
            <a:off x="4295282" y="4704456"/>
            <a:ext cx="1417500" cy="0"/>
          </a:xfrm>
          <a:prstGeom prst="straightConnector1">
            <a:avLst/>
          </a:prstGeom>
          <a:ln w="12700">
            <a:solidFill>
              <a:srgbClr val="00B0F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สี่เหลี่ยมผืนผ้า 166">
            <a:extLst>
              <a:ext uri="{FF2B5EF4-FFF2-40B4-BE49-F238E27FC236}">
                <a16:creationId xmlns:a16="http://schemas.microsoft.com/office/drawing/2014/main" id="{D468ADE9-6BEA-4541-98B8-A5D48C4A2FDA}"/>
              </a:ext>
            </a:extLst>
          </p:cNvPr>
          <p:cNvSpPr/>
          <p:nvPr/>
        </p:nvSpPr>
        <p:spPr>
          <a:xfrm>
            <a:off x="5298138" y="6306171"/>
            <a:ext cx="712518" cy="172446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168" name="สี่เหลี่ยมผืนผ้า 167">
            <a:extLst>
              <a:ext uri="{FF2B5EF4-FFF2-40B4-BE49-F238E27FC236}">
                <a16:creationId xmlns:a16="http://schemas.microsoft.com/office/drawing/2014/main" id="{779AC1D1-6CB9-46E1-8898-B2265A141BE3}"/>
              </a:ext>
            </a:extLst>
          </p:cNvPr>
          <p:cNvSpPr/>
          <p:nvPr/>
        </p:nvSpPr>
        <p:spPr>
          <a:xfrm>
            <a:off x="5449848" y="6025158"/>
            <a:ext cx="632632" cy="1222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แสดงผลการจ่ายเงินกู้ยืม</a:t>
            </a:r>
            <a:br>
              <a:rPr lang="th-TH" sz="45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45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ในรูปแบบกราฟหรือ</a:t>
            </a:r>
            <a:r>
              <a:rPr lang="en-US" sz="45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Dash board</a:t>
            </a:r>
            <a:endParaRPr lang="th-TH" sz="450" b="1" dirty="0">
              <a:solidFill>
                <a:sysClr val="windowText" lastClr="00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169" name="ลูกศรเชื่อมต่อแบบตรง 168">
            <a:extLst>
              <a:ext uri="{FF2B5EF4-FFF2-40B4-BE49-F238E27FC236}">
                <a16:creationId xmlns:a16="http://schemas.microsoft.com/office/drawing/2014/main" id="{1E125D47-1FBD-48F2-BB4E-C371991D0D8D}"/>
              </a:ext>
            </a:extLst>
          </p:cNvPr>
          <p:cNvCxnSpPr>
            <a:cxnSpLocks/>
          </p:cNvCxnSpPr>
          <p:nvPr/>
        </p:nvCxnSpPr>
        <p:spPr>
          <a:xfrm>
            <a:off x="5040846" y="6170100"/>
            <a:ext cx="384750" cy="0"/>
          </a:xfrm>
          <a:prstGeom prst="straightConnector1">
            <a:avLst/>
          </a:prstGeom>
          <a:ln w="12700">
            <a:solidFill>
              <a:srgbClr val="00B0F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5235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สี่เหลี่ยมผืนผ้า: มุมมน 42">
            <a:extLst>
              <a:ext uri="{FF2B5EF4-FFF2-40B4-BE49-F238E27FC236}">
                <a16:creationId xmlns:a16="http://schemas.microsoft.com/office/drawing/2014/main" id="{FFAFD728-A1AD-4D86-86F9-4D3C026E0229}"/>
              </a:ext>
            </a:extLst>
          </p:cNvPr>
          <p:cNvSpPr/>
          <p:nvPr/>
        </p:nvSpPr>
        <p:spPr>
          <a:xfrm>
            <a:off x="1528311" y="1107602"/>
            <a:ext cx="900000" cy="270000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675" dirty="0"/>
          </a:p>
        </p:txBody>
      </p:sp>
      <p:sp>
        <p:nvSpPr>
          <p:cNvPr id="47" name="สี่เหลี่ยมผืนผ้า 46">
            <a:extLst>
              <a:ext uri="{FF2B5EF4-FFF2-40B4-BE49-F238E27FC236}">
                <a16:creationId xmlns:a16="http://schemas.microsoft.com/office/drawing/2014/main" id="{99C3D808-07B0-4E2D-9AAC-1B8FF9E5A4B7}"/>
              </a:ext>
            </a:extLst>
          </p:cNvPr>
          <p:cNvSpPr/>
          <p:nvPr/>
        </p:nvSpPr>
        <p:spPr>
          <a:xfrm>
            <a:off x="1764181" y="1132412"/>
            <a:ext cx="449888" cy="27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เริ่ม</a:t>
            </a:r>
          </a:p>
        </p:txBody>
      </p:sp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A668E275-6F98-4A99-AED2-65517A5C0486}"/>
              </a:ext>
            </a:extLst>
          </p:cNvPr>
          <p:cNvSpPr/>
          <p:nvPr/>
        </p:nvSpPr>
        <p:spPr>
          <a:xfrm>
            <a:off x="1504500" y="1518050"/>
            <a:ext cx="900000" cy="27000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113" name="สี่เหลี่ยมผืนผ้า 112">
            <a:extLst>
              <a:ext uri="{FF2B5EF4-FFF2-40B4-BE49-F238E27FC236}">
                <a16:creationId xmlns:a16="http://schemas.microsoft.com/office/drawing/2014/main" id="{AED8702F-4593-480B-B4C9-D0D34470A304}"/>
              </a:ext>
            </a:extLst>
          </p:cNvPr>
          <p:cNvSpPr/>
          <p:nvPr/>
        </p:nvSpPr>
        <p:spPr>
          <a:xfrm>
            <a:off x="1528311" y="3673503"/>
            <a:ext cx="900000" cy="27000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114" name="สี่เหลี่ยมผืนผ้า 113">
            <a:extLst>
              <a:ext uri="{FF2B5EF4-FFF2-40B4-BE49-F238E27FC236}">
                <a16:creationId xmlns:a16="http://schemas.microsoft.com/office/drawing/2014/main" id="{15650F49-5723-42FC-878C-7AB7CF3B9176}"/>
              </a:ext>
            </a:extLst>
          </p:cNvPr>
          <p:cNvSpPr/>
          <p:nvPr/>
        </p:nvSpPr>
        <p:spPr>
          <a:xfrm>
            <a:off x="1609272" y="3738592"/>
            <a:ext cx="707397" cy="1436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บันทึกผล</a:t>
            </a:r>
          </a:p>
        </p:txBody>
      </p:sp>
      <p:sp>
        <p:nvSpPr>
          <p:cNvPr id="116" name="สี่เหลี่ยมผืนผ้า: มุมมน 115">
            <a:extLst>
              <a:ext uri="{FF2B5EF4-FFF2-40B4-BE49-F238E27FC236}">
                <a16:creationId xmlns:a16="http://schemas.microsoft.com/office/drawing/2014/main" id="{4BD297CF-108D-450B-A829-ED956CCAD8EA}"/>
              </a:ext>
            </a:extLst>
          </p:cNvPr>
          <p:cNvSpPr/>
          <p:nvPr/>
        </p:nvSpPr>
        <p:spPr>
          <a:xfrm>
            <a:off x="1523177" y="4127770"/>
            <a:ext cx="900000" cy="270000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675" dirty="0"/>
          </a:p>
        </p:txBody>
      </p:sp>
      <p:sp>
        <p:nvSpPr>
          <p:cNvPr id="117" name="สี่เหลี่ยมผืนผ้า 116">
            <a:extLst>
              <a:ext uri="{FF2B5EF4-FFF2-40B4-BE49-F238E27FC236}">
                <a16:creationId xmlns:a16="http://schemas.microsoft.com/office/drawing/2014/main" id="{AF7D800C-508D-4967-818A-0612F4DCDE7C}"/>
              </a:ext>
            </a:extLst>
          </p:cNvPr>
          <p:cNvSpPr/>
          <p:nvPr/>
        </p:nvSpPr>
        <p:spPr>
          <a:xfrm>
            <a:off x="1516450" y="4151718"/>
            <a:ext cx="900000" cy="27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จบการทำงาน</a:t>
            </a:r>
          </a:p>
        </p:txBody>
      </p:sp>
      <p:cxnSp>
        <p:nvCxnSpPr>
          <p:cNvPr id="5" name="ลูกศรเชื่อมต่อแบบตรง 4">
            <a:extLst>
              <a:ext uri="{FF2B5EF4-FFF2-40B4-BE49-F238E27FC236}">
                <a16:creationId xmlns:a16="http://schemas.microsoft.com/office/drawing/2014/main" id="{BBDB1B6D-A0C5-4F5C-B586-AC40CCB0B576}"/>
              </a:ext>
            </a:extLst>
          </p:cNvPr>
          <p:cNvCxnSpPr>
            <a:cxnSpLocks/>
          </p:cNvCxnSpPr>
          <p:nvPr/>
        </p:nvCxnSpPr>
        <p:spPr>
          <a:xfrm flipH="1">
            <a:off x="1954500" y="1377602"/>
            <a:ext cx="0" cy="14400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ลูกศรเชื่อมต่อแบบตรง 25">
            <a:extLst>
              <a:ext uri="{FF2B5EF4-FFF2-40B4-BE49-F238E27FC236}">
                <a16:creationId xmlns:a16="http://schemas.microsoft.com/office/drawing/2014/main" id="{AC3A9C16-147E-4496-A3E5-7ECA154FB41D}"/>
              </a:ext>
            </a:extLst>
          </p:cNvPr>
          <p:cNvCxnSpPr>
            <a:cxnSpLocks/>
          </p:cNvCxnSpPr>
          <p:nvPr/>
        </p:nvCxnSpPr>
        <p:spPr>
          <a:xfrm flipH="1">
            <a:off x="1959188" y="1790846"/>
            <a:ext cx="1" cy="14400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สี่เหลี่ยมผืนผ้า 45">
            <a:extLst>
              <a:ext uri="{FF2B5EF4-FFF2-40B4-BE49-F238E27FC236}">
                <a16:creationId xmlns:a16="http://schemas.microsoft.com/office/drawing/2014/main" id="{EE082FB6-DEFC-4497-A991-EF2F6B21D548}"/>
              </a:ext>
            </a:extLst>
          </p:cNvPr>
          <p:cNvSpPr/>
          <p:nvPr/>
        </p:nvSpPr>
        <p:spPr>
          <a:xfrm>
            <a:off x="689875" y="354504"/>
            <a:ext cx="3949672" cy="2314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800" b="1" spc="40" dirty="0">
                <a:solidFill>
                  <a:schemeClr val="tx1"/>
                </a:solidFill>
                <a:effectLst/>
                <a:ea typeface="TH SarabunPSK" panose="020B0500040200020003" pitchFamily="34" charset="-34"/>
                <a:cs typeface="TH SarabunPSK" panose="020B0500040200020003" pitchFamily="34" charset="-34"/>
              </a:rPr>
              <a:t>การจัดการฐานข้อมูลลูกหนี้เงินทุนหมุนเวียน</a:t>
            </a:r>
            <a:r>
              <a:rPr lang="th-TH" sz="1800" b="1" dirty="0">
                <a:solidFill>
                  <a:schemeClr val="tx1"/>
                </a:solidFill>
                <a:effectLst/>
                <a:ea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th-TH" sz="14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58" name="ลูกศรเชื่อมต่อแบบตรง 57">
            <a:extLst>
              <a:ext uri="{FF2B5EF4-FFF2-40B4-BE49-F238E27FC236}">
                <a16:creationId xmlns:a16="http://schemas.microsoft.com/office/drawing/2014/main" id="{D473B76B-F02E-40D0-A634-857118EF591C}"/>
              </a:ext>
            </a:extLst>
          </p:cNvPr>
          <p:cNvCxnSpPr>
            <a:cxnSpLocks/>
          </p:cNvCxnSpPr>
          <p:nvPr/>
        </p:nvCxnSpPr>
        <p:spPr>
          <a:xfrm flipH="1">
            <a:off x="1964014" y="3943503"/>
            <a:ext cx="0" cy="18000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แผนผังลําดับงาน: การตัดสินใจ 176">
            <a:extLst>
              <a:ext uri="{FF2B5EF4-FFF2-40B4-BE49-F238E27FC236}">
                <a16:creationId xmlns:a16="http://schemas.microsoft.com/office/drawing/2014/main" id="{391B0451-D9CE-4853-9F09-55F6884A0C28}"/>
              </a:ext>
            </a:extLst>
          </p:cNvPr>
          <p:cNvSpPr/>
          <p:nvPr/>
        </p:nvSpPr>
        <p:spPr>
          <a:xfrm>
            <a:off x="1299736" y="2719645"/>
            <a:ext cx="1326469" cy="756000"/>
          </a:xfrm>
          <a:prstGeom prst="flowChartDecision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675"/>
          </a:p>
        </p:txBody>
      </p:sp>
      <p:sp>
        <p:nvSpPr>
          <p:cNvPr id="178" name="สี่เหลี่ยมผืนผ้า 177">
            <a:extLst>
              <a:ext uri="{FF2B5EF4-FFF2-40B4-BE49-F238E27FC236}">
                <a16:creationId xmlns:a16="http://schemas.microsoft.com/office/drawing/2014/main" id="{21CAD8E1-EC7E-42D2-9532-8AA386394A1C}"/>
              </a:ext>
            </a:extLst>
          </p:cNvPr>
          <p:cNvSpPr/>
          <p:nvPr/>
        </p:nvSpPr>
        <p:spPr>
          <a:xfrm>
            <a:off x="1351467" y="2798058"/>
            <a:ext cx="1224000" cy="585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</a:t>
            </a:r>
            <a:b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ตรวจสอบความ</a:t>
            </a:r>
          </a:p>
          <a:p>
            <a:pPr algn="ctr"/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ถูกต้อง</a:t>
            </a:r>
          </a:p>
        </p:txBody>
      </p:sp>
      <p:sp>
        <p:nvSpPr>
          <p:cNvPr id="137" name="สี่เหลี่ยมผืนผ้า 136">
            <a:extLst>
              <a:ext uri="{FF2B5EF4-FFF2-40B4-BE49-F238E27FC236}">
                <a16:creationId xmlns:a16="http://schemas.microsoft.com/office/drawing/2014/main" id="{FEFE5C8C-08BA-47D3-A1A4-E1397466BA7D}"/>
              </a:ext>
            </a:extLst>
          </p:cNvPr>
          <p:cNvSpPr/>
          <p:nvPr/>
        </p:nvSpPr>
        <p:spPr>
          <a:xfrm>
            <a:off x="1515319" y="1520846"/>
            <a:ext cx="900000" cy="27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เข้าสู่ระบบ</a:t>
            </a:r>
          </a:p>
        </p:txBody>
      </p:sp>
      <p:sp>
        <p:nvSpPr>
          <p:cNvPr id="138" name="สี่เหลี่ยมผืนผ้า 137">
            <a:extLst>
              <a:ext uri="{FF2B5EF4-FFF2-40B4-BE49-F238E27FC236}">
                <a16:creationId xmlns:a16="http://schemas.microsoft.com/office/drawing/2014/main" id="{9951C79A-16A0-438B-A203-CF78AE43E34F}"/>
              </a:ext>
            </a:extLst>
          </p:cNvPr>
          <p:cNvSpPr/>
          <p:nvPr/>
        </p:nvSpPr>
        <p:spPr>
          <a:xfrm>
            <a:off x="1223403" y="1941561"/>
            <a:ext cx="1440000" cy="63000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151" name="ทรงกระบอก 150">
            <a:extLst>
              <a:ext uri="{FF2B5EF4-FFF2-40B4-BE49-F238E27FC236}">
                <a16:creationId xmlns:a16="http://schemas.microsoft.com/office/drawing/2014/main" id="{B1500EBC-6B30-4AE0-A5A4-97ED3E1E59A2}"/>
              </a:ext>
            </a:extLst>
          </p:cNvPr>
          <p:cNvSpPr/>
          <p:nvPr/>
        </p:nvSpPr>
        <p:spPr>
          <a:xfrm>
            <a:off x="3652495" y="2828982"/>
            <a:ext cx="900000" cy="540000"/>
          </a:xfrm>
          <a:prstGeom prst="ca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153" name="สี่เหลี่ยมผืนผ้า 152">
            <a:extLst>
              <a:ext uri="{FF2B5EF4-FFF2-40B4-BE49-F238E27FC236}">
                <a16:creationId xmlns:a16="http://schemas.microsoft.com/office/drawing/2014/main" id="{0CFDD780-6E6B-47BA-B63A-298B9ADD3300}"/>
              </a:ext>
            </a:extLst>
          </p:cNvPr>
          <p:cNvSpPr/>
          <p:nvPr/>
        </p:nvSpPr>
        <p:spPr>
          <a:xfrm>
            <a:off x="3581913" y="2955674"/>
            <a:ext cx="1057634" cy="3990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ฐานข้อมูลลูกหนี้</a:t>
            </a:r>
            <a:b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เงินทุนหมุนเวียน</a:t>
            </a:r>
          </a:p>
        </p:txBody>
      </p:sp>
      <p:cxnSp>
        <p:nvCxnSpPr>
          <p:cNvPr id="154" name="ตัวเชื่อมต่อ: หักมุม 153">
            <a:extLst>
              <a:ext uri="{FF2B5EF4-FFF2-40B4-BE49-F238E27FC236}">
                <a16:creationId xmlns:a16="http://schemas.microsoft.com/office/drawing/2014/main" id="{8FBAE81D-877E-442B-A4AC-2A33C630AD86}"/>
              </a:ext>
            </a:extLst>
          </p:cNvPr>
          <p:cNvCxnSpPr>
            <a:cxnSpLocks/>
            <a:stCxn id="151" idx="3"/>
            <a:endCxn id="113" idx="3"/>
          </p:cNvCxnSpPr>
          <p:nvPr/>
        </p:nvCxnSpPr>
        <p:spPr>
          <a:xfrm rot="5400000">
            <a:off x="3045643" y="2751650"/>
            <a:ext cx="439521" cy="1674184"/>
          </a:xfrm>
          <a:prstGeom prst="bentConnector2">
            <a:avLst/>
          </a:prstGeom>
          <a:ln w="12700"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สี่เหลี่ยมผืนผ้า 156">
            <a:extLst>
              <a:ext uri="{FF2B5EF4-FFF2-40B4-BE49-F238E27FC236}">
                <a16:creationId xmlns:a16="http://schemas.microsoft.com/office/drawing/2014/main" id="{96761705-EC29-4581-83D3-BAC3D16F5291}"/>
              </a:ext>
            </a:extLst>
          </p:cNvPr>
          <p:cNvSpPr/>
          <p:nvPr/>
        </p:nvSpPr>
        <p:spPr>
          <a:xfrm>
            <a:off x="1317843" y="2000802"/>
            <a:ext cx="1260000" cy="5258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Upload file </a:t>
            </a:r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ข้อมูลลูกหนี้รายเดือน จาก </a:t>
            </a:r>
            <a:r>
              <a:rPr lang="th-TH" sz="1400" b="1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ธ.ก.ส</a:t>
            </a:r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/ กรมบังคับคดี</a:t>
            </a:r>
          </a:p>
        </p:txBody>
      </p:sp>
      <p:sp>
        <p:nvSpPr>
          <p:cNvPr id="158" name="ทรงกระบอก 157">
            <a:extLst>
              <a:ext uri="{FF2B5EF4-FFF2-40B4-BE49-F238E27FC236}">
                <a16:creationId xmlns:a16="http://schemas.microsoft.com/office/drawing/2014/main" id="{4F3629A8-49F5-41DB-83B0-2748F363CCBB}"/>
              </a:ext>
            </a:extLst>
          </p:cNvPr>
          <p:cNvSpPr/>
          <p:nvPr/>
        </p:nvSpPr>
        <p:spPr>
          <a:xfrm>
            <a:off x="3067150" y="1043382"/>
            <a:ext cx="900000" cy="540000"/>
          </a:xfrm>
          <a:prstGeom prst="ca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00"/>
          </a:p>
        </p:txBody>
      </p:sp>
      <p:sp>
        <p:nvSpPr>
          <p:cNvPr id="160" name="สี่เหลี่ยมผืนผ้า 159">
            <a:extLst>
              <a:ext uri="{FF2B5EF4-FFF2-40B4-BE49-F238E27FC236}">
                <a16:creationId xmlns:a16="http://schemas.microsoft.com/office/drawing/2014/main" id="{ADB01A23-FB50-4D44-9221-73D25585CB84}"/>
              </a:ext>
            </a:extLst>
          </p:cNvPr>
          <p:cNvSpPr/>
          <p:nvPr/>
        </p:nvSpPr>
        <p:spPr>
          <a:xfrm>
            <a:off x="3045830" y="1237221"/>
            <a:ext cx="900000" cy="1573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 </a:t>
            </a:r>
            <a:r>
              <a:rPr lang="th-TH" sz="1400" b="1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ธ.ก.ส</a:t>
            </a:r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</a:p>
        </p:txBody>
      </p:sp>
      <p:cxnSp>
        <p:nvCxnSpPr>
          <p:cNvPr id="162" name="ลูกศรเชื่อมต่อแบบตรง 161">
            <a:extLst>
              <a:ext uri="{FF2B5EF4-FFF2-40B4-BE49-F238E27FC236}">
                <a16:creationId xmlns:a16="http://schemas.microsoft.com/office/drawing/2014/main" id="{A13AFB81-11C2-4BC2-A680-161EA6028B98}"/>
              </a:ext>
            </a:extLst>
          </p:cNvPr>
          <p:cNvCxnSpPr>
            <a:cxnSpLocks/>
          </p:cNvCxnSpPr>
          <p:nvPr/>
        </p:nvCxnSpPr>
        <p:spPr>
          <a:xfrm flipH="1">
            <a:off x="1962969" y="3486297"/>
            <a:ext cx="1" cy="192458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0" name="สี่เหลี่ยมด้านขนาน 209">
            <a:extLst>
              <a:ext uri="{FF2B5EF4-FFF2-40B4-BE49-F238E27FC236}">
                <a16:creationId xmlns:a16="http://schemas.microsoft.com/office/drawing/2014/main" id="{EC162EE7-C082-4107-8749-BCC162F9226B}"/>
              </a:ext>
            </a:extLst>
          </p:cNvPr>
          <p:cNvSpPr/>
          <p:nvPr/>
        </p:nvSpPr>
        <p:spPr>
          <a:xfrm>
            <a:off x="150215" y="2863284"/>
            <a:ext cx="1046994" cy="376009"/>
          </a:xfrm>
          <a:prstGeom prst="parallelogram">
            <a:avLst>
              <a:gd name="adj" fmla="val 53052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211" name="สี่เหลี่ยมผืนผ้า 210">
            <a:extLst>
              <a:ext uri="{FF2B5EF4-FFF2-40B4-BE49-F238E27FC236}">
                <a16:creationId xmlns:a16="http://schemas.microsoft.com/office/drawing/2014/main" id="{F3D518FD-A8FC-48E1-B5B5-CE505B07EE8B}"/>
              </a:ext>
            </a:extLst>
          </p:cNvPr>
          <p:cNvSpPr/>
          <p:nvPr/>
        </p:nvSpPr>
        <p:spPr>
          <a:xfrm>
            <a:off x="189588" y="2879724"/>
            <a:ext cx="900000" cy="358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ปรับปรุง</a:t>
            </a:r>
          </a:p>
          <a:p>
            <a:pPr algn="ctr"/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</a:t>
            </a:r>
          </a:p>
        </p:txBody>
      </p:sp>
      <p:cxnSp>
        <p:nvCxnSpPr>
          <p:cNvPr id="49" name="ตัวเชื่อมต่อ: หักมุม 48">
            <a:extLst>
              <a:ext uri="{FF2B5EF4-FFF2-40B4-BE49-F238E27FC236}">
                <a16:creationId xmlns:a16="http://schemas.microsoft.com/office/drawing/2014/main" id="{61B642D7-8CEC-4B8A-AB46-6594BCA35A9F}"/>
              </a:ext>
            </a:extLst>
          </p:cNvPr>
          <p:cNvCxnSpPr>
            <a:cxnSpLocks/>
            <a:stCxn id="211" idx="2"/>
            <a:endCxn id="113" idx="1"/>
          </p:cNvCxnSpPr>
          <p:nvPr/>
        </p:nvCxnSpPr>
        <p:spPr>
          <a:xfrm rot="16200000" flipH="1">
            <a:off x="798574" y="3078765"/>
            <a:ext cx="570751" cy="888723"/>
          </a:xfrm>
          <a:prstGeom prst="bentConnector2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ลูกศรเชื่อมต่อแบบตรง 215">
            <a:extLst>
              <a:ext uri="{FF2B5EF4-FFF2-40B4-BE49-F238E27FC236}">
                <a16:creationId xmlns:a16="http://schemas.microsoft.com/office/drawing/2014/main" id="{9AF9B953-D6D2-41AC-9B4F-3DDC994A2FF4}"/>
              </a:ext>
            </a:extLst>
          </p:cNvPr>
          <p:cNvCxnSpPr>
            <a:cxnSpLocks/>
          </p:cNvCxnSpPr>
          <p:nvPr/>
        </p:nvCxnSpPr>
        <p:spPr>
          <a:xfrm flipH="1">
            <a:off x="1069070" y="3091913"/>
            <a:ext cx="227839" cy="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ข้าวหลามตัด 66">
            <a:extLst>
              <a:ext uri="{FF2B5EF4-FFF2-40B4-BE49-F238E27FC236}">
                <a16:creationId xmlns:a16="http://schemas.microsoft.com/office/drawing/2014/main" id="{E8437F22-1D76-47E8-8F59-0F8891339718}"/>
              </a:ext>
            </a:extLst>
          </p:cNvPr>
          <p:cNvSpPr/>
          <p:nvPr/>
        </p:nvSpPr>
        <p:spPr>
          <a:xfrm>
            <a:off x="350547" y="293686"/>
            <a:ext cx="339328" cy="317897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</a:p>
        </p:txBody>
      </p:sp>
      <p:sp>
        <p:nvSpPr>
          <p:cNvPr id="45" name="สี่เหลี่ยมผืนผ้า 44">
            <a:extLst>
              <a:ext uri="{FF2B5EF4-FFF2-40B4-BE49-F238E27FC236}">
                <a16:creationId xmlns:a16="http://schemas.microsoft.com/office/drawing/2014/main" id="{E8B61506-8C5D-498A-AE16-EA02ADE6B2A9}"/>
              </a:ext>
            </a:extLst>
          </p:cNvPr>
          <p:cNvSpPr/>
          <p:nvPr/>
        </p:nvSpPr>
        <p:spPr>
          <a:xfrm>
            <a:off x="1089588" y="744483"/>
            <a:ext cx="900000" cy="2240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Admin</a:t>
            </a:r>
            <a:endParaRPr lang="th-TH" sz="14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8" name="ข้าวหลามตัด 47">
            <a:extLst>
              <a:ext uri="{FF2B5EF4-FFF2-40B4-BE49-F238E27FC236}">
                <a16:creationId xmlns:a16="http://schemas.microsoft.com/office/drawing/2014/main" id="{B9ECFC8B-2D32-4313-82BA-8384E7586C5B}"/>
              </a:ext>
            </a:extLst>
          </p:cNvPr>
          <p:cNvSpPr/>
          <p:nvPr/>
        </p:nvSpPr>
        <p:spPr>
          <a:xfrm>
            <a:off x="796372" y="689499"/>
            <a:ext cx="339328" cy="317897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575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</a:p>
        </p:txBody>
      </p:sp>
      <p:sp>
        <p:nvSpPr>
          <p:cNvPr id="55" name="ทรงกระบอก 54">
            <a:extLst>
              <a:ext uri="{FF2B5EF4-FFF2-40B4-BE49-F238E27FC236}">
                <a16:creationId xmlns:a16="http://schemas.microsoft.com/office/drawing/2014/main" id="{DAF0A054-B730-4FD2-A186-07E12237D439}"/>
              </a:ext>
            </a:extLst>
          </p:cNvPr>
          <p:cNvSpPr/>
          <p:nvPr/>
        </p:nvSpPr>
        <p:spPr>
          <a:xfrm>
            <a:off x="4044578" y="1043382"/>
            <a:ext cx="900000" cy="540000"/>
          </a:xfrm>
          <a:prstGeom prst="ca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575" dirty="0"/>
          </a:p>
        </p:txBody>
      </p:sp>
      <p:sp>
        <p:nvSpPr>
          <p:cNvPr id="56" name="สี่เหลี่ยมผืนผ้า 55">
            <a:extLst>
              <a:ext uri="{FF2B5EF4-FFF2-40B4-BE49-F238E27FC236}">
                <a16:creationId xmlns:a16="http://schemas.microsoft.com/office/drawing/2014/main" id="{107805D4-B3D7-4FA3-A815-1DDC36BFBB6D}"/>
              </a:ext>
            </a:extLst>
          </p:cNvPr>
          <p:cNvSpPr/>
          <p:nvPr/>
        </p:nvSpPr>
        <p:spPr>
          <a:xfrm>
            <a:off x="3230528" y="4305806"/>
            <a:ext cx="571304" cy="1573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5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60" name="ตัวเชื่อมต่อ: หักมุม 59">
            <a:extLst>
              <a:ext uri="{FF2B5EF4-FFF2-40B4-BE49-F238E27FC236}">
                <a16:creationId xmlns:a16="http://schemas.microsoft.com/office/drawing/2014/main" id="{CE3C07EE-D94D-4EBC-86A0-F47EC3FF25E4}"/>
              </a:ext>
            </a:extLst>
          </p:cNvPr>
          <p:cNvCxnSpPr>
            <a:cxnSpLocks/>
            <a:stCxn id="158" idx="3"/>
            <a:endCxn id="138" idx="3"/>
          </p:cNvCxnSpPr>
          <p:nvPr/>
        </p:nvCxnSpPr>
        <p:spPr>
          <a:xfrm rot="5400000">
            <a:off x="2753688" y="1493098"/>
            <a:ext cx="673179" cy="853747"/>
          </a:xfrm>
          <a:prstGeom prst="bentConnector2">
            <a:avLst/>
          </a:prstGeom>
          <a:ln w="12700"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สี่เหลี่ยมผืนผ้า 65">
            <a:extLst>
              <a:ext uri="{FF2B5EF4-FFF2-40B4-BE49-F238E27FC236}">
                <a16:creationId xmlns:a16="http://schemas.microsoft.com/office/drawing/2014/main" id="{B9B7332B-6C4E-4D44-ADB6-6BB47943583C}"/>
              </a:ext>
            </a:extLst>
          </p:cNvPr>
          <p:cNvSpPr/>
          <p:nvPr/>
        </p:nvSpPr>
        <p:spPr>
          <a:xfrm>
            <a:off x="3846440" y="1212274"/>
            <a:ext cx="1296275" cy="3507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</a:t>
            </a:r>
          </a:p>
          <a:p>
            <a:pPr algn="ctr"/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กรมบังคับคดี</a:t>
            </a:r>
          </a:p>
        </p:txBody>
      </p:sp>
      <p:cxnSp>
        <p:nvCxnSpPr>
          <p:cNvPr id="68" name="ลูกศรเชื่อมต่อแบบตรง 67">
            <a:extLst>
              <a:ext uri="{FF2B5EF4-FFF2-40B4-BE49-F238E27FC236}">
                <a16:creationId xmlns:a16="http://schemas.microsoft.com/office/drawing/2014/main" id="{CF960679-EC93-4EB6-BBB0-AB1F70E94FF4}"/>
              </a:ext>
            </a:extLst>
          </p:cNvPr>
          <p:cNvCxnSpPr>
            <a:cxnSpLocks/>
          </p:cNvCxnSpPr>
          <p:nvPr/>
        </p:nvCxnSpPr>
        <p:spPr>
          <a:xfrm flipH="1">
            <a:off x="1962971" y="2569456"/>
            <a:ext cx="1" cy="14400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ตัวเชื่อมต่อ: หักมุม 75">
            <a:extLst>
              <a:ext uri="{FF2B5EF4-FFF2-40B4-BE49-F238E27FC236}">
                <a16:creationId xmlns:a16="http://schemas.microsoft.com/office/drawing/2014/main" id="{E4FC8CD3-AF7D-43D5-88A5-6A82E64CC213}"/>
              </a:ext>
            </a:extLst>
          </p:cNvPr>
          <p:cNvCxnSpPr>
            <a:cxnSpLocks/>
            <a:stCxn id="55" idx="3"/>
          </p:cNvCxnSpPr>
          <p:nvPr/>
        </p:nvCxnSpPr>
        <p:spPr>
          <a:xfrm rot="5400000">
            <a:off x="3191443" y="1061187"/>
            <a:ext cx="780941" cy="1825331"/>
          </a:xfrm>
          <a:prstGeom prst="bentConnector2">
            <a:avLst/>
          </a:prstGeom>
          <a:ln w="12700"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ตัวเชื่อมต่อตรง 32">
            <a:extLst>
              <a:ext uri="{FF2B5EF4-FFF2-40B4-BE49-F238E27FC236}">
                <a16:creationId xmlns:a16="http://schemas.microsoft.com/office/drawing/2014/main" id="{BDDD3813-00A3-46A2-B81D-EFC5531031E7}"/>
              </a:ext>
            </a:extLst>
          </p:cNvPr>
          <p:cNvCxnSpPr>
            <a:stCxn id="151" idx="2"/>
            <a:endCxn id="177" idx="3"/>
          </p:cNvCxnSpPr>
          <p:nvPr/>
        </p:nvCxnSpPr>
        <p:spPr>
          <a:xfrm flipH="1" flipV="1">
            <a:off x="2626205" y="3097645"/>
            <a:ext cx="1026290" cy="1337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สี่เหลี่ยมผืนผ้า 81">
            <a:extLst>
              <a:ext uri="{FF2B5EF4-FFF2-40B4-BE49-F238E27FC236}">
                <a16:creationId xmlns:a16="http://schemas.microsoft.com/office/drawing/2014/main" id="{A7A32B73-D1C9-4959-BA16-A251F6106E8C}"/>
              </a:ext>
            </a:extLst>
          </p:cNvPr>
          <p:cNvSpPr/>
          <p:nvPr/>
        </p:nvSpPr>
        <p:spPr>
          <a:xfrm>
            <a:off x="2816963" y="4769224"/>
            <a:ext cx="3202837" cy="4335907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th-TH" sz="1400" spc="-30" dirty="0">
                <a:solidFill>
                  <a:schemeClr val="tx1"/>
                </a:solidFill>
                <a:effectLst/>
                <a:ea typeface="TH SarabunPSK" panose="020B0500040200020003" pitchFamily="34" charset="-34"/>
                <a:cs typeface="TH SarabunPSK" panose="020B0500040200020003" pitchFamily="34" charset="-34"/>
              </a:rPr>
              <a:t>ระบบสามารถ</a:t>
            </a:r>
            <a:r>
              <a:rPr lang="th-TH" sz="1400" dirty="0">
                <a:solidFill>
                  <a:schemeClr val="tx1"/>
                </a:solidFill>
                <a:ea typeface="TH SarabunPSK" panose="020B0500040200020003" pitchFamily="34" charset="-34"/>
                <a:cs typeface="TH SarabunPSK" panose="020B0500040200020003" pitchFamily="34" charset="-34"/>
              </a:rPr>
              <a:t>เปรียบเทียบระหว่างข้อมูลเดือนเก่ากับข้อมูลเดือนใหม่ </a:t>
            </a:r>
            <a:endParaRPr lang="th-TH" sz="1400" dirty="0">
              <a:solidFill>
                <a:schemeClr val="tx1"/>
              </a:solidFill>
              <a:latin typeface="Calibri" panose="020F0502020204030204" pitchFamily="34" charset="0"/>
              <a:ea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th-TH" sz="1400" spc="-30" dirty="0">
                <a:solidFill>
                  <a:schemeClr val="tx1"/>
                </a:solidFill>
                <a:effectLst/>
                <a:ea typeface="TH SarabunPSK" panose="020B0500040200020003" pitchFamily="34" charset="-34"/>
                <a:cs typeface="TH SarabunPSK" panose="020B0500040200020003" pitchFamily="34" charset="-34"/>
              </a:rPr>
              <a:t>และตรวจสอบข้อมูล และประมวลผล</a:t>
            </a:r>
          </a:p>
          <a:p>
            <a:pPr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th-TH" sz="1400" spc="-30" dirty="0">
                <a:solidFill>
                  <a:schemeClr val="tx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1.	</a:t>
            </a:r>
            <a:r>
              <a:rPr lang="th-TH" sz="1400" dirty="0">
                <a:solidFill>
                  <a:schemeClr val="tx1"/>
                </a:solidFill>
                <a:ea typeface="TH SarabunPSK" panose="020B0500040200020003" pitchFamily="34" charset="-34"/>
                <a:cs typeface="TH SarabunPSK" panose="020B0500040200020003" pitchFamily="34" charset="-34"/>
              </a:rPr>
              <a:t>เปรียบเทียบข้อมูล เพื่อปรับปรุง</a:t>
            </a:r>
            <a:r>
              <a:rPr lang="th-TH" sz="1400" dirty="0">
                <a:solidFill>
                  <a:schemeClr val="tx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	</a:t>
            </a:r>
          </a:p>
          <a:p>
            <a:pPr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th-TH" sz="1400" dirty="0">
                <a:solidFill>
                  <a:schemeClr val="tx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2.	</a:t>
            </a:r>
            <a:r>
              <a:rPr lang="th-TH" sz="1400" spc="-30" dirty="0">
                <a:solidFill>
                  <a:schemeClr val="tx1"/>
                </a:solidFill>
                <a:effectLst/>
                <a:ea typeface="TH SarabunPSK" panose="020B0500040200020003" pitchFamily="34" charset="-34"/>
                <a:cs typeface="TH SarabunPSK" panose="020B0500040200020003" pitchFamily="34" charset="-34"/>
              </a:rPr>
              <a:t>ลูกหนี้ชำระหนี้เสร็จสิ้น </a:t>
            </a:r>
            <a:endParaRPr lang="th-TH" sz="1400" dirty="0">
              <a:solidFill>
                <a:schemeClr val="tx1"/>
              </a:solidFill>
              <a:latin typeface="Calibri" panose="020F0502020204030204" pitchFamily="34" charset="0"/>
              <a:cs typeface="TH SarabunPSK" panose="020B0500040200020003" pitchFamily="34" charset="-34"/>
            </a:endParaRPr>
          </a:p>
          <a:p>
            <a:pPr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th-TH" sz="1400" spc="-30" dirty="0">
                <a:solidFill>
                  <a:schemeClr val="tx1"/>
                </a:solidFill>
                <a:ea typeface="TH SarabunPSK" panose="020B0500040200020003" pitchFamily="34" charset="-34"/>
                <a:cs typeface="TH SarabunPSK" panose="020B0500040200020003" pitchFamily="34" charset="-34"/>
              </a:rPr>
              <a:t>3.</a:t>
            </a:r>
            <a:r>
              <a:rPr lang="th-TH" sz="1400" spc="-30" dirty="0">
                <a:solidFill>
                  <a:schemeClr val="tx1"/>
                </a:solidFill>
                <a:effectLst/>
                <a:ea typeface="TH SarabunPSK" panose="020B0500040200020003" pitchFamily="34" charset="-34"/>
                <a:cs typeface="TH SarabunPSK" panose="020B0500040200020003" pitchFamily="34" charset="-34"/>
              </a:rPr>
              <a:t>	ผู้กู้ยืมรายใหม่</a:t>
            </a:r>
          </a:p>
          <a:p>
            <a:pPr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th-TH" sz="1400" dirty="0">
                <a:solidFill>
                  <a:schemeClr val="tx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4.	ย้ายหน่วยงาน</a:t>
            </a:r>
          </a:p>
          <a:p>
            <a:pPr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th-TH" sz="1400" dirty="0">
                <a:solidFill>
                  <a:schemeClr val="tx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5.	</a:t>
            </a:r>
            <a:r>
              <a:rPr lang="th-TH" sz="1400" spc="-30" dirty="0">
                <a:solidFill>
                  <a:schemeClr val="tx1"/>
                </a:solidFill>
                <a:effectLst/>
                <a:ea typeface="TH SarabunPSK" panose="020B0500040200020003" pitchFamily="34" charset="-34"/>
                <a:cs typeface="TH SarabunPSK" panose="020B0500040200020003" pitchFamily="34" charset="-34"/>
              </a:rPr>
              <a:t>สัญญาครบกำหนด</a:t>
            </a:r>
          </a:p>
          <a:p>
            <a:pPr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th-TH" sz="1400" spc="-30" dirty="0">
                <a:solidFill>
                  <a:schemeClr val="tx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			5.1	แจ้งล่วงหน้า 1 ปี				</a:t>
            </a:r>
            <a:r>
              <a:rPr lang="en-US" sz="1400" spc="-30" dirty="0">
                <a:solidFill>
                  <a:schemeClr val="tx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		</a:t>
            </a:r>
            <a:r>
              <a:rPr lang="th-TH" sz="1400" spc="-30" dirty="0">
                <a:solidFill>
                  <a:schemeClr val="tx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5.2	ระยะเวลาในการผ่อนชำระ</a:t>
            </a:r>
          </a:p>
          <a:p>
            <a:pPr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th-TH" sz="1400" dirty="0">
                <a:solidFill>
                  <a:schemeClr val="tx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6.	เกษียณ</a:t>
            </a:r>
          </a:p>
          <a:p>
            <a:pPr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th-TH" sz="1400" spc="-30" dirty="0">
                <a:solidFill>
                  <a:schemeClr val="tx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			6.1	ระยะเวลาในการผ่อนชำระ</a:t>
            </a:r>
            <a:endParaRPr lang="th-TH" sz="1400" dirty="0">
              <a:solidFill>
                <a:schemeClr val="tx1"/>
              </a:solidFill>
              <a:latin typeface="Calibri" panose="020F0502020204030204" pitchFamily="34" charset="0"/>
              <a:cs typeface="TH SarabunPSK" panose="020B0500040200020003" pitchFamily="34" charset="-34"/>
            </a:endParaRPr>
          </a:p>
          <a:p>
            <a:pPr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th-TH" sz="1400" dirty="0">
                <a:solidFill>
                  <a:schemeClr val="tx1"/>
                </a:solidFill>
                <a:effectLst/>
                <a:ea typeface="TH SarabunPSK" panose="020B0500040200020003" pitchFamily="34" charset="-34"/>
                <a:cs typeface="TH SarabunPSK" panose="020B0500040200020003" pitchFamily="34" charset="-34"/>
              </a:rPr>
              <a:t>7.</a:t>
            </a:r>
            <a:r>
              <a:rPr lang="th-TH" sz="1400" dirty="0">
                <a:solidFill>
                  <a:schemeClr val="tx1"/>
                </a:solidFill>
                <a:ea typeface="TH SarabunPSK" panose="020B0500040200020003" pitchFamily="34" charset="-34"/>
                <a:cs typeface="TH SarabunPSK" panose="020B0500040200020003" pitchFamily="34" charset="-34"/>
              </a:rPr>
              <a:t>	กรณีล้มละลาย</a:t>
            </a:r>
            <a:endParaRPr lang="th-TH" sz="1400" dirty="0">
              <a:solidFill>
                <a:schemeClr val="tx1"/>
              </a:solidFill>
              <a:effectLst/>
              <a:ea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th-TH" sz="1400" dirty="0">
                <a:solidFill>
                  <a:schemeClr val="tx1"/>
                </a:solidFill>
                <a:effectLst/>
                <a:ea typeface="TH SarabunPSK" panose="020B0500040200020003" pitchFamily="34" charset="-34"/>
                <a:cs typeface="TH SarabunPSK" panose="020B0500040200020003" pitchFamily="34" charset="-34"/>
              </a:rPr>
              <a:t>8.	ประมวลผลการรับชำระหนี้ว่า เรียกเก็บเงินแต่ละงวดถูกต้องหรือไม่</a:t>
            </a:r>
          </a:p>
          <a:p>
            <a:pPr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th-TH" sz="1400" dirty="0">
                <a:solidFill>
                  <a:schemeClr val="tx1"/>
                </a:solidFill>
                <a:effectLst/>
                <a:ea typeface="TH SarabunPSK" panose="020B0500040200020003" pitchFamily="34" charset="-34"/>
                <a:cs typeface="TH SarabunPSK" panose="020B0500040200020003" pitchFamily="34" charset="-34"/>
              </a:rPr>
              <a:t>9.	</a:t>
            </a:r>
            <a:r>
              <a:rPr lang="th-TH" sz="1400" dirty="0">
                <a:solidFill>
                  <a:schemeClr val="tx1"/>
                </a:solidFill>
                <a:ea typeface="TH SarabunPSK" panose="020B0500040200020003" pitchFamily="34" charset="-34"/>
                <a:cs typeface="TH SarabunPSK" panose="020B0500040200020003" pitchFamily="34" charset="-34"/>
              </a:rPr>
              <a:t>คำนวณยอดเรียกเก็บชำระต่อเดือนหรือประจำปี</a:t>
            </a:r>
            <a:endParaRPr lang="th-TH" sz="1400" dirty="0">
              <a:solidFill>
                <a:schemeClr val="tx1"/>
              </a:solidFill>
              <a:effectLst/>
              <a:ea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		</a:t>
            </a:r>
          </a:p>
        </p:txBody>
      </p:sp>
      <p:cxnSp>
        <p:nvCxnSpPr>
          <p:cNvPr id="40" name="ตัวเชื่อมต่อ: หักมุม 39">
            <a:extLst>
              <a:ext uri="{FF2B5EF4-FFF2-40B4-BE49-F238E27FC236}">
                <a16:creationId xmlns:a16="http://schemas.microsoft.com/office/drawing/2014/main" id="{59CD446B-3093-40CC-A0A5-93EBE8A39D06}"/>
              </a:ext>
            </a:extLst>
          </p:cNvPr>
          <p:cNvCxnSpPr>
            <a:cxnSpLocks/>
          </p:cNvCxnSpPr>
          <p:nvPr/>
        </p:nvCxnSpPr>
        <p:spPr>
          <a:xfrm rot="10800000">
            <a:off x="2089154" y="3383784"/>
            <a:ext cx="1757287" cy="1385441"/>
          </a:xfrm>
          <a:prstGeom prst="bentConnector3">
            <a:avLst>
              <a:gd name="adj1" fmla="val 1205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90432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สี่เหลี่ยมผืนผ้า: มุมมน 156">
            <a:extLst>
              <a:ext uri="{FF2B5EF4-FFF2-40B4-BE49-F238E27FC236}">
                <a16:creationId xmlns:a16="http://schemas.microsoft.com/office/drawing/2014/main" id="{03FC503D-D40C-4C07-AFB5-CA64830D8A12}"/>
              </a:ext>
            </a:extLst>
          </p:cNvPr>
          <p:cNvSpPr/>
          <p:nvPr/>
        </p:nvSpPr>
        <p:spPr>
          <a:xfrm>
            <a:off x="3692871" y="3401138"/>
            <a:ext cx="3048583" cy="1130804"/>
          </a:xfrm>
          <a:prstGeom prst="roundRect">
            <a:avLst>
              <a:gd name="adj" fmla="val 1294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889"/>
          </a:p>
        </p:txBody>
      </p:sp>
      <p:sp>
        <p:nvSpPr>
          <p:cNvPr id="32" name="สี่เหลี่ยมผืนผ้า: มุมมน 31">
            <a:extLst>
              <a:ext uri="{FF2B5EF4-FFF2-40B4-BE49-F238E27FC236}">
                <a16:creationId xmlns:a16="http://schemas.microsoft.com/office/drawing/2014/main" id="{06F36632-9C02-4177-84E7-65BAFF42EB89}"/>
              </a:ext>
            </a:extLst>
          </p:cNvPr>
          <p:cNvSpPr/>
          <p:nvPr/>
        </p:nvSpPr>
        <p:spPr>
          <a:xfrm>
            <a:off x="1728643" y="1127126"/>
            <a:ext cx="900000" cy="270000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675" dirty="0"/>
          </a:p>
        </p:txBody>
      </p:sp>
      <p:sp>
        <p:nvSpPr>
          <p:cNvPr id="33" name="สี่เหลี่ยมผืนผ้า 32">
            <a:extLst>
              <a:ext uri="{FF2B5EF4-FFF2-40B4-BE49-F238E27FC236}">
                <a16:creationId xmlns:a16="http://schemas.microsoft.com/office/drawing/2014/main" id="{432706C7-EEE1-48A6-9D76-2C6B180A3BAA}"/>
              </a:ext>
            </a:extLst>
          </p:cNvPr>
          <p:cNvSpPr/>
          <p:nvPr/>
        </p:nvSpPr>
        <p:spPr>
          <a:xfrm>
            <a:off x="1964513" y="1151936"/>
            <a:ext cx="449888" cy="27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เริ่ม</a:t>
            </a:r>
          </a:p>
        </p:txBody>
      </p:sp>
      <p:sp>
        <p:nvSpPr>
          <p:cNvPr id="34" name="สี่เหลี่ยมผืนผ้า 33">
            <a:extLst>
              <a:ext uri="{FF2B5EF4-FFF2-40B4-BE49-F238E27FC236}">
                <a16:creationId xmlns:a16="http://schemas.microsoft.com/office/drawing/2014/main" id="{7D48F00E-8936-4D09-8076-00A37B94AF6E}"/>
              </a:ext>
            </a:extLst>
          </p:cNvPr>
          <p:cNvSpPr/>
          <p:nvPr/>
        </p:nvSpPr>
        <p:spPr>
          <a:xfrm>
            <a:off x="1704832" y="1537574"/>
            <a:ext cx="900000" cy="27000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35" name="สี่เหลี่ยมผืนผ้า 34">
            <a:extLst>
              <a:ext uri="{FF2B5EF4-FFF2-40B4-BE49-F238E27FC236}">
                <a16:creationId xmlns:a16="http://schemas.microsoft.com/office/drawing/2014/main" id="{3E421579-9DC4-4290-97E4-DF012F3089EB}"/>
              </a:ext>
            </a:extLst>
          </p:cNvPr>
          <p:cNvSpPr/>
          <p:nvPr/>
        </p:nvSpPr>
        <p:spPr>
          <a:xfrm>
            <a:off x="1320172" y="3693026"/>
            <a:ext cx="1948473" cy="547029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36" name="สี่เหลี่ยมผืนผ้า 35">
            <a:extLst>
              <a:ext uri="{FF2B5EF4-FFF2-40B4-BE49-F238E27FC236}">
                <a16:creationId xmlns:a16="http://schemas.microsoft.com/office/drawing/2014/main" id="{A74C074A-41F9-4359-A71B-7F024A819C23}"/>
              </a:ext>
            </a:extLst>
          </p:cNvPr>
          <p:cNvSpPr/>
          <p:nvPr/>
        </p:nvSpPr>
        <p:spPr>
          <a:xfrm>
            <a:off x="1474529" y="3751869"/>
            <a:ext cx="1354207" cy="3418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บันทึกผลสาเหตุการค้าง</a:t>
            </a:r>
          </a:p>
        </p:txBody>
      </p:sp>
      <p:sp>
        <p:nvSpPr>
          <p:cNvPr id="37" name="สี่เหลี่ยมผืนผ้า: มุมมน 36">
            <a:extLst>
              <a:ext uri="{FF2B5EF4-FFF2-40B4-BE49-F238E27FC236}">
                <a16:creationId xmlns:a16="http://schemas.microsoft.com/office/drawing/2014/main" id="{4AC7AE6C-EF7D-4451-92C2-E634DFC30C1B}"/>
              </a:ext>
            </a:extLst>
          </p:cNvPr>
          <p:cNvSpPr/>
          <p:nvPr/>
        </p:nvSpPr>
        <p:spPr>
          <a:xfrm>
            <a:off x="1770413" y="4427260"/>
            <a:ext cx="900000" cy="270000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675" dirty="0"/>
          </a:p>
        </p:txBody>
      </p:sp>
      <p:sp>
        <p:nvSpPr>
          <p:cNvPr id="38" name="สี่เหลี่ยมผืนผ้า 37">
            <a:extLst>
              <a:ext uri="{FF2B5EF4-FFF2-40B4-BE49-F238E27FC236}">
                <a16:creationId xmlns:a16="http://schemas.microsoft.com/office/drawing/2014/main" id="{9096A173-3653-4803-9F81-4FA2766E5DE7}"/>
              </a:ext>
            </a:extLst>
          </p:cNvPr>
          <p:cNvSpPr/>
          <p:nvPr/>
        </p:nvSpPr>
        <p:spPr>
          <a:xfrm>
            <a:off x="1759599" y="4427260"/>
            <a:ext cx="900000" cy="27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จบการทำงาน</a:t>
            </a:r>
          </a:p>
        </p:txBody>
      </p:sp>
      <p:cxnSp>
        <p:nvCxnSpPr>
          <p:cNvPr id="39" name="ลูกศรเชื่อมต่อแบบตรง 38">
            <a:extLst>
              <a:ext uri="{FF2B5EF4-FFF2-40B4-BE49-F238E27FC236}">
                <a16:creationId xmlns:a16="http://schemas.microsoft.com/office/drawing/2014/main" id="{D7A0FDB3-32E9-467C-9966-3701CC71CA8A}"/>
              </a:ext>
            </a:extLst>
          </p:cNvPr>
          <p:cNvCxnSpPr>
            <a:cxnSpLocks/>
          </p:cNvCxnSpPr>
          <p:nvPr/>
        </p:nvCxnSpPr>
        <p:spPr>
          <a:xfrm flipH="1">
            <a:off x="2154832" y="1397126"/>
            <a:ext cx="0" cy="14400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ลูกศรเชื่อมต่อแบบตรง 39">
            <a:extLst>
              <a:ext uri="{FF2B5EF4-FFF2-40B4-BE49-F238E27FC236}">
                <a16:creationId xmlns:a16="http://schemas.microsoft.com/office/drawing/2014/main" id="{F4EC04C5-559D-40F2-BDF5-56AC2D49EF26}"/>
              </a:ext>
            </a:extLst>
          </p:cNvPr>
          <p:cNvCxnSpPr>
            <a:cxnSpLocks/>
          </p:cNvCxnSpPr>
          <p:nvPr/>
        </p:nvCxnSpPr>
        <p:spPr>
          <a:xfrm flipH="1">
            <a:off x="2159520" y="1810370"/>
            <a:ext cx="1" cy="14400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ลูกศรเชื่อมต่อแบบตรง 40">
            <a:extLst>
              <a:ext uri="{FF2B5EF4-FFF2-40B4-BE49-F238E27FC236}">
                <a16:creationId xmlns:a16="http://schemas.microsoft.com/office/drawing/2014/main" id="{E3944C1D-9BCA-494E-AF50-FDF6A264BE08}"/>
              </a:ext>
            </a:extLst>
          </p:cNvPr>
          <p:cNvCxnSpPr>
            <a:cxnSpLocks/>
          </p:cNvCxnSpPr>
          <p:nvPr/>
        </p:nvCxnSpPr>
        <p:spPr>
          <a:xfrm flipH="1">
            <a:off x="2159520" y="4240055"/>
            <a:ext cx="0" cy="18000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สี่เหลี่ยมผืนผ้า 43">
            <a:extLst>
              <a:ext uri="{FF2B5EF4-FFF2-40B4-BE49-F238E27FC236}">
                <a16:creationId xmlns:a16="http://schemas.microsoft.com/office/drawing/2014/main" id="{4FBC8BA7-1785-4A76-81C4-0A93299BA0B3}"/>
              </a:ext>
            </a:extLst>
          </p:cNvPr>
          <p:cNvSpPr/>
          <p:nvPr/>
        </p:nvSpPr>
        <p:spPr>
          <a:xfrm>
            <a:off x="1715651" y="1540370"/>
            <a:ext cx="900000" cy="27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เข้าสู่ระบบ</a:t>
            </a:r>
          </a:p>
        </p:txBody>
      </p:sp>
      <p:sp>
        <p:nvSpPr>
          <p:cNvPr id="45" name="สี่เหลี่ยมผืนผ้า 44">
            <a:extLst>
              <a:ext uri="{FF2B5EF4-FFF2-40B4-BE49-F238E27FC236}">
                <a16:creationId xmlns:a16="http://schemas.microsoft.com/office/drawing/2014/main" id="{450063AA-D1F6-4FEC-A96F-5F1957A67278}"/>
              </a:ext>
            </a:extLst>
          </p:cNvPr>
          <p:cNvSpPr/>
          <p:nvPr/>
        </p:nvSpPr>
        <p:spPr>
          <a:xfrm>
            <a:off x="1423735" y="1961085"/>
            <a:ext cx="1440000" cy="63000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46" name="สี่เหลี่ยมผืนผ้า 45">
            <a:extLst>
              <a:ext uri="{FF2B5EF4-FFF2-40B4-BE49-F238E27FC236}">
                <a16:creationId xmlns:a16="http://schemas.microsoft.com/office/drawing/2014/main" id="{24AEC5DC-54A3-4F22-AC29-7012197E49AA}"/>
              </a:ext>
            </a:extLst>
          </p:cNvPr>
          <p:cNvSpPr/>
          <p:nvPr/>
        </p:nvSpPr>
        <p:spPr>
          <a:xfrm>
            <a:off x="1518175" y="2020326"/>
            <a:ext cx="1260000" cy="5258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เมนูแสดงผล</a:t>
            </a:r>
          </a:p>
        </p:txBody>
      </p:sp>
      <p:cxnSp>
        <p:nvCxnSpPr>
          <p:cNvPr id="47" name="ลูกศรเชื่อมต่อแบบตรง 46">
            <a:extLst>
              <a:ext uri="{FF2B5EF4-FFF2-40B4-BE49-F238E27FC236}">
                <a16:creationId xmlns:a16="http://schemas.microsoft.com/office/drawing/2014/main" id="{8C5F1CA6-0FFA-47B3-9D94-771C4A9F1E04}"/>
              </a:ext>
            </a:extLst>
          </p:cNvPr>
          <p:cNvCxnSpPr>
            <a:cxnSpLocks/>
          </p:cNvCxnSpPr>
          <p:nvPr/>
        </p:nvCxnSpPr>
        <p:spPr>
          <a:xfrm flipH="1">
            <a:off x="2163301" y="3505821"/>
            <a:ext cx="1" cy="192458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ลูกศรเชื่อมต่อแบบตรง 51">
            <a:extLst>
              <a:ext uri="{FF2B5EF4-FFF2-40B4-BE49-F238E27FC236}">
                <a16:creationId xmlns:a16="http://schemas.microsoft.com/office/drawing/2014/main" id="{420966E4-1A7B-48E2-BDB3-4B2BE2C830A6}"/>
              </a:ext>
            </a:extLst>
          </p:cNvPr>
          <p:cNvCxnSpPr>
            <a:cxnSpLocks/>
          </p:cNvCxnSpPr>
          <p:nvPr/>
        </p:nvCxnSpPr>
        <p:spPr>
          <a:xfrm flipH="1">
            <a:off x="2163303" y="2588980"/>
            <a:ext cx="1" cy="14400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สี่เหลี่ยมผืนผ้า 52">
            <a:extLst>
              <a:ext uri="{FF2B5EF4-FFF2-40B4-BE49-F238E27FC236}">
                <a16:creationId xmlns:a16="http://schemas.microsoft.com/office/drawing/2014/main" id="{ED7D6127-F54A-4AA9-89C7-C9C83D7773FA}"/>
              </a:ext>
            </a:extLst>
          </p:cNvPr>
          <p:cNvSpPr/>
          <p:nvPr/>
        </p:nvSpPr>
        <p:spPr>
          <a:xfrm>
            <a:off x="1089588" y="744483"/>
            <a:ext cx="900000" cy="2240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เจ้าหน้าที่</a:t>
            </a:r>
          </a:p>
        </p:txBody>
      </p:sp>
      <p:sp>
        <p:nvSpPr>
          <p:cNvPr id="54" name="ข้าวหลามตัด 53">
            <a:extLst>
              <a:ext uri="{FF2B5EF4-FFF2-40B4-BE49-F238E27FC236}">
                <a16:creationId xmlns:a16="http://schemas.microsoft.com/office/drawing/2014/main" id="{DEF18203-F6A0-4BE9-87C7-80FC1B160D0B}"/>
              </a:ext>
            </a:extLst>
          </p:cNvPr>
          <p:cNvSpPr/>
          <p:nvPr/>
        </p:nvSpPr>
        <p:spPr>
          <a:xfrm>
            <a:off x="796372" y="689499"/>
            <a:ext cx="339328" cy="317897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575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</a:p>
        </p:txBody>
      </p:sp>
      <p:sp>
        <p:nvSpPr>
          <p:cNvPr id="55" name="สี่เหลี่ยมผืนผ้า 54">
            <a:extLst>
              <a:ext uri="{FF2B5EF4-FFF2-40B4-BE49-F238E27FC236}">
                <a16:creationId xmlns:a16="http://schemas.microsoft.com/office/drawing/2014/main" id="{CFFD4A81-B591-40C0-BDF6-BEF4EAB648AB}"/>
              </a:ext>
            </a:extLst>
          </p:cNvPr>
          <p:cNvSpPr/>
          <p:nvPr/>
        </p:nvSpPr>
        <p:spPr>
          <a:xfrm>
            <a:off x="689875" y="354504"/>
            <a:ext cx="3949672" cy="2314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800" b="1" spc="40" dirty="0">
                <a:solidFill>
                  <a:schemeClr val="tx1"/>
                </a:solidFill>
                <a:effectLst/>
                <a:ea typeface="TH SarabunPSK" panose="020B0500040200020003" pitchFamily="34" charset="-34"/>
                <a:cs typeface="TH SarabunPSK" panose="020B0500040200020003" pitchFamily="34" charset="-34"/>
              </a:rPr>
              <a:t>การบริหารจัดการหนี้</a:t>
            </a:r>
            <a:endParaRPr lang="th-TH" sz="14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6" name="ข้าวหลามตัด 55">
            <a:extLst>
              <a:ext uri="{FF2B5EF4-FFF2-40B4-BE49-F238E27FC236}">
                <a16:creationId xmlns:a16="http://schemas.microsoft.com/office/drawing/2014/main" id="{C7D04FCF-8B35-4054-8D5A-DE23E3DF32ED}"/>
              </a:ext>
            </a:extLst>
          </p:cNvPr>
          <p:cNvSpPr/>
          <p:nvPr/>
        </p:nvSpPr>
        <p:spPr>
          <a:xfrm>
            <a:off x="350547" y="293686"/>
            <a:ext cx="339328" cy="317897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</a:p>
        </p:txBody>
      </p:sp>
      <p:sp>
        <p:nvSpPr>
          <p:cNvPr id="61" name="สี่เหลี่ยมผืนผ้า: มุมมน 60">
            <a:extLst>
              <a:ext uri="{FF2B5EF4-FFF2-40B4-BE49-F238E27FC236}">
                <a16:creationId xmlns:a16="http://schemas.microsoft.com/office/drawing/2014/main" id="{B03CE471-D299-49CC-909F-8110E3ED053A}"/>
              </a:ext>
            </a:extLst>
          </p:cNvPr>
          <p:cNvSpPr/>
          <p:nvPr/>
        </p:nvSpPr>
        <p:spPr>
          <a:xfrm>
            <a:off x="3725997" y="1073174"/>
            <a:ext cx="1440000" cy="3600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62" name="สี่เหลี่ยมผืนผ้า: มุมมน 61">
            <a:extLst>
              <a:ext uri="{FF2B5EF4-FFF2-40B4-BE49-F238E27FC236}">
                <a16:creationId xmlns:a16="http://schemas.microsoft.com/office/drawing/2014/main" id="{492FDEBA-7064-4DAC-BA62-3B0B61F09A1F}"/>
              </a:ext>
            </a:extLst>
          </p:cNvPr>
          <p:cNvSpPr/>
          <p:nvPr/>
        </p:nvSpPr>
        <p:spPr>
          <a:xfrm>
            <a:off x="3725997" y="1533590"/>
            <a:ext cx="1440000" cy="3600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63" name="สี่เหลี่ยมผืนผ้า: มุมมน 62">
            <a:extLst>
              <a:ext uri="{FF2B5EF4-FFF2-40B4-BE49-F238E27FC236}">
                <a16:creationId xmlns:a16="http://schemas.microsoft.com/office/drawing/2014/main" id="{5E16E686-CA86-4FF7-8259-E8089DF0A58C}"/>
              </a:ext>
            </a:extLst>
          </p:cNvPr>
          <p:cNvSpPr/>
          <p:nvPr/>
        </p:nvSpPr>
        <p:spPr>
          <a:xfrm>
            <a:off x="3725997" y="1991594"/>
            <a:ext cx="1440000" cy="3600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65" name="สี่เหลี่ยมผืนผ้า 64">
            <a:extLst>
              <a:ext uri="{FF2B5EF4-FFF2-40B4-BE49-F238E27FC236}">
                <a16:creationId xmlns:a16="http://schemas.microsoft.com/office/drawing/2014/main" id="{19A5F773-B586-49AF-BDB7-DC115658D820}"/>
              </a:ext>
            </a:extLst>
          </p:cNvPr>
          <p:cNvSpPr/>
          <p:nvPr/>
        </p:nvSpPr>
        <p:spPr>
          <a:xfrm>
            <a:off x="3621164" y="2014495"/>
            <a:ext cx="1649665" cy="358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chemeClr val="tx1"/>
                </a:solidFill>
                <a:effectLst/>
                <a:ea typeface="TH SarabunPSK" panose="020B0500040200020003" pitchFamily="34" charset="-34"/>
                <a:cs typeface="TH SarabunPSK" panose="020B0500040200020003" pitchFamily="34" charset="-34"/>
              </a:rPr>
              <a:t>คำนวณอัตราดอกเบี้ย</a:t>
            </a:r>
          </a:p>
          <a:p>
            <a:pPr algn="ctr"/>
            <a:r>
              <a:rPr lang="th-TH" sz="1400" b="1" dirty="0">
                <a:solidFill>
                  <a:schemeClr val="tx1"/>
                </a:solidFill>
                <a:effectLst/>
                <a:ea typeface="TH SarabunPSK" panose="020B0500040200020003" pitchFamily="34" charset="-34"/>
                <a:cs typeface="TH SarabunPSK" panose="020B0500040200020003" pitchFamily="34" charset="-34"/>
              </a:rPr>
              <a:t>เป็นรายสัญญา</a:t>
            </a:r>
            <a:endParaRPr lang="th-TH" sz="14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6" name="สี่เหลี่ยมผืนผ้า 65">
            <a:extLst>
              <a:ext uri="{FF2B5EF4-FFF2-40B4-BE49-F238E27FC236}">
                <a16:creationId xmlns:a16="http://schemas.microsoft.com/office/drawing/2014/main" id="{35533B6A-E2C3-4208-8E2D-0E07BBED6D3D}"/>
              </a:ext>
            </a:extLst>
          </p:cNvPr>
          <p:cNvSpPr/>
          <p:nvPr/>
        </p:nvSpPr>
        <p:spPr>
          <a:xfrm>
            <a:off x="3611012" y="1547096"/>
            <a:ext cx="1649665" cy="358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chemeClr val="tx1"/>
                </a:solidFill>
                <a:effectLst/>
                <a:ea typeface="TH SarabunPSK" panose="020B0500040200020003" pitchFamily="34" charset="-34"/>
                <a:cs typeface="TH SarabunPSK" panose="020B0500040200020003" pitchFamily="34" charset="-34"/>
              </a:rPr>
              <a:t>สืบค้นข้อมูล </a:t>
            </a:r>
            <a:endParaRPr lang="th-TH" sz="14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8" name="กล่องข้อความ 67">
            <a:extLst>
              <a:ext uri="{FF2B5EF4-FFF2-40B4-BE49-F238E27FC236}">
                <a16:creationId xmlns:a16="http://schemas.microsoft.com/office/drawing/2014/main" id="{1EE86067-9C51-4636-A297-EC505D429349}"/>
              </a:ext>
            </a:extLst>
          </p:cNvPr>
          <p:cNvSpPr txBox="1"/>
          <p:nvPr/>
        </p:nvSpPr>
        <p:spPr>
          <a:xfrm>
            <a:off x="3587734" y="1119025"/>
            <a:ext cx="171652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1400" b="1" dirty="0">
                <a:effectLst/>
                <a:ea typeface="TH SarabunPSK" panose="020B0500040200020003" pitchFamily="34" charset="-34"/>
                <a:cs typeface="TH SarabunPSK" panose="020B0500040200020003" pitchFamily="34" charset="-34"/>
              </a:rPr>
              <a:t>แสดงรายละเอียดลูกหนี้ </a:t>
            </a:r>
            <a:endParaRPr lang="th-TH" sz="1400" b="1" dirty="0"/>
          </a:p>
        </p:txBody>
      </p:sp>
      <p:sp>
        <p:nvSpPr>
          <p:cNvPr id="69" name="สี่เหลี่ยมผืนผ้า 68">
            <a:extLst>
              <a:ext uri="{FF2B5EF4-FFF2-40B4-BE49-F238E27FC236}">
                <a16:creationId xmlns:a16="http://schemas.microsoft.com/office/drawing/2014/main" id="{25EC4E09-B34F-4C3E-A86E-C0019AA16736}"/>
              </a:ext>
            </a:extLst>
          </p:cNvPr>
          <p:cNvSpPr/>
          <p:nvPr/>
        </p:nvSpPr>
        <p:spPr>
          <a:xfrm>
            <a:off x="1320172" y="2761717"/>
            <a:ext cx="1647126" cy="702135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74" name="สี่เหลี่ยมผืนผ้า 73">
            <a:extLst>
              <a:ext uri="{FF2B5EF4-FFF2-40B4-BE49-F238E27FC236}">
                <a16:creationId xmlns:a16="http://schemas.microsoft.com/office/drawing/2014/main" id="{1EFBF355-08BA-4886-9892-FBE15DD2C4B4}"/>
              </a:ext>
            </a:extLst>
          </p:cNvPr>
          <p:cNvSpPr/>
          <p:nvPr/>
        </p:nvSpPr>
        <p:spPr>
          <a:xfrm>
            <a:off x="1485274" y="2920476"/>
            <a:ext cx="1408366" cy="467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ส่งการแจ้งเตือนหนี้ค้าง</a:t>
            </a:r>
          </a:p>
          <a:p>
            <a:pPr algn="ctr"/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ผู้กู้และส่วนราชการ/สำนักงานเขตพื้นที่</a:t>
            </a:r>
          </a:p>
        </p:txBody>
      </p:sp>
      <p:cxnSp>
        <p:nvCxnSpPr>
          <p:cNvPr id="7" name="ตัวเชื่อมต่อ: หักมุม 6">
            <a:extLst>
              <a:ext uri="{FF2B5EF4-FFF2-40B4-BE49-F238E27FC236}">
                <a16:creationId xmlns:a16="http://schemas.microsoft.com/office/drawing/2014/main" id="{FB8AEEE1-5DAF-4E74-BD75-7E64DA47DE44}"/>
              </a:ext>
            </a:extLst>
          </p:cNvPr>
          <p:cNvCxnSpPr>
            <a:stCxn id="45" idx="3"/>
            <a:endCxn id="61" idx="1"/>
          </p:cNvCxnSpPr>
          <p:nvPr/>
        </p:nvCxnSpPr>
        <p:spPr>
          <a:xfrm flipV="1">
            <a:off x="2863735" y="1253174"/>
            <a:ext cx="862262" cy="1022911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ตัวเชื่อมต่อ: หักมุม 8">
            <a:extLst>
              <a:ext uri="{FF2B5EF4-FFF2-40B4-BE49-F238E27FC236}">
                <a16:creationId xmlns:a16="http://schemas.microsoft.com/office/drawing/2014/main" id="{4080CB17-296E-47FB-984A-C2C19B1D2CDE}"/>
              </a:ext>
            </a:extLst>
          </p:cNvPr>
          <p:cNvCxnSpPr>
            <a:stCxn id="45" idx="3"/>
            <a:endCxn id="62" idx="1"/>
          </p:cNvCxnSpPr>
          <p:nvPr/>
        </p:nvCxnSpPr>
        <p:spPr>
          <a:xfrm flipV="1">
            <a:off x="2863735" y="1713590"/>
            <a:ext cx="862262" cy="562495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ตัวเชื่อมต่อ: หักมุม 10">
            <a:extLst>
              <a:ext uri="{FF2B5EF4-FFF2-40B4-BE49-F238E27FC236}">
                <a16:creationId xmlns:a16="http://schemas.microsoft.com/office/drawing/2014/main" id="{BD99A131-D5A0-4E79-8306-0323E1FE38E4}"/>
              </a:ext>
            </a:extLst>
          </p:cNvPr>
          <p:cNvCxnSpPr>
            <a:stCxn id="45" idx="3"/>
            <a:endCxn id="63" idx="1"/>
          </p:cNvCxnSpPr>
          <p:nvPr/>
        </p:nvCxnSpPr>
        <p:spPr>
          <a:xfrm flipV="1">
            <a:off x="2863735" y="2171594"/>
            <a:ext cx="862262" cy="104491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กล่องข้อความ 77">
            <a:extLst>
              <a:ext uri="{FF2B5EF4-FFF2-40B4-BE49-F238E27FC236}">
                <a16:creationId xmlns:a16="http://schemas.microsoft.com/office/drawing/2014/main" id="{47086892-5E45-459C-A5FA-10671BF6A053}"/>
              </a:ext>
            </a:extLst>
          </p:cNvPr>
          <p:cNvSpPr txBox="1"/>
          <p:nvPr/>
        </p:nvSpPr>
        <p:spPr>
          <a:xfrm>
            <a:off x="3798448" y="3546186"/>
            <a:ext cx="3103651" cy="10143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80340" algn="l"/>
                <a:tab pos="270510" algn="l"/>
                <a:tab pos="450215" algn="l"/>
                <a:tab pos="540385" algn="l"/>
                <a:tab pos="629920" algn="l"/>
                <a:tab pos="810260" algn="l"/>
                <a:tab pos="900430" algn="l"/>
                <a:tab pos="989965" algn="l"/>
                <a:tab pos="1170305" algn="l"/>
                <a:tab pos="1260475" algn="l"/>
                <a:tab pos="1350010" algn="l"/>
                <a:tab pos="1530350" algn="l"/>
                <a:tab pos="1620520" algn="l"/>
                <a:tab pos="1710055" algn="l"/>
                <a:tab pos="1890395" algn="l"/>
                <a:tab pos="1980565" algn="l"/>
                <a:tab pos="2070100" algn="l"/>
                <a:tab pos="2250440" algn="l"/>
                <a:tab pos="2340610" algn="l"/>
                <a:tab pos="2430145" algn="l"/>
              </a:tabLst>
            </a:pPr>
            <a:r>
              <a:rPr lang="th-TH" sz="1400" dirty="0">
                <a:effectLst/>
                <a:latin typeface="Calibri" panose="020F0502020204030204" pitchFamily="34" charset="0"/>
                <a:ea typeface="TH SarabunPSK" panose="020B0500040200020003" pitchFamily="34" charset="-34"/>
                <a:cs typeface="TH SarabunPSK" panose="020B0500040200020003" pitchFamily="34" charset="-34"/>
              </a:rPr>
              <a:t>(1</a:t>
            </a:r>
            <a:r>
              <a:rPr lang="en-US" sz="1400" dirty="0">
                <a:effectLst/>
                <a:latin typeface="TH SarabunPSK" panose="020B0500040200020003" pitchFamily="34" charset="-34"/>
                <a:ea typeface="TH SarabunPSK" panose="020B0500040200020003" pitchFamily="34" charset="-34"/>
              </a:rPr>
              <a:t>)</a:t>
            </a:r>
            <a:r>
              <a:rPr lang="th-TH" sz="1400" dirty="0">
                <a:effectLst/>
                <a:latin typeface="TH SarabunPSK" panose="020B0500040200020003" pitchFamily="34" charset="-34"/>
                <a:ea typeface="TH SarabunPSK" panose="020B0500040200020003" pitchFamily="34" charset="-34"/>
              </a:rPr>
              <a:t>	สามารถบันทึกผล กรณีลูกหนี้ย้ายหน่วยงานต้นสังกัด </a:t>
            </a:r>
            <a:r>
              <a:rPr lang="th-TH" sz="1400" dirty="0">
                <a:effectLst/>
                <a:latin typeface="Calibri" panose="020F0502020204030204" pitchFamily="34" charset="0"/>
                <a:ea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br>
              <a:rPr lang="th-TH" sz="1400" dirty="0">
                <a:effectLst/>
                <a:latin typeface="Calibri" panose="020F0502020204030204" pitchFamily="34" charset="0"/>
                <a:ea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1400" dirty="0">
                <a:effectLst/>
                <a:latin typeface="Calibri" panose="020F0502020204030204" pitchFamily="34" charset="0"/>
                <a:ea typeface="TH SarabunPSK" panose="020B0500040200020003" pitchFamily="34" charset="-34"/>
                <a:cs typeface="TH SarabunPSK" panose="020B0500040200020003" pitchFamily="34" charset="-34"/>
              </a:rPr>
              <a:t>(2</a:t>
            </a:r>
            <a:r>
              <a:rPr lang="en-US" sz="1400" dirty="0">
                <a:effectLst/>
                <a:latin typeface="TH SarabunPSK" panose="020B0500040200020003" pitchFamily="34" charset="-34"/>
                <a:ea typeface="TH SarabunPSK" panose="020B0500040200020003" pitchFamily="34" charset="-34"/>
              </a:rPr>
              <a:t>)</a:t>
            </a:r>
            <a:r>
              <a:rPr lang="th-TH" sz="1400" dirty="0">
                <a:effectLst/>
                <a:latin typeface="TH SarabunPSK" panose="020B0500040200020003" pitchFamily="34" charset="-34"/>
                <a:ea typeface="TH SarabunPSK" panose="020B0500040200020003" pitchFamily="34" charset="-34"/>
              </a:rPr>
              <a:t>	</a:t>
            </a:r>
            <a:r>
              <a:rPr lang="th-TH" sz="1400" spc="-30" dirty="0">
                <a:effectLst/>
                <a:latin typeface="TH SarabunPSK" panose="020B0500040200020003" pitchFamily="34" charset="-34"/>
                <a:ea typeface="TH SarabunPSK" panose="020B0500040200020003" pitchFamily="34" charset="-34"/>
              </a:rPr>
              <a:t>สามารถบันทึก</a:t>
            </a:r>
            <a:r>
              <a:rPr lang="th-TH" sz="1400" spc="-40" dirty="0">
                <a:effectLst/>
                <a:latin typeface="TH SarabunPSK" panose="020B0500040200020003" pitchFamily="34" charset="-34"/>
                <a:ea typeface="TH SarabunPSK" panose="020B0500040200020003" pitchFamily="34" charset="-34"/>
              </a:rPr>
              <a:t>ผล </a:t>
            </a:r>
            <a:r>
              <a:rPr lang="th-TH" sz="1400" dirty="0">
                <a:effectLst/>
                <a:latin typeface="TH SarabunPSK" panose="020B0500040200020003" pitchFamily="34" charset="-34"/>
                <a:ea typeface="TH SarabunPSK" panose="020B0500040200020003" pitchFamily="34" charset="-34"/>
              </a:rPr>
              <a:t>กรณีลูกหนี้ล้มละลาย</a:t>
            </a:r>
            <a:br>
              <a:rPr lang="th-TH" sz="1400" dirty="0"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th-TH" sz="1400" dirty="0">
                <a:effectLst/>
                <a:latin typeface="Calibri" panose="020F0502020204030204" pitchFamily="34" charset="0"/>
                <a:ea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en-US" sz="1400" dirty="0">
                <a:effectLst/>
                <a:latin typeface="TH SarabunPSK" panose="020B0500040200020003" pitchFamily="34" charset="-34"/>
                <a:ea typeface="TH SarabunPSK" panose="020B0500040200020003" pitchFamily="34" charset="-34"/>
              </a:rPr>
              <a:t>3)</a:t>
            </a:r>
            <a:r>
              <a:rPr lang="th-TH" sz="1400" dirty="0">
                <a:effectLst/>
                <a:latin typeface="TH SarabunPSK" panose="020B0500040200020003" pitchFamily="34" charset="-34"/>
                <a:ea typeface="TH SarabunPSK" panose="020B0500040200020003" pitchFamily="34" charset="-34"/>
              </a:rPr>
              <a:t>	สามารถบันทึกผลการดำเนินงานตามขั้นตอนการดำเนินคดี 7 ขั้นตอน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cxnSp>
        <p:nvCxnSpPr>
          <p:cNvPr id="14" name="ตัวเชื่อมต่อ: หักมุม 13">
            <a:extLst>
              <a:ext uri="{FF2B5EF4-FFF2-40B4-BE49-F238E27FC236}">
                <a16:creationId xmlns:a16="http://schemas.microsoft.com/office/drawing/2014/main" id="{4C6FA1DA-C68C-44F6-ADA0-1D7CC0C17980}"/>
              </a:ext>
            </a:extLst>
          </p:cNvPr>
          <p:cNvCxnSpPr>
            <a:cxnSpLocks/>
            <a:stCxn id="35" idx="3"/>
            <a:endCxn id="157" idx="1"/>
          </p:cNvCxnSpPr>
          <p:nvPr/>
        </p:nvCxnSpPr>
        <p:spPr>
          <a:xfrm flipV="1">
            <a:off x="3268645" y="3966540"/>
            <a:ext cx="424226" cy="1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สี่เหลี่ยมผืนผ้า: มุมมน 83">
            <a:extLst>
              <a:ext uri="{FF2B5EF4-FFF2-40B4-BE49-F238E27FC236}">
                <a16:creationId xmlns:a16="http://schemas.microsoft.com/office/drawing/2014/main" id="{FDC92085-B6A0-4ABE-B153-A7FC7192AAF2}"/>
              </a:ext>
            </a:extLst>
          </p:cNvPr>
          <p:cNvSpPr/>
          <p:nvPr/>
        </p:nvSpPr>
        <p:spPr>
          <a:xfrm>
            <a:off x="3641705" y="4808656"/>
            <a:ext cx="3048583" cy="3286967"/>
          </a:xfrm>
          <a:prstGeom prst="roundRect">
            <a:avLst>
              <a:gd name="adj" fmla="val 1294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889"/>
          </a:p>
        </p:txBody>
      </p:sp>
      <p:sp>
        <p:nvSpPr>
          <p:cNvPr id="85" name="สี่เหลี่ยมผืนผ้า 84">
            <a:extLst>
              <a:ext uri="{FF2B5EF4-FFF2-40B4-BE49-F238E27FC236}">
                <a16:creationId xmlns:a16="http://schemas.microsoft.com/office/drawing/2014/main" id="{1318D856-29CB-4334-A74D-F5FE2ACDF1C2}"/>
              </a:ext>
            </a:extLst>
          </p:cNvPr>
          <p:cNvSpPr/>
          <p:nvPr/>
        </p:nvSpPr>
        <p:spPr>
          <a:xfrm>
            <a:off x="3752203" y="5138909"/>
            <a:ext cx="2829572" cy="26264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thaiDist"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en-US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รายงานสรุปยอดหนี้คงเหลือ และจำนวนลูกหนี้คงเหลือ</a:t>
            </a:r>
            <a:endParaRPr lang="en-US" sz="1400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	รายงานลูกหนี้ที่กู้ยืมรายใหม่</a:t>
            </a:r>
            <a:endParaRPr lang="en-US" sz="1400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	รายงานลูกหนี้เกษียณอายุราชการ</a:t>
            </a:r>
            <a:endParaRPr lang="en-US" sz="1400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	รายงานลูกหนี้สถานะสัญญาสิ้นสุดสัญญา</a:t>
            </a:r>
            <a:endParaRPr lang="en-US" sz="1400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en-US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	รายงานผลการรับชำระหนี้รายบุคคล (การ์ดลูกหนี้)</a:t>
            </a:r>
            <a:endParaRPr lang="en-US" sz="1400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	รายงานลูกหนี้ชำระเสร็จสิ้น</a:t>
            </a:r>
            <a:endParaRPr lang="en-US" sz="1400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en-US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	รายงานลูกหนี้ค้างชำระ</a:t>
            </a:r>
            <a:endParaRPr lang="en-US" sz="1400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en-US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	รายงานลูกหนี้</a:t>
            </a:r>
            <a:endParaRPr lang="en-US" sz="1400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en-US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	รายงานการกำกับติดตาม ของส่วนราชการ/เขตพื้นที่การศึกษา</a:t>
            </a:r>
            <a:endParaRPr lang="en-US" sz="1400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en-US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	รายงานข้อมูลลูกหนี้ที่ผิดนัดชำระหนี้ตามคำพิพากษา</a:t>
            </a:r>
            <a:b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 	รายงานแบบ </a:t>
            </a:r>
            <a:r>
              <a:rPr lang="en-US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Dash boards</a:t>
            </a:r>
          </a:p>
        </p:txBody>
      </p:sp>
      <p:sp>
        <p:nvSpPr>
          <p:cNvPr id="86" name="สี่เหลี่ยมผืนผ้า: มุมมน 85">
            <a:extLst>
              <a:ext uri="{FF2B5EF4-FFF2-40B4-BE49-F238E27FC236}">
                <a16:creationId xmlns:a16="http://schemas.microsoft.com/office/drawing/2014/main" id="{7E8704C6-7152-47FA-849A-2244F59772AA}"/>
              </a:ext>
            </a:extLst>
          </p:cNvPr>
          <p:cNvSpPr/>
          <p:nvPr/>
        </p:nvSpPr>
        <p:spPr>
          <a:xfrm>
            <a:off x="4443879" y="4759637"/>
            <a:ext cx="1440000" cy="3600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87" name="กล่องข้อความ 86">
            <a:extLst>
              <a:ext uri="{FF2B5EF4-FFF2-40B4-BE49-F238E27FC236}">
                <a16:creationId xmlns:a16="http://schemas.microsoft.com/office/drawing/2014/main" id="{B69B5BB0-DD15-4462-B45F-1FDE7D682023}"/>
              </a:ext>
            </a:extLst>
          </p:cNvPr>
          <p:cNvSpPr txBox="1"/>
          <p:nvPr/>
        </p:nvSpPr>
        <p:spPr>
          <a:xfrm>
            <a:off x="4443879" y="4785748"/>
            <a:ext cx="137178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1400" b="1" dirty="0">
                <a:effectLst/>
                <a:ea typeface="TH SarabunPSK" panose="020B0500040200020003" pitchFamily="34" charset="-34"/>
                <a:cs typeface="TH SarabunPSK" panose="020B0500040200020003" pitchFamily="34" charset="-34"/>
              </a:rPr>
              <a:t>แสดงรายละเอียดลูกหนี้ </a:t>
            </a:r>
            <a:endParaRPr lang="th-TH" sz="1400" b="1" dirty="0"/>
          </a:p>
        </p:txBody>
      </p:sp>
    </p:spTree>
    <p:extLst>
      <p:ext uri="{BB962C8B-B14F-4D97-AF65-F5344CB8AC3E}">
        <p14:creationId xmlns:p14="http://schemas.microsoft.com/office/powerpoint/2010/main" val="31662925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สี่เหลี่ยมผืนผ้า: มุมมน 31">
            <a:extLst>
              <a:ext uri="{FF2B5EF4-FFF2-40B4-BE49-F238E27FC236}">
                <a16:creationId xmlns:a16="http://schemas.microsoft.com/office/drawing/2014/main" id="{06F36632-9C02-4177-84E7-65BAFF42EB89}"/>
              </a:ext>
            </a:extLst>
          </p:cNvPr>
          <p:cNvSpPr/>
          <p:nvPr/>
        </p:nvSpPr>
        <p:spPr>
          <a:xfrm>
            <a:off x="1728643" y="1127126"/>
            <a:ext cx="900000" cy="270000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675" dirty="0"/>
          </a:p>
        </p:txBody>
      </p:sp>
      <p:sp>
        <p:nvSpPr>
          <p:cNvPr id="33" name="สี่เหลี่ยมผืนผ้า 32">
            <a:extLst>
              <a:ext uri="{FF2B5EF4-FFF2-40B4-BE49-F238E27FC236}">
                <a16:creationId xmlns:a16="http://schemas.microsoft.com/office/drawing/2014/main" id="{432706C7-EEE1-48A6-9D76-2C6B180A3BAA}"/>
              </a:ext>
            </a:extLst>
          </p:cNvPr>
          <p:cNvSpPr/>
          <p:nvPr/>
        </p:nvSpPr>
        <p:spPr>
          <a:xfrm>
            <a:off x="1964513" y="1151936"/>
            <a:ext cx="449888" cy="27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เริ่ม</a:t>
            </a:r>
          </a:p>
        </p:txBody>
      </p:sp>
      <p:sp>
        <p:nvSpPr>
          <p:cNvPr id="34" name="สี่เหลี่ยมผืนผ้า 33">
            <a:extLst>
              <a:ext uri="{FF2B5EF4-FFF2-40B4-BE49-F238E27FC236}">
                <a16:creationId xmlns:a16="http://schemas.microsoft.com/office/drawing/2014/main" id="{7D48F00E-8936-4D09-8076-00A37B94AF6E}"/>
              </a:ext>
            </a:extLst>
          </p:cNvPr>
          <p:cNvSpPr/>
          <p:nvPr/>
        </p:nvSpPr>
        <p:spPr>
          <a:xfrm>
            <a:off x="1704832" y="1537574"/>
            <a:ext cx="900000" cy="27000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37" name="สี่เหลี่ยมผืนผ้า: มุมมน 36">
            <a:extLst>
              <a:ext uri="{FF2B5EF4-FFF2-40B4-BE49-F238E27FC236}">
                <a16:creationId xmlns:a16="http://schemas.microsoft.com/office/drawing/2014/main" id="{4AC7AE6C-EF7D-4451-92C2-E634DFC30C1B}"/>
              </a:ext>
            </a:extLst>
          </p:cNvPr>
          <p:cNvSpPr/>
          <p:nvPr/>
        </p:nvSpPr>
        <p:spPr>
          <a:xfrm>
            <a:off x="1739457" y="3679484"/>
            <a:ext cx="900000" cy="270000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675" dirty="0"/>
          </a:p>
        </p:txBody>
      </p:sp>
      <p:sp>
        <p:nvSpPr>
          <p:cNvPr id="38" name="สี่เหลี่ยมผืนผ้า 37">
            <a:extLst>
              <a:ext uri="{FF2B5EF4-FFF2-40B4-BE49-F238E27FC236}">
                <a16:creationId xmlns:a16="http://schemas.microsoft.com/office/drawing/2014/main" id="{9096A173-3653-4803-9F81-4FA2766E5DE7}"/>
              </a:ext>
            </a:extLst>
          </p:cNvPr>
          <p:cNvSpPr/>
          <p:nvPr/>
        </p:nvSpPr>
        <p:spPr>
          <a:xfrm>
            <a:off x="1713301" y="3696669"/>
            <a:ext cx="900000" cy="27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จบการทำงาน</a:t>
            </a:r>
          </a:p>
        </p:txBody>
      </p:sp>
      <p:cxnSp>
        <p:nvCxnSpPr>
          <p:cNvPr id="39" name="ลูกศรเชื่อมต่อแบบตรง 38">
            <a:extLst>
              <a:ext uri="{FF2B5EF4-FFF2-40B4-BE49-F238E27FC236}">
                <a16:creationId xmlns:a16="http://schemas.microsoft.com/office/drawing/2014/main" id="{D7A0FDB3-32E9-467C-9966-3701CC71CA8A}"/>
              </a:ext>
            </a:extLst>
          </p:cNvPr>
          <p:cNvCxnSpPr>
            <a:cxnSpLocks/>
          </p:cNvCxnSpPr>
          <p:nvPr/>
        </p:nvCxnSpPr>
        <p:spPr>
          <a:xfrm flipH="1">
            <a:off x="2154832" y="1397126"/>
            <a:ext cx="0" cy="14400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ลูกศรเชื่อมต่อแบบตรง 39">
            <a:extLst>
              <a:ext uri="{FF2B5EF4-FFF2-40B4-BE49-F238E27FC236}">
                <a16:creationId xmlns:a16="http://schemas.microsoft.com/office/drawing/2014/main" id="{F4EC04C5-559D-40F2-BDF5-56AC2D49EF26}"/>
              </a:ext>
            </a:extLst>
          </p:cNvPr>
          <p:cNvCxnSpPr>
            <a:cxnSpLocks/>
          </p:cNvCxnSpPr>
          <p:nvPr/>
        </p:nvCxnSpPr>
        <p:spPr>
          <a:xfrm flipH="1">
            <a:off x="2159520" y="1810370"/>
            <a:ext cx="1" cy="14400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สี่เหลี่ยมผืนผ้า 43">
            <a:extLst>
              <a:ext uri="{FF2B5EF4-FFF2-40B4-BE49-F238E27FC236}">
                <a16:creationId xmlns:a16="http://schemas.microsoft.com/office/drawing/2014/main" id="{4FBC8BA7-1785-4A76-81C4-0A93299BA0B3}"/>
              </a:ext>
            </a:extLst>
          </p:cNvPr>
          <p:cNvSpPr/>
          <p:nvPr/>
        </p:nvSpPr>
        <p:spPr>
          <a:xfrm>
            <a:off x="1715651" y="1540370"/>
            <a:ext cx="900000" cy="27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เข้าสู่ระบบ</a:t>
            </a:r>
          </a:p>
        </p:txBody>
      </p:sp>
      <p:sp>
        <p:nvSpPr>
          <p:cNvPr id="45" name="สี่เหลี่ยมผืนผ้า 44">
            <a:extLst>
              <a:ext uri="{FF2B5EF4-FFF2-40B4-BE49-F238E27FC236}">
                <a16:creationId xmlns:a16="http://schemas.microsoft.com/office/drawing/2014/main" id="{450063AA-D1F6-4FEC-A96F-5F1957A67278}"/>
              </a:ext>
            </a:extLst>
          </p:cNvPr>
          <p:cNvSpPr/>
          <p:nvPr/>
        </p:nvSpPr>
        <p:spPr>
          <a:xfrm>
            <a:off x="1423735" y="1961085"/>
            <a:ext cx="1440000" cy="63000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46" name="สี่เหลี่ยมผืนผ้า 45">
            <a:extLst>
              <a:ext uri="{FF2B5EF4-FFF2-40B4-BE49-F238E27FC236}">
                <a16:creationId xmlns:a16="http://schemas.microsoft.com/office/drawing/2014/main" id="{24AEC5DC-54A3-4F22-AC29-7012197E49AA}"/>
              </a:ext>
            </a:extLst>
          </p:cNvPr>
          <p:cNvSpPr/>
          <p:nvPr/>
        </p:nvSpPr>
        <p:spPr>
          <a:xfrm>
            <a:off x="1518175" y="2020326"/>
            <a:ext cx="1260000" cy="5258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เมนูแสดงผล</a:t>
            </a:r>
          </a:p>
        </p:txBody>
      </p:sp>
      <p:cxnSp>
        <p:nvCxnSpPr>
          <p:cNvPr id="47" name="ลูกศรเชื่อมต่อแบบตรง 46">
            <a:extLst>
              <a:ext uri="{FF2B5EF4-FFF2-40B4-BE49-F238E27FC236}">
                <a16:creationId xmlns:a16="http://schemas.microsoft.com/office/drawing/2014/main" id="{8C5F1CA6-0FFA-47B3-9D94-771C4A9F1E04}"/>
              </a:ext>
            </a:extLst>
          </p:cNvPr>
          <p:cNvCxnSpPr>
            <a:cxnSpLocks/>
          </p:cNvCxnSpPr>
          <p:nvPr/>
        </p:nvCxnSpPr>
        <p:spPr>
          <a:xfrm flipH="1">
            <a:off x="2163301" y="3505821"/>
            <a:ext cx="1" cy="192458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ลูกศรเชื่อมต่อแบบตรง 51">
            <a:extLst>
              <a:ext uri="{FF2B5EF4-FFF2-40B4-BE49-F238E27FC236}">
                <a16:creationId xmlns:a16="http://schemas.microsoft.com/office/drawing/2014/main" id="{420966E4-1A7B-48E2-BDB3-4B2BE2C830A6}"/>
              </a:ext>
            </a:extLst>
          </p:cNvPr>
          <p:cNvCxnSpPr>
            <a:cxnSpLocks/>
          </p:cNvCxnSpPr>
          <p:nvPr/>
        </p:nvCxnSpPr>
        <p:spPr>
          <a:xfrm flipH="1">
            <a:off x="2163303" y="2588980"/>
            <a:ext cx="1" cy="14400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สี่เหลี่ยมผืนผ้า 52">
            <a:extLst>
              <a:ext uri="{FF2B5EF4-FFF2-40B4-BE49-F238E27FC236}">
                <a16:creationId xmlns:a16="http://schemas.microsoft.com/office/drawing/2014/main" id="{ED7D6127-F54A-4AA9-89C7-C9C83D7773FA}"/>
              </a:ext>
            </a:extLst>
          </p:cNvPr>
          <p:cNvSpPr/>
          <p:nvPr/>
        </p:nvSpPr>
        <p:spPr>
          <a:xfrm>
            <a:off x="1089587" y="744483"/>
            <a:ext cx="2407993" cy="2240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หัวหน้ากลุ่มงาน และผู้บริหาร</a:t>
            </a:r>
          </a:p>
        </p:txBody>
      </p:sp>
      <p:sp>
        <p:nvSpPr>
          <p:cNvPr id="54" name="ข้าวหลามตัด 53">
            <a:extLst>
              <a:ext uri="{FF2B5EF4-FFF2-40B4-BE49-F238E27FC236}">
                <a16:creationId xmlns:a16="http://schemas.microsoft.com/office/drawing/2014/main" id="{DEF18203-F6A0-4BE9-87C7-80FC1B160D0B}"/>
              </a:ext>
            </a:extLst>
          </p:cNvPr>
          <p:cNvSpPr/>
          <p:nvPr/>
        </p:nvSpPr>
        <p:spPr>
          <a:xfrm>
            <a:off x="331588" y="608556"/>
            <a:ext cx="792000" cy="72000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575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2</a:t>
            </a:r>
            <a:r>
              <a:rPr lang="en-US" sz="1575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/3</a:t>
            </a:r>
            <a:endParaRPr lang="th-TH" sz="1575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5" name="สี่เหลี่ยมผืนผ้า 54">
            <a:extLst>
              <a:ext uri="{FF2B5EF4-FFF2-40B4-BE49-F238E27FC236}">
                <a16:creationId xmlns:a16="http://schemas.microsoft.com/office/drawing/2014/main" id="{CFFD4A81-B591-40C0-BDF6-BEF4EAB648AB}"/>
              </a:ext>
            </a:extLst>
          </p:cNvPr>
          <p:cNvSpPr/>
          <p:nvPr/>
        </p:nvSpPr>
        <p:spPr>
          <a:xfrm>
            <a:off x="689875" y="354504"/>
            <a:ext cx="3949672" cy="2314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800" b="1" spc="40" dirty="0">
                <a:solidFill>
                  <a:schemeClr val="tx1"/>
                </a:solidFill>
                <a:effectLst/>
                <a:ea typeface="TH SarabunPSK" panose="020B0500040200020003" pitchFamily="34" charset="-34"/>
                <a:cs typeface="TH SarabunPSK" panose="020B0500040200020003" pitchFamily="34" charset="-34"/>
              </a:rPr>
              <a:t>การบริหารจัดการหนี้</a:t>
            </a:r>
            <a:endParaRPr lang="th-TH" sz="14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6" name="ข้าวหลามตัด 55">
            <a:extLst>
              <a:ext uri="{FF2B5EF4-FFF2-40B4-BE49-F238E27FC236}">
                <a16:creationId xmlns:a16="http://schemas.microsoft.com/office/drawing/2014/main" id="{C7D04FCF-8B35-4054-8D5A-DE23E3DF32ED}"/>
              </a:ext>
            </a:extLst>
          </p:cNvPr>
          <p:cNvSpPr/>
          <p:nvPr/>
        </p:nvSpPr>
        <p:spPr>
          <a:xfrm>
            <a:off x="350547" y="293686"/>
            <a:ext cx="339328" cy="317897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</a:p>
        </p:txBody>
      </p:sp>
      <p:sp>
        <p:nvSpPr>
          <p:cNvPr id="61" name="สี่เหลี่ยมผืนผ้า: มุมมน 60">
            <a:extLst>
              <a:ext uri="{FF2B5EF4-FFF2-40B4-BE49-F238E27FC236}">
                <a16:creationId xmlns:a16="http://schemas.microsoft.com/office/drawing/2014/main" id="{B03CE471-D299-49CC-909F-8110E3ED053A}"/>
              </a:ext>
            </a:extLst>
          </p:cNvPr>
          <p:cNvSpPr/>
          <p:nvPr/>
        </p:nvSpPr>
        <p:spPr>
          <a:xfrm>
            <a:off x="3725997" y="1073174"/>
            <a:ext cx="1440000" cy="3600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62" name="สี่เหลี่ยมผืนผ้า: มุมมน 61">
            <a:extLst>
              <a:ext uri="{FF2B5EF4-FFF2-40B4-BE49-F238E27FC236}">
                <a16:creationId xmlns:a16="http://schemas.microsoft.com/office/drawing/2014/main" id="{492FDEBA-7064-4DAC-BA62-3B0B61F09A1F}"/>
              </a:ext>
            </a:extLst>
          </p:cNvPr>
          <p:cNvSpPr/>
          <p:nvPr/>
        </p:nvSpPr>
        <p:spPr>
          <a:xfrm>
            <a:off x="3725997" y="1533590"/>
            <a:ext cx="1440000" cy="3600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63" name="สี่เหลี่ยมผืนผ้า: มุมมน 62">
            <a:extLst>
              <a:ext uri="{FF2B5EF4-FFF2-40B4-BE49-F238E27FC236}">
                <a16:creationId xmlns:a16="http://schemas.microsoft.com/office/drawing/2014/main" id="{5E16E686-CA86-4FF7-8259-E8089DF0A58C}"/>
              </a:ext>
            </a:extLst>
          </p:cNvPr>
          <p:cNvSpPr/>
          <p:nvPr/>
        </p:nvSpPr>
        <p:spPr>
          <a:xfrm>
            <a:off x="3725997" y="1991594"/>
            <a:ext cx="1440000" cy="3600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65" name="สี่เหลี่ยมผืนผ้า 64">
            <a:extLst>
              <a:ext uri="{FF2B5EF4-FFF2-40B4-BE49-F238E27FC236}">
                <a16:creationId xmlns:a16="http://schemas.microsoft.com/office/drawing/2014/main" id="{19A5F773-B586-49AF-BDB7-DC115658D820}"/>
              </a:ext>
            </a:extLst>
          </p:cNvPr>
          <p:cNvSpPr/>
          <p:nvPr/>
        </p:nvSpPr>
        <p:spPr>
          <a:xfrm>
            <a:off x="3621164" y="2014495"/>
            <a:ext cx="1649665" cy="358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รายงาน</a:t>
            </a:r>
          </a:p>
        </p:txBody>
      </p:sp>
      <p:sp>
        <p:nvSpPr>
          <p:cNvPr id="66" name="สี่เหลี่ยมผืนผ้า 65">
            <a:extLst>
              <a:ext uri="{FF2B5EF4-FFF2-40B4-BE49-F238E27FC236}">
                <a16:creationId xmlns:a16="http://schemas.microsoft.com/office/drawing/2014/main" id="{35533B6A-E2C3-4208-8E2D-0E07BBED6D3D}"/>
              </a:ext>
            </a:extLst>
          </p:cNvPr>
          <p:cNvSpPr/>
          <p:nvPr/>
        </p:nvSpPr>
        <p:spPr>
          <a:xfrm>
            <a:off x="3611012" y="1547096"/>
            <a:ext cx="1649665" cy="358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chemeClr val="tx1"/>
                </a:solidFill>
                <a:effectLst/>
                <a:ea typeface="TH SarabunPSK" panose="020B0500040200020003" pitchFamily="34" charset="-34"/>
                <a:cs typeface="TH SarabunPSK" panose="020B0500040200020003" pitchFamily="34" charset="-34"/>
              </a:rPr>
              <a:t>สืบค้นข้อมูล </a:t>
            </a:r>
            <a:endParaRPr lang="th-TH" sz="14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8" name="กล่องข้อความ 67">
            <a:extLst>
              <a:ext uri="{FF2B5EF4-FFF2-40B4-BE49-F238E27FC236}">
                <a16:creationId xmlns:a16="http://schemas.microsoft.com/office/drawing/2014/main" id="{1EE86067-9C51-4636-A297-EC505D429349}"/>
              </a:ext>
            </a:extLst>
          </p:cNvPr>
          <p:cNvSpPr txBox="1"/>
          <p:nvPr/>
        </p:nvSpPr>
        <p:spPr>
          <a:xfrm>
            <a:off x="3587734" y="1119025"/>
            <a:ext cx="171652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1400" b="1" dirty="0">
                <a:effectLst/>
                <a:ea typeface="TH SarabunPSK" panose="020B0500040200020003" pitchFamily="34" charset="-34"/>
                <a:cs typeface="TH SarabunPSK" panose="020B0500040200020003" pitchFamily="34" charset="-34"/>
              </a:rPr>
              <a:t>แสดงอินโฟกราฟฟิก</a:t>
            </a:r>
            <a:endParaRPr lang="th-TH" sz="1400" b="1" dirty="0"/>
          </a:p>
        </p:txBody>
      </p:sp>
      <p:sp>
        <p:nvSpPr>
          <p:cNvPr id="69" name="สี่เหลี่ยมผืนผ้า 68">
            <a:extLst>
              <a:ext uri="{FF2B5EF4-FFF2-40B4-BE49-F238E27FC236}">
                <a16:creationId xmlns:a16="http://schemas.microsoft.com/office/drawing/2014/main" id="{25EC4E09-B34F-4C3E-A86E-C0019AA16736}"/>
              </a:ext>
            </a:extLst>
          </p:cNvPr>
          <p:cNvSpPr/>
          <p:nvPr/>
        </p:nvSpPr>
        <p:spPr>
          <a:xfrm>
            <a:off x="1320172" y="2761717"/>
            <a:ext cx="1647126" cy="702135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74" name="สี่เหลี่ยมผืนผ้า 73">
            <a:extLst>
              <a:ext uri="{FF2B5EF4-FFF2-40B4-BE49-F238E27FC236}">
                <a16:creationId xmlns:a16="http://schemas.microsoft.com/office/drawing/2014/main" id="{1EFBF355-08BA-4886-9892-FBE15DD2C4B4}"/>
              </a:ext>
            </a:extLst>
          </p:cNvPr>
          <p:cNvSpPr/>
          <p:nvPr/>
        </p:nvSpPr>
        <p:spPr>
          <a:xfrm>
            <a:off x="1485274" y="2920476"/>
            <a:ext cx="1408366" cy="467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กำกับติดตามเจ้าหน้าที่</a:t>
            </a:r>
          </a:p>
        </p:txBody>
      </p:sp>
      <p:cxnSp>
        <p:nvCxnSpPr>
          <p:cNvPr id="7" name="ตัวเชื่อมต่อ: หักมุม 6">
            <a:extLst>
              <a:ext uri="{FF2B5EF4-FFF2-40B4-BE49-F238E27FC236}">
                <a16:creationId xmlns:a16="http://schemas.microsoft.com/office/drawing/2014/main" id="{FB8AEEE1-5DAF-4E74-BD75-7E64DA47DE44}"/>
              </a:ext>
            </a:extLst>
          </p:cNvPr>
          <p:cNvCxnSpPr>
            <a:stCxn id="45" idx="3"/>
            <a:endCxn id="61" idx="1"/>
          </p:cNvCxnSpPr>
          <p:nvPr/>
        </p:nvCxnSpPr>
        <p:spPr>
          <a:xfrm flipV="1">
            <a:off x="2863735" y="1253174"/>
            <a:ext cx="862262" cy="1022911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ตัวเชื่อมต่อ: หักมุม 8">
            <a:extLst>
              <a:ext uri="{FF2B5EF4-FFF2-40B4-BE49-F238E27FC236}">
                <a16:creationId xmlns:a16="http://schemas.microsoft.com/office/drawing/2014/main" id="{4080CB17-296E-47FB-984A-C2C19B1D2CDE}"/>
              </a:ext>
            </a:extLst>
          </p:cNvPr>
          <p:cNvCxnSpPr>
            <a:stCxn id="45" idx="3"/>
            <a:endCxn id="62" idx="1"/>
          </p:cNvCxnSpPr>
          <p:nvPr/>
        </p:nvCxnSpPr>
        <p:spPr>
          <a:xfrm flipV="1">
            <a:off x="2863735" y="1713590"/>
            <a:ext cx="862262" cy="562495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ตัวเชื่อมต่อ: หักมุม 10">
            <a:extLst>
              <a:ext uri="{FF2B5EF4-FFF2-40B4-BE49-F238E27FC236}">
                <a16:creationId xmlns:a16="http://schemas.microsoft.com/office/drawing/2014/main" id="{BD99A131-D5A0-4E79-8306-0323E1FE38E4}"/>
              </a:ext>
            </a:extLst>
          </p:cNvPr>
          <p:cNvCxnSpPr>
            <a:stCxn id="45" idx="3"/>
            <a:endCxn id="63" idx="1"/>
          </p:cNvCxnSpPr>
          <p:nvPr/>
        </p:nvCxnSpPr>
        <p:spPr>
          <a:xfrm flipV="1">
            <a:off x="2863735" y="2171594"/>
            <a:ext cx="862262" cy="104491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สี่เหลี่ยมผืนผ้า: มุมมน 83">
            <a:extLst>
              <a:ext uri="{FF2B5EF4-FFF2-40B4-BE49-F238E27FC236}">
                <a16:creationId xmlns:a16="http://schemas.microsoft.com/office/drawing/2014/main" id="{FDC92085-B6A0-4ABE-B153-A7FC7192AAF2}"/>
              </a:ext>
            </a:extLst>
          </p:cNvPr>
          <p:cNvSpPr/>
          <p:nvPr/>
        </p:nvSpPr>
        <p:spPr>
          <a:xfrm>
            <a:off x="3587734" y="3452215"/>
            <a:ext cx="3048583" cy="3286967"/>
          </a:xfrm>
          <a:prstGeom prst="roundRect">
            <a:avLst>
              <a:gd name="adj" fmla="val 1294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889"/>
          </a:p>
        </p:txBody>
      </p:sp>
      <p:sp>
        <p:nvSpPr>
          <p:cNvPr id="85" name="สี่เหลี่ยมผืนผ้า 84">
            <a:extLst>
              <a:ext uri="{FF2B5EF4-FFF2-40B4-BE49-F238E27FC236}">
                <a16:creationId xmlns:a16="http://schemas.microsoft.com/office/drawing/2014/main" id="{1318D856-29CB-4334-A74D-F5FE2ACDF1C2}"/>
              </a:ext>
            </a:extLst>
          </p:cNvPr>
          <p:cNvSpPr/>
          <p:nvPr/>
        </p:nvSpPr>
        <p:spPr>
          <a:xfrm>
            <a:off x="3700608" y="4112722"/>
            <a:ext cx="2829572" cy="26264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thaiDist"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en-US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รายงานสรุปยอดหนี้คงเหลือ และจำนวนลูกหนี้คงเหลือ</a:t>
            </a:r>
            <a:endParaRPr lang="en-US" sz="1400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	รายงานลูกหนี้ที่กู้ยืมรายใหม่</a:t>
            </a:r>
            <a:endParaRPr lang="en-US" sz="1400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	รายงานลูกหนี้เกษียณอายุราชการ</a:t>
            </a:r>
            <a:endParaRPr lang="en-US" sz="1400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	รายงานลูกหนี้สถานะสัญญาสิ้นสุดสัญญา</a:t>
            </a:r>
            <a:endParaRPr lang="en-US" sz="1400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en-US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	รายงานผลการรับชำระหนี้รายบุคคล (การ์ดลูกหนี้)</a:t>
            </a:r>
            <a:endParaRPr lang="en-US" sz="1400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	รายงานลูกหนี้ชำระเสร็จสิ้น</a:t>
            </a:r>
            <a:endParaRPr lang="en-US" sz="1400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en-US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	รายงานลูกหนี้ค้างชำระ</a:t>
            </a:r>
            <a:endParaRPr lang="en-US" sz="1400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en-US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	รายงานลูกหนี้</a:t>
            </a:r>
            <a:endParaRPr lang="en-US" sz="1400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en-US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	รายงานการกำกับติดตาม ของส่วนราชการ/เขตพื้นที่การศึกษา</a:t>
            </a:r>
            <a:endParaRPr lang="en-US" sz="1400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en-US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	รายงานข้อมูลลูกหนี้ที่ผิดนัดชำระหนี้ตามคำพิพากษา</a:t>
            </a:r>
            <a:b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 	รายงานแบบ </a:t>
            </a:r>
            <a:r>
              <a:rPr lang="en-US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Dash boards</a:t>
            </a:r>
          </a:p>
        </p:txBody>
      </p:sp>
      <p:sp>
        <p:nvSpPr>
          <p:cNvPr id="86" name="สี่เหลี่ยมผืนผ้า: มุมมน 85">
            <a:extLst>
              <a:ext uri="{FF2B5EF4-FFF2-40B4-BE49-F238E27FC236}">
                <a16:creationId xmlns:a16="http://schemas.microsoft.com/office/drawing/2014/main" id="{7E8704C6-7152-47FA-849A-2244F59772AA}"/>
              </a:ext>
            </a:extLst>
          </p:cNvPr>
          <p:cNvSpPr/>
          <p:nvPr/>
        </p:nvSpPr>
        <p:spPr>
          <a:xfrm>
            <a:off x="4435844" y="3463852"/>
            <a:ext cx="1440000" cy="3600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87" name="กล่องข้อความ 86">
            <a:extLst>
              <a:ext uri="{FF2B5EF4-FFF2-40B4-BE49-F238E27FC236}">
                <a16:creationId xmlns:a16="http://schemas.microsoft.com/office/drawing/2014/main" id="{B69B5BB0-DD15-4462-B45F-1FDE7D682023}"/>
              </a:ext>
            </a:extLst>
          </p:cNvPr>
          <p:cNvSpPr txBox="1"/>
          <p:nvPr/>
        </p:nvSpPr>
        <p:spPr>
          <a:xfrm>
            <a:off x="4445001" y="3505821"/>
            <a:ext cx="137178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1400" b="1" dirty="0"/>
              <a:t>รายงาน</a:t>
            </a:r>
          </a:p>
        </p:txBody>
      </p:sp>
      <p:sp>
        <p:nvSpPr>
          <p:cNvPr id="42" name="สี่เหลี่ยมผืนผ้า: มุมมน 41">
            <a:extLst>
              <a:ext uri="{FF2B5EF4-FFF2-40B4-BE49-F238E27FC236}">
                <a16:creationId xmlns:a16="http://schemas.microsoft.com/office/drawing/2014/main" id="{2AFDEDC2-79EC-4F2B-8EE7-65F6F9B30F09}"/>
              </a:ext>
            </a:extLst>
          </p:cNvPr>
          <p:cNvSpPr/>
          <p:nvPr/>
        </p:nvSpPr>
        <p:spPr>
          <a:xfrm>
            <a:off x="3829560" y="2753739"/>
            <a:ext cx="1440000" cy="3600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cxnSp>
        <p:nvCxnSpPr>
          <p:cNvPr id="43" name="ตัวเชื่อมต่อ: หักมุม 42">
            <a:extLst>
              <a:ext uri="{FF2B5EF4-FFF2-40B4-BE49-F238E27FC236}">
                <a16:creationId xmlns:a16="http://schemas.microsoft.com/office/drawing/2014/main" id="{0E0B6C29-54D3-45BB-9A41-2A41744A46AA}"/>
              </a:ext>
            </a:extLst>
          </p:cNvPr>
          <p:cNvCxnSpPr>
            <a:endCxn id="42" idx="1"/>
          </p:cNvCxnSpPr>
          <p:nvPr/>
        </p:nvCxnSpPr>
        <p:spPr>
          <a:xfrm flipV="1">
            <a:off x="2967298" y="2933739"/>
            <a:ext cx="862262" cy="104491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สี่เหลี่ยมผืนผ้า 47">
            <a:extLst>
              <a:ext uri="{FF2B5EF4-FFF2-40B4-BE49-F238E27FC236}">
                <a16:creationId xmlns:a16="http://schemas.microsoft.com/office/drawing/2014/main" id="{F107306E-FA07-4F3F-B1F5-417D2286F4E0}"/>
              </a:ext>
            </a:extLst>
          </p:cNvPr>
          <p:cNvSpPr/>
          <p:nvPr/>
        </p:nvSpPr>
        <p:spPr>
          <a:xfrm>
            <a:off x="3700608" y="2765653"/>
            <a:ext cx="1649665" cy="358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แจ้งเตือน</a:t>
            </a:r>
          </a:p>
        </p:txBody>
      </p:sp>
    </p:spTree>
    <p:extLst>
      <p:ext uri="{BB962C8B-B14F-4D97-AF65-F5344CB8AC3E}">
        <p14:creationId xmlns:p14="http://schemas.microsoft.com/office/powerpoint/2010/main" val="17929647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สี่เหลี่ยมผืนผ้า: มุมมน 156">
            <a:extLst>
              <a:ext uri="{FF2B5EF4-FFF2-40B4-BE49-F238E27FC236}">
                <a16:creationId xmlns:a16="http://schemas.microsoft.com/office/drawing/2014/main" id="{03FC503D-D40C-4C07-AFB5-CA64830D8A12}"/>
              </a:ext>
            </a:extLst>
          </p:cNvPr>
          <p:cNvSpPr/>
          <p:nvPr/>
        </p:nvSpPr>
        <p:spPr>
          <a:xfrm>
            <a:off x="3692871" y="3401138"/>
            <a:ext cx="3048583" cy="1130804"/>
          </a:xfrm>
          <a:prstGeom prst="roundRect">
            <a:avLst>
              <a:gd name="adj" fmla="val 1294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889"/>
          </a:p>
        </p:txBody>
      </p:sp>
      <p:sp>
        <p:nvSpPr>
          <p:cNvPr id="32" name="สี่เหลี่ยมผืนผ้า: มุมมน 31">
            <a:extLst>
              <a:ext uri="{FF2B5EF4-FFF2-40B4-BE49-F238E27FC236}">
                <a16:creationId xmlns:a16="http://schemas.microsoft.com/office/drawing/2014/main" id="{06F36632-9C02-4177-84E7-65BAFF42EB89}"/>
              </a:ext>
            </a:extLst>
          </p:cNvPr>
          <p:cNvSpPr/>
          <p:nvPr/>
        </p:nvSpPr>
        <p:spPr>
          <a:xfrm>
            <a:off x="1728643" y="1127126"/>
            <a:ext cx="900000" cy="270000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675" dirty="0"/>
          </a:p>
        </p:txBody>
      </p:sp>
      <p:sp>
        <p:nvSpPr>
          <p:cNvPr id="33" name="สี่เหลี่ยมผืนผ้า 32">
            <a:extLst>
              <a:ext uri="{FF2B5EF4-FFF2-40B4-BE49-F238E27FC236}">
                <a16:creationId xmlns:a16="http://schemas.microsoft.com/office/drawing/2014/main" id="{432706C7-EEE1-48A6-9D76-2C6B180A3BAA}"/>
              </a:ext>
            </a:extLst>
          </p:cNvPr>
          <p:cNvSpPr/>
          <p:nvPr/>
        </p:nvSpPr>
        <p:spPr>
          <a:xfrm>
            <a:off x="1964513" y="1151936"/>
            <a:ext cx="449888" cy="27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เริ่ม</a:t>
            </a:r>
          </a:p>
        </p:txBody>
      </p:sp>
      <p:sp>
        <p:nvSpPr>
          <p:cNvPr id="34" name="สี่เหลี่ยมผืนผ้า 33">
            <a:extLst>
              <a:ext uri="{FF2B5EF4-FFF2-40B4-BE49-F238E27FC236}">
                <a16:creationId xmlns:a16="http://schemas.microsoft.com/office/drawing/2014/main" id="{7D48F00E-8936-4D09-8076-00A37B94AF6E}"/>
              </a:ext>
            </a:extLst>
          </p:cNvPr>
          <p:cNvSpPr/>
          <p:nvPr/>
        </p:nvSpPr>
        <p:spPr>
          <a:xfrm>
            <a:off x="1704832" y="1537574"/>
            <a:ext cx="900000" cy="27000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35" name="สี่เหลี่ยมผืนผ้า 34">
            <a:extLst>
              <a:ext uri="{FF2B5EF4-FFF2-40B4-BE49-F238E27FC236}">
                <a16:creationId xmlns:a16="http://schemas.microsoft.com/office/drawing/2014/main" id="{3E421579-9DC4-4290-97E4-DF012F3089EB}"/>
              </a:ext>
            </a:extLst>
          </p:cNvPr>
          <p:cNvSpPr/>
          <p:nvPr/>
        </p:nvSpPr>
        <p:spPr>
          <a:xfrm>
            <a:off x="1320172" y="3693026"/>
            <a:ext cx="1948473" cy="547029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36" name="สี่เหลี่ยมผืนผ้า 35">
            <a:extLst>
              <a:ext uri="{FF2B5EF4-FFF2-40B4-BE49-F238E27FC236}">
                <a16:creationId xmlns:a16="http://schemas.microsoft.com/office/drawing/2014/main" id="{A74C074A-41F9-4359-A71B-7F024A819C23}"/>
              </a:ext>
            </a:extLst>
          </p:cNvPr>
          <p:cNvSpPr/>
          <p:nvPr/>
        </p:nvSpPr>
        <p:spPr>
          <a:xfrm>
            <a:off x="1474529" y="3751869"/>
            <a:ext cx="1354207" cy="3418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บันทึกผลสาเหตุการค้าง</a:t>
            </a:r>
          </a:p>
        </p:txBody>
      </p:sp>
      <p:sp>
        <p:nvSpPr>
          <p:cNvPr id="37" name="สี่เหลี่ยมผืนผ้า: มุมมน 36">
            <a:extLst>
              <a:ext uri="{FF2B5EF4-FFF2-40B4-BE49-F238E27FC236}">
                <a16:creationId xmlns:a16="http://schemas.microsoft.com/office/drawing/2014/main" id="{4AC7AE6C-EF7D-4451-92C2-E634DFC30C1B}"/>
              </a:ext>
            </a:extLst>
          </p:cNvPr>
          <p:cNvSpPr/>
          <p:nvPr/>
        </p:nvSpPr>
        <p:spPr>
          <a:xfrm>
            <a:off x="1770413" y="4427260"/>
            <a:ext cx="900000" cy="270000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675" dirty="0"/>
          </a:p>
        </p:txBody>
      </p:sp>
      <p:sp>
        <p:nvSpPr>
          <p:cNvPr id="38" name="สี่เหลี่ยมผืนผ้า 37">
            <a:extLst>
              <a:ext uri="{FF2B5EF4-FFF2-40B4-BE49-F238E27FC236}">
                <a16:creationId xmlns:a16="http://schemas.microsoft.com/office/drawing/2014/main" id="{9096A173-3653-4803-9F81-4FA2766E5DE7}"/>
              </a:ext>
            </a:extLst>
          </p:cNvPr>
          <p:cNvSpPr/>
          <p:nvPr/>
        </p:nvSpPr>
        <p:spPr>
          <a:xfrm>
            <a:off x="1759599" y="4427260"/>
            <a:ext cx="900000" cy="27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จบการทำงาน</a:t>
            </a:r>
          </a:p>
        </p:txBody>
      </p:sp>
      <p:cxnSp>
        <p:nvCxnSpPr>
          <p:cNvPr id="39" name="ลูกศรเชื่อมต่อแบบตรง 38">
            <a:extLst>
              <a:ext uri="{FF2B5EF4-FFF2-40B4-BE49-F238E27FC236}">
                <a16:creationId xmlns:a16="http://schemas.microsoft.com/office/drawing/2014/main" id="{D7A0FDB3-32E9-467C-9966-3701CC71CA8A}"/>
              </a:ext>
            </a:extLst>
          </p:cNvPr>
          <p:cNvCxnSpPr>
            <a:cxnSpLocks/>
          </p:cNvCxnSpPr>
          <p:nvPr/>
        </p:nvCxnSpPr>
        <p:spPr>
          <a:xfrm flipH="1">
            <a:off x="2154832" y="1397126"/>
            <a:ext cx="0" cy="14400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ลูกศรเชื่อมต่อแบบตรง 39">
            <a:extLst>
              <a:ext uri="{FF2B5EF4-FFF2-40B4-BE49-F238E27FC236}">
                <a16:creationId xmlns:a16="http://schemas.microsoft.com/office/drawing/2014/main" id="{F4EC04C5-559D-40F2-BDF5-56AC2D49EF26}"/>
              </a:ext>
            </a:extLst>
          </p:cNvPr>
          <p:cNvCxnSpPr>
            <a:cxnSpLocks/>
          </p:cNvCxnSpPr>
          <p:nvPr/>
        </p:nvCxnSpPr>
        <p:spPr>
          <a:xfrm flipH="1">
            <a:off x="2159520" y="1810370"/>
            <a:ext cx="1" cy="14400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ลูกศรเชื่อมต่อแบบตรง 40">
            <a:extLst>
              <a:ext uri="{FF2B5EF4-FFF2-40B4-BE49-F238E27FC236}">
                <a16:creationId xmlns:a16="http://schemas.microsoft.com/office/drawing/2014/main" id="{E3944C1D-9BCA-494E-AF50-FDF6A264BE08}"/>
              </a:ext>
            </a:extLst>
          </p:cNvPr>
          <p:cNvCxnSpPr>
            <a:cxnSpLocks/>
          </p:cNvCxnSpPr>
          <p:nvPr/>
        </p:nvCxnSpPr>
        <p:spPr>
          <a:xfrm flipH="1">
            <a:off x="2159520" y="4240055"/>
            <a:ext cx="0" cy="18000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สี่เหลี่ยมผืนผ้า 43">
            <a:extLst>
              <a:ext uri="{FF2B5EF4-FFF2-40B4-BE49-F238E27FC236}">
                <a16:creationId xmlns:a16="http://schemas.microsoft.com/office/drawing/2014/main" id="{4FBC8BA7-1785-4A76-81C4-0A93299BA0B3}"/>
              </a:ext>
            </a:extLst>
          </p:cNvPr>
          <p:cNvSpPr/>
          <p:nvPr/>
        </p:nvSpPr>
        <p:spPr>
          <a:xfrm>
            <a:off x="1715651" y="1540370"/>
            <a:ext cx="900000" cy="27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เข้าสู่ระบบ</a:t>
            </a:r>
          </a:p>
        </p:txBody>
      </p:sp>
      <p:sp>
        <p:nvSpPr>
          <p:cNvPr id="45" name="สี่เหลี่ยมผืนผ้า 44">
            <a:extLst>
              <a:ext uri="{FF2B5EF4-FFF2-40B4-BE49-F238E27FC236}">
                <a16:creationId xmlns:a16="http://schemas.microsoft.com/office/drawing/2014/main" id="{450063AA-D1F6-4FEC-A96F-5F1957A67278}"/>
              </a:ext>
            </a:extLst>
          </p:cNvPr>
          <p:cNvSpPr/>
          <p:nvPr/>
        </p:nvSpPr>
        <p:spPr>
          <a:xfrm>
            <a:off x="1423735" y="1961085"/>
            <a:ext cx="1440000" cy="63000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46" name="สี่เหลี่ยมผืนผ้า 45">
            <a:extLst>
              <a:ext uri="{FF2B5EF4-FFF2-40B4-BE49-F238E27FC236}">
                <a16:creationId xmlns:a16="http://schemas.microsoft.com/office/drawing/2014/main" id="{24AEC5DC-54A3-4F22-AC29-7012197E49AA}"/>
              </a:ext>
            </a:extLst>
          </p:cNvPr>
          <p:cNvSpPr/>
          <p:nvPr/>
        </p:nvSpPr>
        <p:spPr>
          <a:xfrm>
            <a:off x="1518175" y="2020326"/>
            <a:ext cx="1260000" cy="5258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เมนูแสดงผล</a:t>
            </a:r>
          </a:p>
        </p:txBody>
      </p:sp>
      <p:cxnSp>
        <p:nvCxnSpPr>
          <p:cNvPr id="47" name="ลูกศรเชื่อมต่อแบบตรง 46">
            <a:extLst>
              <a:ext uri="{FF2B5EF4-FFF2-40B4-BE49-F238E27FC236}">
                <a16:creationId xmlns:a16="http://schemas.microsoft.com/office/drawing/2014/main" id="{8C5F1CA6-0FFA-47B3-9D94-771C4A9F1E04}"/>
              </a:ext>
            </a:extLst>
          </p:cNvPr>
          <p:cNvCxnSpPr>
            <a:cxnSpLocks/>
          </p:cNvCxnSpPr>
          <p:nvPr/>
        </p:nvCxnSpPr>
        <p:spPr>
          <a:xfrm flipH="1">
            <a:off x="2163301" y="3505821"/>
            <a:ext cx="1" cy="192458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ลูกศรเชื่อมต่อแบบตรง 51">
            <a:extLst>
              <a:ext uri="{FF2B5EF4-FFF2-40B4-BE49-F238E27FC236}">
                <a16:creationId xmlns:a16="http://schemas.microsoft.com/office/drawing/2014/main" id="{420966E4-1A7B-48E2-BDB3-4B2BE2C830A6}"/>
              </a:ext>
            </a:extLst>
          </p:cNvPr>
          <p:cNvCxnSpPr>
            <a:cxnSpLocks/>
          </p:cNvCxnSpPr>
          <p:nvPr/>
        </p:nvCxnSpPr>
        <p:spPr>
          <a:xfrm flipH="1">
            <a:off x="2163303" y="2588980"/>
            <a:ext cx="1" cy="14400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สี่เหลี่ยมผืนผ้า 52">
            <a:extLst>
              <a:ext uri="{FF2B5EF4-FFF2-40B4-BE49-F238E27FC236}">
                <a16:creationId xmlns:a16="http://schemas.microsoft.com/office/drawing/2014/main" id="{ED7D6127-F54A-4AA9-89C7-C9C83D7773FA}"/>
              </a:ext>
            </a:extLst>
          </p:cNvPr>
          <p:cNvSpPr/>
          <p:nvPr/>
        </p:nvSpPr>
        <p:spPr>
          <a:xfrm>
            <a:off x="1089588" y="744483"/>
            <a:ext cx="900000" cy="2240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เจ้าหน้าที่</a:t>
            </a:r>
          </a:p>
        </p:txBody>
      </p:sp>
      <p:sp>
        <p:nvSpPr>
          <p:cNvPr id="54" name="ข้าวหลามตัด 53">
            <a:extLst>
              <a:ext uri="{FF2B5EF4-FFF2-40B4-BE49-F238E27FC236}">
                <a16:creationId xmlns:a16="http://schemas.microsoft.com/office/drawing/2014/main" id="{DEF18203-F6A0-4BE9-87C7-80FC1B160D0B}"/>
              </a:ext>
            </a:extLst>
          </p:cNvPr>
          <p:cNvSpPr/>
          <p:nvPr/>
        </p:nvSpPr>
        <p:spPr>
          <a:xfrm>
            <a:off x="796372" y="689499"/>
            <a:ext cx="339328" cy="317897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575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</a:p>
        </p:txBody>
      </p:sp>
      <p:sp>
        <p:nvSpPr>
          <p:cNvPr id="55" name="สี่เหลี่ยมผืนผ้า 54">
            <a:extLst>
              <a:ext uri="{FF2B5EF4-FFF2-40B4-BE49-F238E27FC236}">
                <a16:creationId xmlns:a16="http://schemas.microsoft.com/office/drawing/2014/main" id="{CFFD4A81-B591-40C0-BDF6-BEF4EAB648AB}"/>
              </a:ext>
            </a:extLst>
          </p:cNvPr>
          <p:cNvSpPr/>
          <p:nvPr/>
        </p:nvSpPr>
        <p:spPr>
          <a:xfrm>
            <a:off x="689875" y="354504"/>
            <a:ext cx="3949672" cy="2314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800" b="1" spc="40" dirty="0">
                <a:solidFill>
                  <a:schemeClr val="tx1"/>
                </a:solidFill>
                <a:effectLst/>
                <a:ea typeface="TH SarabunPSK" panose="020B0500040200020003" pitchFamily="34" charset="-34"/>
                <a:cs typeface="TH SarabunPSK" panose="020B0500040200020003" pitchFamily="34" charset="-34"/>
              </a:rPr>
              <a:t>การบริหารจัดการหนี้</a:t>
            </a:r>
            <a:endParaRPr lang="th-TH" sz="14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6" name="ข้าวหลามตัด 55">
            <a:extLst>
              <a:ext uri="{FF2B5EF4-FFF2-40B4-BE49-F238E27FC236}">
                <a16:creationId xmlns:a16="http://schemas.microsoft.com/office/drawing/2014/main" id="{C7D04FCF-8B35-4054-8D5A-DE23E3DF32ED}"/>
              </a:ext>
            </a:extLst>
          </p:cNvPr>
          <p:cNvSpPr/>
          <p:nvPr/>
        </p:nvSpPr>
        <p:spPr>
          <a:xfrm>
            <a:off x="350547" y="293686"/>
            <a:ext cx="339328" cy="317897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</a:p>
        </p:txBody>
      </p:sp>
      <p:sp>
        <p:nvSpPr>
          <p:cNvPr id="61" name="สี่เหลี่ยมผืนผ้า: มุมมน 60">
            <a:extLst>
              <a:ext uri="{FF2B5EF4-FFF2-40B4-BE49-F238E27FC236}">
                <a16:creationId xmlns:a16="http://schemas.microsoft.com/office/drawing/2014/main" id="{B03CE471-D299-49CC-909F-8110E3ED053A}"/>
              </a:ext>
            </a:extLst>
          </p:cNvPr>
          <p:cNvSpPr/>
          <p:nvPr/>
        </p:nvSpPr>
        <p:spPr>
          <a:xfrm>
            <a:off x="3725997" y="1073174"/>
            <a:ext cx="1440000" cy="3600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62" name="สี่เหลี่ยมผืนผ้า: มุมมน 61">
            <a:extLst>
              <a:ext uri="{FF2B5EF4-FFF2-40B4-BE49-F238E27FC236}">
                <a16:creationId xmlns:a16="http://schemas.microsoft.com/office/drawing/2014/main" id="{492FDEBA-7064-4DAC-BA62-3B0B61F09A1F}"/>
              </a:ext>
            </a:extLst>
          </p:cNvPr>
          <p:cNvSpPr/>
          <p:nvPr/>
        </p:nvSpPr>
        <p:spPr>
          <a:xfrm>
            <a:off x="3725997" y="1533590"/>
            <a:ext cx="1440000" cy="3600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63" name="สี่เหลี่ยมผืนผ้า: มุมมน 62">
            <a:extLst>
              <a:ext uri="{FF2B5EF4-FFF2-40B4-BE49-F238E27FC236}">
                <a16:creationId xmlns:a16="http://schemas.microsoft.com/office/drawing/2014/main" id="{5E16E686-CA86-4FF7-8259-E8089DF0A58C}"/>
              </a:ext>
            </a:extLst>
          </p:cNvPr>
          <p:cNvSpPr/>
          <p:nvPr/>
        </p:nvSpPr>
        <p:spPr>
          <a:xfrm>
            <a:off x="3725997" y="1991594"/>
            <a:ext cx="1440000" cy="3600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66" name="สี่เหลี่ยมผืนผ้า 65">
            <a:extLst>
              <a:ext uri="{FF2B5EF4-FFF2-40B4-BE49-F238E27FC236}">
                <a16:creationId xmlns:a16="http://schemas.microsoft.com/office/drawing/2014/main" id="{35533B6A-E2C3-4208-8E2D-0E07BBED6D3D}"/>
              </a:ext>
            </a:extLst>
          </p:cNvPr>
          <p:cNvSpPr/>
          <p:nvPr/>
        </p:nvSpPr>
        <p:spPr>
          <a:xfrm>
            <a:off x="3664466" y="2590850"/>
            <a:ext cx="1649665" cy="358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chemeClr val="tx1"/>
                </a:solidFill>
                <a:effectLst/>
                <a:ea typeface="TH SarabunPSK" panose="020B0500040200020003" pitchFamily="34" charset="-34"/>
                <a:cs typeface="TH SarabunPSK" panose="020B0500040200020003" pitchFamily="34" charset="-34"/>
              </a:rPr>
              <a:t>สืบค้นข้อมูล </a:t>
            </a:r>
            <a:endParaRPr lang="th-TH" sz="14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8" name="กล่องข้อความ 67">
            <a:extLst>
              <a:ext uri="{FF2B5EF4-FFF2-40B4-BE49-F238E27FC236}">
                <a16:creationId xmlns:a16="http://schemas.microsoft.com/office/drawing/2014/main" id="{1EE86067-9C51-4636-A297-EC505D429349}"/>
              </a:ext>
            </a:extLst>
          </p:cNvPr>
          <p:cNvSpPr txBox="1"/>
          <p:nvPr/>
        </p:nvSpPr>
        <p:spPr>
          <a:xfrm>
            <a:off x="3587734" y="1119025"/>
            <a:ext cx="171652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1400" b="1" dirty="0"/>
              <a:t>แสดงอินโฟ</a:t>
            </a:r>
          </a:p>
        </p:txBody>
      </p:sp>
      <p:sp>
        <p:nvSpPr>
          <p:cNvPr id="69" name="สี่เหลี่ยมผืนผ้า 68">
            <a:extLst>
              <a:ext uri="{FF2B5EF4-FFF2-40B4-BE49-F238E27FC236}">
                <a16:creationId xmlns:a16="http://schemas.microsoft.com/office/drawing/2014/main" id="{25EC4E09-B34F-4C3E-A86E-C0019AA16736}"/>
              </a:ext>
            </a:extLst>
          </p:cNvPr>
          <p:cNvSpPr/>
          <p:nvPr/>
        </p:nvSpPr>
        <p:spPr>
          <a:xfrm>
            <a:off x="1320172" y="2761717"/>
            <a:ext cx="1647126" cy="702135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74" name="สี่เหลี่ยมผืนผ้า 73">
            <a:extLst>
              <a:ext uri="{FF2B5EF4-FFF2-40B4-BE49-F238E27FC236}">
                <a16:creationId xmlns:a16="http://schemas.microsoft.com/office/drawing/2014/main" id="{1EFBF355-08BA-4886-9892-FBE15DD2C4B4}"/>
              </a:ext>
            </a:extLst>
          </p:cNvPr>
          <p:cNvSpPr/>
          <p:nvPr/>
        </p:nvSpPr>
        <p:spPr>
          <a:xfrm>
            <a:off x="1485274" y="2920476"/>
            <a:ext cx="1408366" cy="467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รายงานผลการหักเงินชำระหนี้</a:t>
            </a:r>
          </a:p>
        </p:txBody>
      </p:sp>
      <p:cxnSp>
        <p:nvCxnSpPr>
          <p:cNvPr id="7" name="ตัวเชื่อมต่อ: หักมุม 6">
            <a:extLst>
              <a:ext uri="{FF2B5EF4-FFF2-40B4-BE49-F238E27FC236}">
                <a16:creationId xmlns:a16="http://schemas.microsoft.com/office/drawing/2014/main" id="{FB8AEEE1-5DAF-4E74-BD75-7E64DA47DE44}"/>
              </a:ext>
            </a:extLst>
          </p:cNvPr>
          <p:cNvCxnSpPr>
            <a:stCxn id="45" idx="3"/>
            <a:endCxn id="61" idx="1"/>
          </p:cNvCxnSpPr>
          <p:nvPr/>
        </p:nvCxnSpPr>
        <p:spPr>
          <a:xfrm flipV="1">
            <a:off x="2863735" y="1253174"/>
            <a:ext cx="862262" cy="1022911"/>
          </a:xfrm>
          <a:prstGeom prst="bentConnector3">
            <a:avLst>
              <a:gd name="adj1" fmla="val 4042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ตัวเชื่อมต่อ: หักมุม 8">
            <a:extLst>
              <a:ext uri="{FF2B5EF4-FFF2-40B4-BE49-F238E27FC236}">
                <a16:creationId xmlns:a16="http://schemas.microsoft.com/office/drawing/2014/main" id="{4080CB17-296E-47FB-984A-C2C19B1D2CDE}"/>
              </a:ext>
            </a:extLst>
          </p:cNvPr>
          <p:cNvCxnSpPr>
            <a:stCxn id="45" idx="3"/>
            <a:endCxn id="62" idx="1"/>
          </p:cNvCxnSpPr>
          <p:nvPr/>
        </p:nvCxnSpPr>
        <p:spPr>
          <a:xfrm flipV="1">
            <a:off x="2863735" y="1713590"/>
            <a:ext cx="862262" cy="562495"/>
          </a:xfrm>
          <a:prstGeom prst="bentConnector3">
            <a:avLst>
              <a:gd name="adj1" fmla="val 4116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ตัวเชื่อมต่อ: หักมุม 10">
            <a:extLst>
              <a:ext uri="{FF2B5EF4-FFF2-40B4-BE49-F238E27FC236}">
                <a16:creationId xmlns:a16="http://schemas.microsoft.com/office/drawing/2014/main" id="{BD99A131-D5A0-4E79-8306-0323E1FE38E4}"/>
              </a:ext>
            </a:extLst>
          </p:cNvPr>
          <p:cNvCxnSpPr>
            <a:stCxn id="45" idx="3"/>
            <a:endCxn id="63" idx="1"/>
          </p:cNvCxnSpPr>
          <p:nvPr/>
        </p:nvCxnSpPr>
        <p:spPr>
          <a:xfrm flipV="1">
            <a:off x="2863735" y="2171594"/>
            <a:ext cx="862262" cy="104491"/>
          </a:xfrm>
          <a:prstGeom prst="bentConnector3">
            <a:avLst>
              <a:gd name="adj1" fmla="val 4042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กล่องข้อความ 77">
            <a:extLst>
              <a:ext uri="{FF2B5EF4-FFF2-40B4-BE49-F238E27FC236}">
                <a16:creationId xmlns:a16="http://schemas.microsoft.com/office/drawing/2014/main" id="{47086892-5E45-459C-A5FA-10671BF6A053}"/>
              </a:ext>
            </a:extLst>
          </p:cNvPr>
          <p:cNvSpPr txBox="1"/>
          <p:nvPr/>
        </p:nvSpPr>
        <p:spPr>
          <a:xfrm>
            <a:off x="3664466" y="3658478"/>
            <a:ext cx="3235338" cy="783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80340" algn="l"/>
                <a:tab pos="270510" algn="l"/>
                <a:tab pos="450215" algn="l"/>
                <a:tab pos="540385" algn="l"/>
                <a:tab pos="629920" algn="l"/>
                <a:tab pos="810260" algn="l"/>
                <a:tab pos="900430" algn="l"/>
                <a:tab pos="989965" algn="l"/>
                <a:tab pos="1170305" algn="l"/>
                <a:tab pos="1260475" algn="l"/>
                <a:tab pos="1350010" algn="l"/>
                <a:tab pos="1530350" algn="l"/>
                <a:tab pos="1620520" algn="l"/>
                <a:tab pos="1710055" algn="l"/>
                <a:tab pos="1890395" algn="l"/>
                <a:tab pos="1980565" algn="l"/>
                <a:tab pos="2070100" algn="l"/>
                <a:tab pos="2250440" algn="l"/>
                <a:tab pos="2340610" algn="l"/>
                <a:tab pos="2430145" algn="l"/>
              </a:tabLst>
            </a:pPr>
            <a:r>
              <a:rPr lang="th-TH" sz="1400" dirty="0">
                <a:effectLst/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(1) แจ้งผลการหักเงิน สาเหตุการค้าง</a:t>
            </a:r>
            <a:br>
              <a:rPr lang="th-TH" sz="1400" dirty="0">
                <a:effectLst/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1400" dirty="0">
                <a:effectLst/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en-US" sz="1400" dirty="0">
                <a:effectLst/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2)</a:t>
            </a:r>
            <a:r>
              <a:rPr lang="th-TH" sz="1400" dirty="0">
                <a:effectLst/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	แจ้งสถานะภาพรับราชการ (โอน ย้าย ลาออก </a:t>
            </a:r>
            <a:r>
              <a:rPr lang="th-TH" sz="1400" dirty="0"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เสียชีวิต อื่นๆ)</a:t>
            </a:r>
            <a:br>
              <a:rPr lang="th-TH" sz="1400" dirty="0">
                <a:effectLst/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</a:br>
            <a:endParaRPr lang="en-US" sz="1400" dirty="0"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cxnSp>
        <p:nvCxnSpPr>
          <p:cNvPr id="14" name="ตัวเชื่อมต่อ: หักมุม 13">
            <a:extLst>
              <a:ext uri="{FF2B5EF4-FFF2-40B4-BE49-F238E27FC236}">
                <a16:creationId xmlns:a16="http://schemas.microsoft.com/office/drawing/2014/main" id="{4C6FA1DA-C68C-44F6-ADA0-1D7CC0C17980}"/>
              </a:ext>
            </a:extLst>
          </p:cNvPr>
          <p:cNvCxnSpPr>
            <a:cxnSpLocks/>
            <a:stCxn id="35" idx="3"/>
            <a:endCxn id="157" idx="1"/>
          </p:cNvCxnSpPr>
          <p:nvPr/>
        </p:nvCxnSpPr>
        <p:spPr>
          <a:xfrm flipV="1">
            <a:off x="3268645" y="3966540"/>
            <a:ext cx="424226" cy="1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สี่เหลี่ยมผืนผ้า: มุมมน 83">
            <a:extLst>
              <a:ext uri="{FF2B5EF4-FFF2-40B4-BE49-F238E27FC236}">
                <a16:creationId xmlns:a16="http://schemas.microsoft.com/office/drawing/2014/main" id="{FDC92085-B6A0-4ABE-B153-A7FC7192AAF2}"/>
              </a:ext>
            </a:extLst>
          </p:cNvPr>
          <p:cNvSpPr/>
          <p:nvPr/>
        </p:nvSpPr>
        <p:spPr>
          <a:xfrm>
            <a:off x="3641705" y="4808656"/>
            <a:ext cx="3048583" cy="3286967"/>
          </a:xfrm>
          <a:prstGeom prst="roundRect">
            <a:avLst>
              <a:gd name="adj" fmla="val 1294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889"/>
          </a:p>
        </p:txBody>
      </p:sp>
      <p:sp>
        <p:nvSpPr>
          <p:cNvPr id="85" name="สี่เหลี่ยมผืนผ้า 84">
            <a:extLst>
              <a:ext uri="{FF2B5EF4-FFF2-40B4-BE49-F238E27FC236}">
                <a16:creationId xmlns:a16="http://schemas.microsoft.com/office/drawing/2014/main" id="{1318D856-29CB-4334-A74D-F5FE2ACDF1C2}"/>
              </a:ext>
            </a:extLst>
          </p:cNvPr>
          <p:cNvSpPr/>
          <p:nvPr/>
        </p:nvSpPr>
        <p:spPr>
          <a:xfrm>
            <a:off x="3752203" y="5138909"/>
            <a:ext cx="2829572" cy="26264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thaiDist"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en-US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รายงานสรุปยอดหนี้คงเหลือ และจำนวนลูกหนี้คงเหลือ</a:t>
            </a:r>
            <a:endParaRPr lang="en-US" sz="1400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	รายงานลูกหนี้ที่กู้ยืมรายใหม่</a:t>
            </a:r>
            <a:endParaRPr lang="en-US" sz="1400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	รายงานลูกหนี้เกษียณอายุราชการ</a:t>
            </a:r>
            <a:endParaRPr lang="en-US" sz="1400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	รายงานลูกหนี้สถานะสัญญาสิ้นสุดสัญญา</a:t>
            </a:r>
            <a:endParaRPr lang="en-US" sz="1400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en-US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	รายงานผลการรับชำระหนี้รายบุคคล (การ์ดลูกหนี้)</a:t>
            </a:r>
            <a:endParaRPr lang="en-US" sz="1400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	รายงานลูกหนี้ชำระเสร็จสิ้น</a:t>
            </a:r>
            <a:endParaRPr lang="en-US" sz="1400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en-US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	รายงานลูกหนี้ค้างชำระ</a:t>
            </a:r>
            <a:endParaRPr lang="en-US" sz="1400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en-US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	รายงานลูกหนี้</a:t>
            </a:r>
            <a:endParaRPr lang="en-US" sz="1400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en-US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	รายงานการกำกับติดตาม ของส่วนราชการ/เขตพื้นที่การศึกษา</a:t>
            </a:r>
            <a:endParaRPr lang="en-US" sz="1400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thaiDist">
              <a:lnSpc>
                <a:spcPct val="107000"/>
              </a:lnSpc>
              <a:tabLst>
                <a:tab pos="57264" algn="l"/>
                <a:tab pos="85694" algn="l"/>
                <a:tab pos="142957" algn="l"/>
                <a:tab pos="171589" algn="l"/>
                <a:tab pos="200019" algn="l"/>
                <a:tab pos="257283" algn="l"/>
                <a:tab pos="285915" algn="l"/>
                <a:tab pos="314345" algn="l"/>
                <a:tab pos="371608" algn="l"/>
                <a:tab pos="400240" algn="l"/>
                <a:tab pos="428671" algn="l"/>
                <a:tab pos="485934" algn="l"/>
                <a:tab pos="514566" algn="l"/>
                <a:tab pos="542996" algn="l"/>
                <a:tab pos="600260" algn="l"/>
                <a:tab pos="628891" algn="l"/>
                <a:tab pos="657321" algn="l"/>
                <a:tab pos="714585" algn="l"/>
                <a:tab pos="743217" algn="l"/>
                <a:tab pos="771647" algn="l"/>
              </a:tabLst>
            </a:pPr>
            <a:r>
              <a:rPr lang="en-US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	รายงานข้อมูลลูกหนี้ที่ผิดนัดชำระหนี้ตามคำพิพากษา</a:t>
            </a:r>
            <a:b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- 	รายงานแบบ </a:t>
            </a:r>
            <a:r>
              <a:rPr lang="en-US" sz="1400" dirty="0">
                <a:solidFill>
                  <a:schemeClr val="tx1"/>
                </a:solidFill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Dash boards</a:t>
            </a:r>
          </a:p>
        </p:txBody>
      </p:sp>
      <p:sp>
        <p:nvSpPr>
          <p:cNvPr id="86" name="สี่เหลี่ยมผืนผ้า: มุมมน 85">
            <a:extLst>
              <a:ext uri="{FF2B5EF4-FFF2-40B4-BE49-F238E27FC236}">
                <a16:creationId xmlns:a16="http://schemas.microsoft.com/office/drawing/2014/main" id="{7E8704C6-7152-47FA-849A-2244F59772AA}"/>
              </a:ext>
            </a:extLst>
          </p:cNvPr>
          <p:cNvSpPr/>
          <p:nvPr/>
        </p:nvSpPr>
        <p:spPr>
          <a:xfrm>
            <a:off x="4443879" y="4759637"/>
            <a:ext cx="1440000" cy="3600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87" name="กล่องข้อความ 86">
            <a:extLst>
              <a:ext uri="{FF2B5EF4-FFF2-40B4-BE49-F238E27FC236}">
                <a16:creationId xmlns:a16="http://schemas.microsoft.com/office/drawing/2014/main" id="{B69B5BB0-DD15-4462-B45F-1FDE7D682023}"/>
              </a:ext>
            </a:extLst>
          </p:cNvPr>
          <p:cNvSpPr txBox="1"/>
          <p:nvPr/>
        </p:nvSpPr>
        <p:spPr>
          <a:xfrm>
            <a:off x="4443879" y="4785748"/>
            <a:ext cx="137178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1400" b="1" dirty="0">
                <a:effectLst/>
                <a:ea typeface="TH SarabunPSK" panose="020B0500040200020003" pitchFamily="34" charset="-34"/>
                <a:cs typeface="TH SarabunPSK" panose="020B0500040200020003" pitchFamily="34" charset="-34"/>
              </a:rPr>
              <a:t>แสดงรายละเอียดลูกหนี้ </a:t>
            </a:r>
            <a:endParaRPr lang="th-TH" sz="1400" b="1" dirty="0"/>
          </a:p>
        </p:txBody>
      </p:sp>
      <p:sp>
        <p:nvSpPr>
          <p:cNvPr id="42" name="สี่เหลี่ยมผืนผ้า: มุมมน 41">
            <a:extLst>
              <a:ext uri="{FF2B5EF4-FFF2-40B4-BE49-F238E27FC236}">
                <a16:creationId xmlns:a16="http://schemas.microsoft.com/office/drawing/2014/main" id="{FC17D596-1117-49BF-A5EC-EB93A5DE907C}"/>
              </a:ext>
            </a:extLst>
          </p:cNvPr>
          <p:cNvSpPr/>
          <p:nvPr/>
        </p:nvSpPr>
        <p:spPr>
          <a:xfrm>
            <a:off x="3725997" y="2524379"/>
            <a:ext cx="1440000" cy="3600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43" name="สี่เหลี่ยมผืนผ้า 42">
            <a:extLst>
              <a:ext uri="{FF2B5EF4-FFF2-40B4-BE49-F238E27FC236}">
                <a16:creationId xmlns:a16="http://schemas.microsoft.com/office/drawing/2014/main" id="{BC0B37D1-3D31-4CFC-B289-FB201A3A50EC}"/>
              </a:ext>
            </a:extLst>
          </p:cNvPr>
          <p:cNvSpPr/>
          <p:nvPr/>
        </p:nvSpPr>
        <p:spPr>
          <a:xfrm>
            <a:off x="3619046" y="1566492"/>
            <a:ext cx="1649665" cy="358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แจ้งเตือนการค้างชำระ</a:t>
            </a:r>
          </a:p>
        </p:txBody>
      </p:sp>
      <p:cxnSp>
        <p:nvCxnSpPr>
          <p:cNvPr id="3" name="ตัวเชื่อมต่อ: หักมุม 2">
            <a:extLst>
              <a:ext uri="{FF2B5EF4-FFF2-40B4-BE49-F238E27FC236}">
                <a16:creationId xmlns:a16="http://schemas.microsoft.com/office/drawing/2014/main" id="{EF4CCFAD-B7B5-4EE0-B87C-A2BF61976830}"/>
              </a:ext>
            </a:extLst>
          </p:cNvPr>
          <p:cNvCxnSpPr>
            <a:stCxn id="45" idx="3"/>
            <a:endCxn id="42" idx="1"/>
          </p:cNvCxnSpPr>
          <p:nvPr/>
        </p:nvCxnSpPr>
        <p:spPr>
          <a:xfrm>
            <a:off x="2863735" y="2276085"/>
            <a:ext cx="862262" cy="428294"/>
          </a:xfrm>
          <a:prstGeom prst="bentConnector3">
            <a:avLst>
              <a:gd name="adj1" fmla="val 3969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กล่องข้อความ 48">
            <a:extLst>
              <a:ext uri="{FF2B5EF4-FFF2-40B4-BE49-F238E27FC236}">
                <a16:creationId xmlns:a16="http://schemas.microsoft.com/office/drawing/2014/main" id="{5284FDDB-D436-4CA0-BA35-61E3C0A29EA4}"/>
              </a:ext>
            </a:extLst>
          </p:cNvPr>
          <p:cNvSpPr txBox="1"/>
          <p:nvPr/>
        </p:nvSpPr>
        <p:spPr>
          <a:xfrm>
            <a:off x="3587734" y="2564810"/>
            <a:ext cx="171652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1400" b="1" dirty="0">
                <a:effectLst/>
                <a:ea typeface="TH SarabunPSK" panose="020B0500040200020003" pitchFamily="34" charset="-34"/>
                <a:cs typeface="TH SarabunPSK" panose="020B0500040200020003" pitchFamily="34" charset="-34"/>
              </a:rPr>
              <a:t>แสดงรายละเอียดลูกหนี้ </a:t>
            </a:r>
            <a:endParaRPr lang="th-TH" sz="1400" b="1" dirty="0"/>
          </a:p>
        </p:txBody>
      </p:sp>
      <p:sp>
        <p:nvSpPr>
          <p:cNvPr id="57" name="สี่เหลี่ยมผืนผ้า 56">
            <a:extLst>
              <a:ext uri="{FF2B5EF4-FFF2-40B4-BE49-F238E27FC236}">
                <a16:creationId xmlns:a16="http://schemas.microsoft.com/office/drawing/2014/main" id="{DD851CA6-CFB6-4408-98ED-C56C8AC69E42}"/>
              </a:ext>
            </a:extLst>
          </p:cNvPr>
          <p:cNvSpPr/>
          <p:nvPr/>
        </p:nvSpPr>
        <p:spPr>
          <a:xfrm>
            <a:off x="3580930" y="2033280"/>
            <a:ext cx="1649665" cy="358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chemeClr val="tx1"/>
                </a:solidFill>
                <a:effectLst/>
                <a:ea typeface="TH SarabunPSK" panose="020B0500040200020003" pitchFamily="34" charset="-34"/>
                <a:cs typeface="TH SarabunPSK" panose="020B0500040200020003" pitchFamily="34" charset="-34"/>
              </a:rPr>
              <a:t>สืบค้นข้อมูล </a:t>
            </a:r>
            <a:endParaRPr lang="th-TH" sz="14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634122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สี่เหลี่ยมผืนผ้า: มุมมน 42">
            <a:extLst>
              <a:ext uri="{FF2B5EF4-FFF2-40B4-BE49-F238E27FC236}">
                <a16:creationId xmlns:a16="http://schemas.microsoft.com/office/drawing/2014/main" id="{FFAFD728-A1AD-4D86-86F9-4D3C026E0229}"/>
              </a:ext>
            </a:extLst>
          </p:cNvPr>
          <p:cNvSpPr/>
          <p:nvPr/>
        </p:nvSpPr>
        <p:spPr>
          <a:xfrm>
            <a:off x="4750675" y="963556"/>
            <a:ext cx="900000" cy="270000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675" dirty="0"/>
          </a:p>
        </p:txBody>
      </p:sp>
      <p:sp>
        <p:nvSpPr>
          <p:cNvPr id="47" name="สี่เหลี่ยมผืนผ้า 46">
            <a:extLst>
              <a:ext uri="{FF2B5EF4-FFF2-40B4-BE49-F238E27FC236}">
                <a16:creationId xmlns:a16="http://schemas.microsoft.com/office/drawing/2014/main" id="{99C3D808-07B0-4E2D-9AAC-1B8FF9E5A4B7}"/>
              </a:ext>
            </a:extLst>
          </p:cNvPr>
          <p:cNvSpPr/>
          <p:nvPr/>
        </p:nvSpPr>
        <p:spPr>
          <a:xfrm>
            <a:off x="4781706" y="1063046"/>
            <a:ext cx="785284" cy="116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เริ่ม</a:t>
            </a:r>
          </a:p>
        </p:txBody>
      </p:sp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A668E275-6F98-4A99-AED2-65517A5C0486}"/>
              </a:ext>
            </a:extLst>
          </p:cNvPr>
          <p:cNvSpPr/>
          <p:nvPr/>
        </p:nvSpPr>
        <p:spPr>
          <a:xfrm>
            <a:off x="4760329" y="1546516"/>
            <a:ext cx="900000" cy="27000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116" name="สี่เหลี่ยมผืนผ้า: มุมมน 115">
            <a:extLst>
              <a:ext uri="{FF2B5EF4-FFF2-40B4-BE49-F238E27FC236}">
                <a16:creationId xmlns:a16="http://schemas.microsoft.com/office/drawing/2014/main" id="{4BD297CF-108D-450B-A829-ED956CCAD8EA}"/>
              </a:ext>
            </a:extLst>
          </p:cNvPr>
          <p:cNvSpPr/>
          <p:nvPr/>
        </p:nvSpPr>
        <p:spPr>
          <a:xfrm>
            <a:off x="4499811" y="4240386"/>
            <a:ext cx="1552480" cy="291242"/>
          </a:xfrm>
          <a:prstGeom prst="roundRect">
            <a:avLst>
              <a:gd name="adj" fmla="val 3964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675" dirty="0"/>
          </a:p>
        </p:txBody>
      </p:sp>
      <p:sp>
        <p:nvSpPr>
          <p:cNvPr id="117" name="สี่เหลี่ยมผืนผ้า 116">
            <a:extLst>
              <a:ext uri="{FF2B5EF4-FFF2-40B4-BE49-F238E27FC236}">
                <a16:creationId xmlns:a16="http://schemas.microsoft.com/office/drawing/2014/main" id="{AF7D800C-508D-4967-818A-0612F4DCDE7C}"/>
              </a:ext>
            </a:extLst>
          </p:cNvPr>
          <p:cNvSpPr/>
          <p:nvPr/>
        </p:nvSpPr>
        <p:spPr>
          <a:xfrm>
            <a:off x="4802665" y="4325311"/>
            <a:ext cx="930376" cy="116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จบการทำงาน</a:t>
            </a:r>
          </a:p>
        </p:txBody>
      </p:sp>
      <p:sp>
        <p:nvSpPr>
          <p:cNvPr id="46" name="สี่เหลี่ยมผืนผ้า 45">
            <a:extLst>
              <a:ext uri="{FF2B5EF4-FFF2-40B4-BE49-F238E27FC236}">
                <a16:creationId xmlns:a16="http://schemas.microsoft.com/office/drawing/2014/main" id="{EE082FB6-DEFC-4497-A991-EF2F6B21D548}"/>
              </a:ext>
            </a:extLst>
          </p:cNvPr>
          <p:cNvSpPr/>
          <p:nvPr/>
        </p:nvSpPr>
        <p:spPr>
          <a:xfrm>
            <a:off x="702663" y="167057"/>
            <a:ext cx="1927128" cy="3610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การบริการสารสนเทศ</a:t>
            </a:r>
          </a:p>
        </p:txBody>
      </p:sp>
      <p:sp>
        <p:nvSpPr>
          <p:cNvPr id="137" name="สี่เหลี่ยมผืนผ้า 136">
            <a:extLst>
              <a:ext uri="{FF2B5EF4-FFF2-40B4-BE49-F238E27FC236}">
                <a16:creationId xmlns:a16="http://schemas.microsoft.com/office/drawing/2014/main" id="{FEFE5C8C-08BA-47D3-A1A4-E1397466BA7D}"/>
              </a:ext>
            </a:extLst>
          </p:cNvPr>
          <p:cNvSpPr/>
          <p:nvPr/>
        </p:nvSpPr>
        <p:spPr>
          <a:xfrm>
            <a:off x="4832539" y="1616809"/>
            <a:ext cx="729569" cy="1477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เข้าสู่ระบบ</a:t>
            </a:r>
          </a:p>
        </p:txBody>
      </p:sp>
      <p:sp>
        <p:nvSpPr>
          <p:cNvPr id="138" name="สี่เหลี่ยมผืนผ้า 137">
            <a:extLst>
              <a:ext uri="{FF2B5EF4-FFF2-40B4-BE49-F238E27FC236}">
                <a16:creationId xmlns:a16="http://schemas.microsoft.com/office/drawing/2014/main" id="{9951C79A-16A0-438B-A203-CF78AE43E34F}"/>
              </a:ext>
            </a:extLst>
          </p:cNvPr>
          <p:cNvSpPr/>
          <p:nvPr/>
        </p:nvSpPr>
        <p:spPr>
          <a:xfrm>
            <a:off x="4097855" y="3572929"/>
            <a:ext cx="2250558" cy="460877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151" name="ทรงกระบอก 150">
            <a:extLst>
              <a:ext uri="{FF2B5EF4-FFF2-40B4-BE49-F238E27FC236}">
                <a16:creationId xmlns:a16="http://schemas.microsoft.com/office/drawing/2014/main" id="{B1500EBC-6B30-4AE0-A5A4-97ED3E1E59A2}"/>
              </a:ext>
            </a:extLst>
          </p:cNvPr>
          <p:cNvSpPr/>
          <p:nvPr/>
        </p:nvSpPr>
        <p:spPr>
          <a:xfrm>
            <a:off x="5719640" y="557103"/>
            <a:ext cx="1022444" cy="541454"/>
          </a:xfrm>
          <a:prstGeom prst="ca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153" name="สี่เหลี่ยมผืนผ้า 152">
            <a:extLst>
              <a:ext uri="{FF2B5EF4-FFF2-40B4-BE49-F238E27FC236}">
                <a16:creationId xmlns:a16="http://schemas.microsoft.com/office/drawing/2014/main" id="{0CFDD780-6E6B-47BA-B63A-298B9ADD3300}"/>
              </a:ext>
            </a:extLst>
          </p:cNvPr>
          <p:cNvSpPr/>
          <p:nvPr/>
        </p:nvSpPr>
        <p:spPr>
          <a:xfrm>
            <a:off x="5608205" y="711556"/>
            <a:ext cx="1322905" cy="4056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ฐานข้อมูลลูกหนี้</a:t>
            </a:r>
            <a:b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เงินทุนหมุนเวียน</a:t>
            </a:r>
          </a:p>
        </p:txBody>
      </p:sp>
      <p:sp>
        <p:nvSpPr>
          <p:cNvPr id="157" name="สี่เหลี่ยมผืนผ้า 156">
            <a:extLst>
              <a:ext uri="{FF2B5EF4-FFF2-40B4-BE49-F238E27FC236}">
                <a16:creationId xmlns:a16="http://schemas.microsoft.com/office/drawing/2014/main" id="{96761705-EC29-4581-83D3-BAC3D16F5291}"/>
              </a:ext>
            </a:extLst>
          </p:cNvPr>
          <p:cNvSpPr/>
          <p:nvPr/>
        </p:nvSpPr>
        <p:spPr>
          <a:xfrm>
            <a:off x="3996140" y="3603740"/>
            <a:ext cx="2516623" cy="4666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แสดงข้อมูลเงินกู้</a:t>
            </a:r>
            <a:b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รายละเอียดสัญญา / ข้อมูลการเคลื่อนไหว</a:t>
            </a:r>
          </a:p>
        </p:txBody>
      </p:sp>
      <p:sp>
        <p:nvSpPr>
          <p:cNvPr id="67" name="ข้าวหลามตัด 66">
            <a:extLst>
              <a:ext uri="{FF2B5EF4-FFF2-40B4-BE49-F238E27FC236}">
                <a16:creationId xmlns:a16="http://schemas.microsoft.com/office/drawing/2014/main" id="{E8437F22-1D76-47E8-8F59-0F8891339718}"/>
              </a:ext>
            </a:extLst>
          </p:cNvPr>
          <p:cNvSpPr/>
          <p:nvPr/>
        </p:nvSpPr>
        <p:spPr>
          <a:xfrm>
            <a:off x="363335" y="120145"/>
            <a:ext cx="339328" cy="317897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575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4</a:t>
            </a:r>
          </a:p>
        </p:txBody>
      </p:sp>
      <p:cxnSp>
        <p:nvCxnSpPr>
          <p:cNvPr id="65" name="ตัวเชื่อมต่อตรง 64">
            <a:extLst>
              <a:ext uri="{FF2B5EF4-FFF2-40B4-BE49-F238E27FC236}">
                <a16:creationId xmlns:a16="http://schemas.microsoft.com/office/drawing/2014/main" id="{EBE35EA5-15F8-4185-8130-F7199885C9BB}"/>
              </a:ext>
            </a:extLst>
          </p:cNvPr>
          <p:cNvCxnSpPr/>
          <p:nvPr/>
        </p:nvCxnSpPr>
        <p:spPr>
          <a:xfrm>
            <a:off x="4003820" y="763503"/>
            <a:ext cx="0" cy="6156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วงรี 65">
            <a:extLst>
              <a:ext uri="{FF2B5EF4-FFF2-40B4-BE49-F238E27FC236}">
                <a16:creationId xmlns:a16="http://schemas.microsoft.com/office/drawing/2014/main" id="{66E3A8E2-386C-430C-84F5-5CBE543638B6}"/>
              </a:ext>
            </a:extLst>
          </p:cNvPr>
          <p:cNvSpPr/>
          <p:nvPr/>
        </p:nvSpPr>
        <p:spPr>
          <a:xfrm>
            <a:off x="531092" y="634800"/>
            <a:ext cx="185435" cy="1854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575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</a:p>
        </p:txBody>
      </p:sp>
      <p:sp>
        <p:nvSpPr>
          <p:cNvPr id="71" name="สี่เหลี่ยมผืนผ้า 70">
            <a:extLst>
              <a:ext uri="{FF2B5EF4-FFF2-40B4-BE49-F238E27FC236}">
                <a16:creationId xmlns:a16="http://schemas.microsoft.com/office/drawing/2014/main" id="{1944874A-1B75-449E-8906-92AEE635312F}"/>
              </a:ext>
            </a:extLst>
          </p:cNvPr>
          <p:cNvSpPr/>
          <p:nvPr/>
        </p:nvSpPr>
        <p:spPr>
          <a:xfrm>
            <a:off x="557059" y="625821"/>
            <a:ext cx="1028020" cy="2240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การลงทะเบียนยืนยันตัวตน</a:t>
            </a:r>
          </a:p>
        </p:txBody>
      </p:sp>
      <p:sp>
        <p:nvSpPr>
          <p:cNvPr id="82" name="สี่เหลี่ยมผืนผ้า 81">
            <a:extLst>
              <a:ext uri="{FF2B5EF4-FFF2-40B4-BE49-F238E27FC236}">
                <a16:creationId xmlns:a16="http://schemas.microsoft.com/office/drawing/2014/main" id="{5806F32F-CD9F-482A-9662-A43619D5C397}"/>
              </a:ext>
            </a:extLst>
          </p:cNvPr>
          <p:cNvSpPr/>
          <p:nvPr/>
        </p:nvSpPr>
        <p:spPr>
          <a:xfrm>
            <a:off x="4531635" y="2921724"/>
            <a:ext cx="1357388" cy="419152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86" name="สี่เหลี่ยมผืนผ้า 85">
            <a:extLst>
              <a:ext uri="{FF2B5EF4-FFF2-40B4-BE49-F238E27FC236}">
                <a16:creationId xmlns:a16="http://schemas.microsoft.com/office/drawing/2014/main" id="{27699F0B-324A-45E3-9D97-A9C65793C7EB}"/>
              </a:ext>
            </a:extLst>
          </p:cNvPr>
          <p:cNvSpPr/>
          <p:nvPr/>
        </p:nvSpPr>
        <p:spPr>
          <a:xfrm>
            <a:off x="4621633" y="2959703"/>
            <a:ext cx="1105430" cy="3916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แสดงข้อมูลทั่วไปของสมาชิก</a:t>
            </a:r>
          </a:p>
        </p:txBody>
      </p:sp>
      <p:sp>
        <p:nvSpPr>
          <p:cNvPr id="90" name="สี่เหลี่ยมผืนผ้า 89">
            <a:extLst>
              <a:ext uri="{FF2B5EF4-FFF2-40B4-BE49-F238E27FC236}">
                <a16:creationId xmlns:a16="http://schemas.microsoft.com/office/drawing/2014/main" id="{1C48FCDE-B825-41F7-BEA3-C463553AADA7}"/>
              </a:ext>
            </a:extLst>
          </p:cNvPr>
          <p:cNvSpPr/>
          <p:nvPr/>
        </p:nvSpPr>
        <p:spPr>
          <a:xfrm>
            <a:off x="4384077" y="2228376"/>
            <a:ext cx="1749616" cy="466615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575"/>
          </a:p>
        </p:txBody>
      </p:sp>
      <p:sp>
        <p:nvSpPr>
          <p:cNvPr id="91" name="สี่เหลี่ยมผืนผ้า 90">
            <a:extLst>
              <a:ext uri="{FF2B5EF4-FFF2-40B4-BE49-F238E27FC236}">
                <a16:creationId xmlns:a16="http://schemas.microsoft.com/office/drawing/2014/main" id="{D9683F7E-E9A5-4D23-A619-72C5600C7C7B}"/>
              </a:ext>
            </a:extLst>
          </p:cNvPr>
          <p:cNvSpPr/>
          <p:nvPr/>
        </p:nvSpPr>
        <p:spPr>
          <a:xfrm>
            <a:off x="4365921" y="2378749"/>
            <a:ext cx="1777062" cy="1477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แสดงข้อความประชาสัมพันธ์ /</a:t>
            </a:r>
            <a:b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การแจ้งเตือนจากระบบงานอื่นๆ</a:t>
            </a:r>
          </a:p>
        </p:txBody>
      </p:sp>
      <p:sp>
        <p:nvSpPr>
          <p:cNvPr id="95" name="วงรี 94">
            <a:extLst>
              <a:ext uri="{FF2B5EF4-FFF2-40B4-BE49-F238E27FC236}">
                <a16:creationId xmlns:a16="http://schemas.microsoft.com/office/drawing/2014/main" id="{68CD0E3E-2091-46A2-BF14-D23F85FB049B}"/>
              </a:ext>
            </a:extLst>
          </p:cNvPr>
          <p:cNvSpPr/>
          <p:nvPr/>
        </p:nvSpPr>
        <p:spPr>
          <a:xfrm>
            <a:off x="3718504" y="578068"/>
            <a:ext cx="185435" cy="1854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575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2</a:t>
            </a:r>
          </a:p>
        </p:txBody>
      </p:sp>
      <p:sp>
        <p:nvSpPr>
          <p:cNvPr id="96" name="สี่เหลี่ยมผืนผ้า 95">
            <a:extLst>
              <a:ext uri="{FF2B5EF4-FFF2-40B4-BE49-F238E27FC236}">
                <a16:creationId xmlns:a16="http://schemas.microsoft.com/office/drawing/2014/main" id="{C4EC81BB-4CFC-46B5-AE57-82B821017149}"/>
              </a:ext>
            </a:extLst>
          </p:cNvPr>
          <p:cNvSpPr/>
          <p:nvPr/>
        </p:nvSpPr>
        <p:spPr>
          <a:xfrm>
            <a:off x="4125077" y="470967"/>
            <a:ext cx="1313257" cy="2240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ระบบสมาชิกออนไลน์</a:t>
            </a:r>
          </a:p>
        </p:txBody>
      </p:sp>
      <p:cxnSp>
        <p:nvCxnSpPr>
          <p:cNvPr id="6" name="ตัวเชื่อมต่อ: หักมุม 5">
            <a:extLst>
              <a:ext uri="{FF2B5EF4-FFF2-40B4-BE49-F238E27FC236}">
                <a16:creationId xmlns:a16="http://schemas.microsoft.com/office/drawing/2014/main" id="{4B505A08-F10E-4FF2-A5C3-3A19BD4B8B5B}"/>
              </a:ext>
            </a:extLst>
          </p:cNvPr>
          <p:cNvCxnSpPr>
            <a:cxnSpLocks/>
            <a:endCxn id="90" idx="3"/>
          </p:cNvCxnSpPr>
          <p:nvPr/>
        </p:nvCxnSpPr>
        <p:spPr>
          <a:xfrm rot="5400000">
            <a:off x="5596071" y="1652132"/>
            <a:ext cx="1347174" cy="271930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ลูกศรเชื่อมต่อแบบตรง 86">
            <a:extLst>
              <a:ext uri="{FF2B5EF4-FFF2-40B4-BE49-F238E27FC236}">
                <a16:creationId xmlns:a16="http://schemas.microsoft.com/office/drawing/2014/main" id="{6C3C7875-B5EB-4A68-AE91-EF71B84AA8B1}"/>
              </a:ext>
            </a:extLst>
          </p:cNvPr>
          <p:cNvCxnSpPr>
            <a:cxnSpLocks/>
          </p:cNvCxnSpPr>
          <p:nvPr/>
        </p:nvCxnSpPr>
        <p:spPr>
          <a:xfrm flipH="1">
            <a:off x="5171619" y="1831083"/>
            <a:ext cx="0" cy="408975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ลูกศรเชื่อมต่อแบบตรง 87">
            <a:extLst>
              <a:ext uri="{FF2B5EF4-FFF2-40B4-BE49-F238E27FC236}">
                <a16:creationId xmlns:a16="http://schemas.microsoft.com/office/drawing/2014/main" id="{BB2A90A0-7425-4378-90AF-978DB8632595}"/>
              </a:ext>
            </a:extLst>
          </p:cNvPr>
          <p:cNvCxnSpPr>
            <a:cxnSpLocks/>
          </p:cNvCxnSpPr>
          <p:nvPr/>
        </p:nvCxnSpPr>
        <p:spPr>
          <a:xfrm flipH="1">
            <a:off x="5197323" y="2701802"/>
            <a:ext cx="0" cy="18000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ลูกศรเชื่อมต่อแบบตรง 88">
            <a:extLst>
              <a:ext uri="{FF2B5EF4-FFF2-40B4-BE49-F238E27FC236}">
                <a16:creationId xmlns:a16="http://schemas.microsoft.com/office/drawing/2014/main" id="{D7DE923B-6136-4838-8EA2-683108058D0E}"/>
              </a:ext>
            </a:extLst>
          </p:cNvPr>
          <p:cNvCxnSpPr>
            <a:cxnSpLocks/>
          </p:cNvCxnSpPr>
          <p:nvPr/>
        </p:nvCxnSpPr>
        <p:spPr>
          <a:xfrm flipH="1">
            <a:off x="5202058" y="3351337"/>
            <a:ext cx="0" cy="18000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ลูกศรเชื่อมต่อแบบตรง 92">
            <a:extLst>
              <a:ext uri="{FF2B5EF4-FFF2-40B4-BE49-F238E27FC236}">
                <a16:creationId xmlns:a16="http://schemas.microsoft.com/office/drawing/2014/main" id="{5B8DC40A-7934-45A7-9401-8683A37FD48F}"/>
              </a:ext>
            </a:extLst>
          </p:cNvPr>
          <p:cNvCxnSpPr>
            <a:cxnSpLocks/>
          </p:cNvCxnSpPr>
          <p:nvPr/>
        </p:nvCxnSpPr>
        <p:spPr>
          <a:xfrm flipH="1">
            <a:off x="5223134" y="4059531"/>
            <a:ext cx="0" cy="18000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4" name="กลุ่ม 93">
            <a:extLst>
              <a:ext uri="{FF2B5EF4-FFF2-40B4-BE49-F238E27FC236}">
                <a16:creationId xmlns:a16="http://schemas.microsoft.com/office/drawing/2014/main" id="{F8C017D5-015B-42B0-B111-C3617A9C2C4A}"/>
              </a:ext>
            </a:extLst>
          </p:cNvPr>
          <p:cNvGrpSpPr/>
          <p:nvPr/>
        </p:nvGrpSpPr>
        <p:grpSpPr>
          <a:xfrm>
            <a:off x="1055310" y="1114510"/>
            <a:ext cx="1150049" cy="262192"/>
            <a:chOff x="2823452" y="1228294"/>
            <a:chExt cx="1150049" cy="262192"/>
          </a:xfrm>
        </p:grpSpPr>
        <p:sp>
          <p:nvSpPr>
            <p:cNvPr id="97" name="สี่เหลี่ยมผืนผ้า: มุมมน 96">
              <a:extLst>
                <a:ext uri="{FF2B5EF4-FFF2-40B4-BE49-F238E27FC236}">
                  <a16:creationId xmlns:a16="http://schemas.microsoft.com/office/drawing/2014/main" id="{424D707A-3E68-48AB-B6C2-3D232787F464}"/>
                </a:ext>
              </a:extLst>
            </p:cNvPr>
            <p:cNvSpPr/>
            <p:nvPr/>
          </p:nvSpPr>
          <p:spPr>
            <a:xfrm>
              <a:off x="2823452" y="1228294"/>
              <a:ext cx="1150049" cy="255609"/>
            </a:xfrm>
            <a:prstGeom prst="roundRect">
              <a:avLst>
                <a:gd name="adj" fmla="val 39640"/>
              </a:avLst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675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98" name="สี่เหลี่ยมผืนผ้า 97">
              <a:extLst>
                <a:ext uri="{FF2B5EF4-FFF2-40B4-BE49-F238E27FC236}">
                  <a16:creationId xmlns:a16="http://schemas.microsoft.com/office/drawing/2014/main" id="{26299131-04CF-4D77-9366-FB19F416BB61}"/>
                </a:ext>
              </a:extLst>
            </p:cNvPr>
            <p:cNvSpPr/>
            <p:nvPr/>
          </p:nvSpPr>
          <p:spPr>
            <a:xfrm>
              <a:off x="2918058" y="1260473"/>
              <a:ext cx="890326" cy="23001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เริ่ม</a:t>
              </a:r>
            </a:p>
          </p:txBody>
        </p:sp>
      </p:grpSp>
      <p:grpSp>
        <p:nvGrpSpPr>
          <p:cNvPr id="99" name="กลุ่ม 98">
            <a:extLst>
              <a:ext uri="{FF2B5EF4-FFF2-40B4-BE49-F238E27FC236}">
                <a16:creationId xmlns:a16="http://schemas.microsoft.com/office/drawing/2014/main" id="{7DC45EB2-B48D-4C50-9A0A-9FA227FFC3DC}"/>
              </a:ext>
            </a:extLst>
          </p:cNvPr>
          <p:cNvGrpSpPr/>
          <p:nvPr/>
        </p:nvGrpSpPr>
        <p:grpSpPr>
          <a:xfrm>
            <a:off x="988828" y="2460193"/>
            <a:ext cx="1282888" cy="681002"/>
            <a:chOff x="2739542" y="2638902"/>
            <a:chExt cx="1282888" cy="681002"/>
          </a:xfrm>
        </p:grpSpPr>
        <p:sp>
          <p:nvSpPr>
            <p:cNvPr id="100" name="แผนผังลําดับงาน: การตัดสินใจ 99">
              <a:extLst>
                <a:ext uri="{FF2B5EF4-FFF2-40B4-BE49-F238E27FC236}">
                  <a16:creationId xmlns:a16="http://schemas.microsoft.com/office/drawing/2014/main" id="{552CB240-4D05-4257-8AC2-400D84BD7F59}"/>
                </a:ext>
              </a:extLst>
            </p:cNvPr>
            <p:cNvSpPr/>
            <p:nvPr/>
          </p:nvSpPr>
          <p:spPr>
            <a:xfrm>
              <a:off x="2753834" y="2638902"/>
              <a:ext cx="1202239" cy="681002"/>
            </a:xfrm>
            <a:prstGeom prst="flowChartDecision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675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101" name="สี่เหลี่ยมผืนผ้า 100">
              <a:extLst>
                <a:ext uri="{FF2B5EF4-FFF2-40B4-BE49-F238E27FC236}">
                  <a16:creationId xmlns:a16="http://schemas.microsoft.com/office/drawing/2014/main" id="{8FE898A3-2979-4DEA-8B28-F3749B9A06A0}"/>
                </a:ext>
              </a:extLst>
            </p:cNvPr>
            <p:cNvSpPr/>
            <p:nvPr/>
          </p:nvSpPr>
          <p:spPr>
            <a:xfrm>
              <a:off x="2739542" y="2806627"/>
              <a:ext cx="1282888" cy="32379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ระบบลงทะเบียน</a:t>
              </a:r>
            </a:p>
          </p:txBody>
        </p:sp>
      </p:grpSp>
      <p:sp>
        <p:nvSpPr>
          <p:cNvPr id="102" name="สี่เหลี่ยมผืนผ้า 101">
            <a:extLst>
              <a:ext uri="{FF2B5EF4-FFF2-40B4-BE49-F238E27FC236}">
                <a16:creationId xmlns:a16="http://schemas.microsoft.com/office/drawing/2014/main" id="{B626012E-F080-48E9-A7A8-098D483C8095}"/>
              </a:ext>
            </a:extLst>
          </p:cNvPr>
          <p:cNvSpPr/>
          <p:nvPr/>
        </p:nvSpPr>
        <p:spPr>
          <a:xfrm>
            <a:off x="1031071" y="2066930"/>
            <a:ext cx="1715830" cy="5684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มีข้อมูล</a:t>
            </a:r>
          </a:p>
        </p:txBody>
      </p:sp>
      <p:grpSp>
        <p:nvGrpSpPr>
          <p:cNvPr id="103" name="กลุ่ม 102">
            <a:extLst>
              <a:ext uri="{FF2B5EF4-FFF2-40B4-BE49-F238E27FC236}">
                <a16:creationId xmlns:a16="http://schemas.microsoft.com/office/drawing/2014/main" id="{E5D63A07-F03F-474F-980F-033B7796D93B}"/>
              </a:ext>
            </a:extLst>
          </p:cNvPr>
          <p:cNvGrpSpPr/>
          <p:nvPr/>
        </p:nvGrpSpPr>
        <p:grpSpPr>
          <a:xfrm>
            <a:off x="692549" y="3380986"/>
            <a:ext cx="1875445" cy="665091"/>
            <a:chOff x="-98052" y="3828455"/>
            <a:chExt cx="1875445" cy="665091"/>
          </a:xfrm>
        </p:grpSpPr>
        <p:sp>
          <p:nvSpPr>
            <p:cNvPr id="104" name="สี่เหลี่ยมผืนผ้า 103">
              <a:extLst>
                <a:ext uri="{FF2B5EF4-FFF2-40B4-BE49-F238E27FC236}">
                  <a16:creationId xmlns:a16="http://schemas.microsoft.com/office/drawing/2014/main" id="{1A79002C-421E-4E0B-BF89-E4087243367B}"/>
                </a:ext>
              </a:extLst>
            </p:cNvPr>
            <p:cNvSpPr/>
            <p:nvPr/>
          </p:nvSpPr>
          <p:spPr>
            <a:xfrm>
              <a:off x="95865" y="3907099"/>
              <a:ext cx="1448577" cy="479780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575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105" name="สี่เหลี่ยมผืนผ้า 104">
              <a:extLst>
                <a:ext uri="{FF2B5EF4-FFF2-40B4-BE49-F238E27FC236}">
                  <a16:creationId xmlns:a16="http://schemas.microsoft.com/office/drawing/2014/main" id="{3CFE2F0B-AB8A-4537-BCE4-58263A86BC8A}"/>
                </a:ext>
              </a:extLst>
            </p:cNvPr>
            <p:cNvSpPr/>
            <p:nvPr/>
          </p:nvSpPr>
          <p:spPr>
            <a:xfrm rot="10800000" flipV="1">
              <a:off x="-98052" y="3828455"/>
              <a:ext cx="1875445" cy="66509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4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รับ </a:t>
              </a:r>
              <a:r>
                <a:rPr lang="en-US" sz="14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Username Password</a:t>
              </a:r>
              <a:br>
                <a:rPr lang="en-US" sz="14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</a:br>
              <a:r>
                <a:rPr lang="en-US" sz="14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(</a:t>
              </a:r>
              <a:r>
                <a:rPr lang="th-TH" sz="14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เป็นรหัส </a:t>
              </a:r>
              <a:r>
                <a:rPr lang="en-US" sz="14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OTP </a:t>
              </a:r>
              <a:r>
                <a:rPr lang="th-TH" sz="14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ทาง </a:t>
              </a:r>
              <a:r>
                <a:rPr lang="en-US" sz="14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Email)</a:t>
              </a:r>
              <a:endParaRPr lang="th-TH" sz="1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106" name="สี่เหลี่ยมผืนผ้า 105">
            <a:extLst>
              <a:ext uri="{FF2B5EF4-FFF2-40B4-BE49-F238E27FC236}">
                <a16:creationId xmlns:a16="http://schemas.microsoft.com/office/drawing/2014/main" id="{D39365C9-EF9A-4E0D-932D-C2506B9CB3A5}"/>
              </a:ext>
            </a:extLst>
          </p:cNvPr>
          <p:cNvSpPr/>
          <p:nvPr/>
        </p:nvSpPr>
        <p:spPr>
          <a:xfrm>
            <a:off x="859369" y="4338723"/>
            <a:ext cx="1522902" cy="394103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575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7" name="สี่เหลี่ยมผืนผ้า 106">
            <a:extLst>
              <a:ext uri="{FF2B5EF4-FFF2-40B4-BE49-F238E27FC236}">
                <a16:creationId xmlns:a16="http://schemas.microsoft.com/office/drawing/2014/main" id="{5BC36A4A-5A28-43E8-9839-286ACC5DE2C6}"/>
              </a:ext>
            </a:extLst>
          </p:cNvPr>
          <p:cNvSpPr/>
          <p:nvPr/>
        </p:nvSpPr>
        <p:spPr>
          <a:xfrm>
            <a:off x="935108" y="4391786"/>
            <a:ext cx="1399935" cy="2842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เข้าสู่ระบบ</a:t>
            </a:r>
          </a:p>
        </p:txBody>
      </p:sp>
      <p:grpSp>
        <p:nvGrpSpPr>
          <p:cNvPr id="108" name="กลุ่ม 107">
            <a:extLst>
              <a:ext uri="{FF2B5EF4-FFF2-40B4-BE49-F238E27FC236}">
                <a16:creationId xmlns:a16="http://schemas.microsoft.com/office/drawing/2014/main" id="{A1295144-8FC6-4119-8FFD-A978CC5760CF}"/>
              </a:ext>
            </a:extLst>
          </p:cNvPr>
          <p:cNvGrpSpPr/>
          <p:nvPr/>
        </p:nvGrpSpPr>
        <p:grpSpPr>
          <a:xfrm>
            <a:off x="842788" y="5745932"/>
            <a:ext cx="1522901" cy="259857"/>
            <a:chOff x="2684035" y="6383177"/>
            <a:chExt cx="1522901" cy="259857"/>
          </a:xfrm>
        </p:grpSpPr>
        <p:sp>
          <p:nvSpPr>
            <p:cNvPr id="109" name="สี่เหลี่ยมผืนผ้า: มุมมน 108">
              <a:extLst>
                <a:ext uri="{FF2B5EF4-FFF2-40B4-BE49-F238E27FC236}">
                  <a16:creationId xmlns:a16="http://schemas.microsoft.com/office/drawing/2014/main" id="{BB831F45-7AFE-41E5-9BDA-1914361C2C4A}"/>
                </a:ext>
              </a:extLst>
            </p:cNvPr>
            <p:cNvSpPr/>
            <p:nvPr/>
          </p:nvSpPr>
          <p:spPr>
            <a:xfrm>
              <a:off x="2872318" y="6383177"/>
              <a:ext cx="1150049" cy="255609"/>
            </a:xfrm>
            <a:prstGeom prst="roundRect">
              <a:avLst>
                <a:gd name="adj" fmla="val 39640"/>
              </a:avLst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675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110" name="สี่เหลี่ยมผืนผ้า 109">
              <a:extLst>
                <a:ext uri="{FF2B5EF4-FFF2-40B4-BE49-F238E27FC236}">
                  <a16:creationId xmlns:a16="http://schemas.microsoft.com/office/drawing/2014/main" id="{8446B753-5A88-43EE-86C9-160BD95216FB}"/>
                </a:ext>
              </a:extLst>
            </p:cNvPr>
            <p:cNvSpPr/>
            <p:nvPr/>
          </p:nvSpPr>
          <p:spPr>
            <a:xfrm>
              <a:off x="2684035" y="6413021"/>
              <a:ext cx="1522901" cy="23001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จบการทำงาน</a:t>
              </a:r>
            </a:p>
          </p:txBody>
        </p:sp>
      </p:grpSp>
      <p:cxnSp>
        <p:nvCxnSpPr>
          <p:cNvPr id="111" name="ลูกศรเชื่อมต่อแบบตรง 110">
            <a:extLst>
              <a:ext uri="{FF2B5EF4-FFF2-40B4-BE49-F238E27FC236}">
                <a16:creationId xmlns:a16="http://schemas.microsoft.com/office/drawing/2014/main" id="{C5E43C7B-799C-43C4-9969-435DDF0CF5EB}"/>
              </a:ext>
            </a:extLst>
          </p:cNvPr>
          <p:cNvCxnSpPr>
            <a:cxnSpLocks/>
          </p:cNvCxnSpPr>
          <p:nvPr/>
        </p:nvCxnSpPr>
        <p:spPr>
          <a:xfrm>
            <a:off x="1612570" y="1380244"/>
            <a:ext cx="0" cy="272928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สี่เหลี่ยมผืนผ้า 111">
            <a:extLst>
              <a:ext uri="{FF2B5EF4-FFF2-40B4-BE49-F238E27FC236}">
                <a16:creationId xmlns:a16="http://schemas.microsoft.com/office/drawing/2014/main" id="{30AE8ED1-8489-4814-B608-9A55A932AEB1}"/>
              </a:ext>
            </a:extLst>
          </p:cNvPr>
          <p:cNvSpPr/>
          <p:nvPr/>
        </p:nvSpPr>
        <p:spPr>
          <a:xfrm>
            <a:off x="-302031" y="2138070"/>
            <a:ext cx="1715830" cy="5684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ไม่มีข้อมูล</a:t>
            </a:r>
          </a:p>
        </p:txBody>
      </p:sp>
      <p:sp>
        <p:nvSpPr>
          <p:cNvPr id="113" name="วงรี 112">
            <a:extLst>
              <a:ext uri="{FF2B5EF4-FFF2-40B4-BE49-F238E27FC236}">
                <a16:creationId xmlns:a16="http://schemas.microsoft.com/office/drawing/2014/main" id="{E7C821AE-4EAB-4F18-9193-974483E55031}"/>
              </a:ext>
            </a:extLst>
          </p:cNvPr>
          <p:cNvSpPr/>
          <p:nvPr/>
        </p:nvSpPr>
        <p:spPr>
          <a:xfrm>
            <a:off x="1507950" y="5126509"/>
            <a:ext cx="225740" cy="225740"/>
          </a:xfrm>
          <a:prstGeom prst="ellipse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575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114" name="ลูกศรเชื่อมต่อแบบตรง 113">
            <a:extLst>
              <a:ext uri="{FF2B5EF4-FFF2-40B4-BE49-F238E27FC236}">
                <a16:creationId xmlns:a16="http://schemas.microsoft.com/office/drawing/2014/main" id="{A7ACFDF4-27F4-4C66-8C80-1CE3C1237404}"/>
              </a:ext>
            </a:extLst>
          </p:cNvPr>
          <p:cNvCxnSpPr>
            <a:cxnSpLocks/>
            <a:stCxn id="106" idx="2"/>
          </p:cNvCxnSpPr>
          <p:nvPr/>
        </p:nvCxnSpPr>
        <p:spPr>
          <a:xfrm>
            <a:off x="1620820" y="4732826"/>
            <a:ext cx="0" cy="393683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ทรงกระบอก 114">
            <a:extLst>
              <a:ext uri="{FF2B5EF4-FFF2-40B4-BE49-F238E27FC236}">
                <a16:creationId xmlns:a16="http://schemas.microsoft.com/office/drawing/2014/main" id="{5B971C8D-3DFE-4F30-B39C-9391EBA09C33}"/>
              </a:ext>
            </a:extLst>
          </p:cNvPr>
          <p:cNvSpPr/>
          <p:nvPr/>
        </p:nvSpPr>
        <p:spPr>
          <a:xfrm>
            <a:off x="3023270" y="1241622"/>
            <a:ext cx="890322" cy="586410"/>
          </a:xfrm>
          <a:prstGeom prst="can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575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18" name="สี่เหลี่ยมผืนผ้า 117">
            <a:extLst>
              <a:ext uri="{FF2B5EF4-FFF2-40B4-BE49-F238E27FC236}">
                <a16:creationId xmlns:a16="http://schemas.microsoft.com/office/drawing/2014/main" id="{85CFB542-0235-42DE-A1C7-41DC1064291A}"/>
              </a:ext>
            </a:extLst>
          </p:cNvPr>
          <p:cNvSpPr/>
          <p:nvPr/>
        </p:nvSpPr>
        <p:spPr>
          <a:xfrm>
            <a:off x="2933041" y="1453649"/>
            <a:ext cx="1070779" cy="3114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ฐานข้อมูล</a:t>
            </a:r>
            <a:b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 </a:t>
            </a:r>
            <a:r>
              <a:rPr lang="en-US" sz="1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HRMS</a:t>
            </a:r>
            <a:endParaRPr lang="th-TH" sz="16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119" name="ตัวเชื่อมต่อ: หักมุม 118">
            <a:extLst>
              <a:ext uri="{FF2B5EF4-FFF2-40B4-BE49-F238E27FC236}">
                <a16:creationId xmlns:a16="http://schemas.microsoft.com/office/drawing/2014/main" id="{3D789690-9D20-4678-A38C-A05ECDC303D6}"/>
              </a:ext>
            </a:extLst>
          </p:cNvPr>
          <p:cNvCxnSpPr>
            <a:cxnSpLocks/>
            <a:endCxn id="115" idx="3"/>
          </p:cNvCxnSpPr>
          <p:nvPr/>
        </p:nvCxnSpPr>
        <p:spPr>
          <a:xfrm flipV="1">
            <a:off x="1620820" y="1828032"/>
            <a:ext cx="1847611" cy="418540"/>
          </a:xfrm>
          <a:prstGeom prst="bentConnector2">
            <a:avLst/>
          </a:prstGeom>
          <a:ln w="12700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ลูกศรเชื่อมต่อแบบตรง 119">
            <a:extLst>
              <a:ext uri="{FF2B5EF4-FFF2-40B4-BE49-F238E27FC236}">
                <a16:creationId xmlns:a16="http://schemas.microsoft.com/office/drawing/2014/main" id="{7D2A9CB3-7DD0-44E2-B281-7635F68B7243}"/>
              </a:ext>
            </a:extLst>
          </p:cNvPr>
          <p:cNvCxnSpPr>
            <a:cxnSpLocks/>
          </p:cNvCxnSpPr>
          <p:nvPr/>
        </p:nvCxnSpPr>
        <p:spPr>
          <a:xfrm>
            <a:off x="1612570" y="2133494"/>
            <a:ext cx="0" cy="321714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1" name="กลุ่ม 120">
            <a:extLst>
              <a:ext uri="{FF2B5EF4-FFF2-40B4-BE49-F238E27FC236}">
                <a16:creationId xmlns:a16="http://schemas.microsoft.com/office/drawing/2014/main" id="{A1A337BB-B881-4B5F-B56B-CAD422D099CE}"/>
              </a:ext>
            </a:extLst>
          </p:cNvPr>
          <p:cNvGrpSpPr/>
          <p:nvPr/>
        </p:nvGrpSpPr>
        <p:grpSpPr>
          <a:xfrm>
            <a:off x="595349" y="1420439"/>
            <a:ext cx="2034442" cy="921468"/>
            <a:chOff x="999982" y="1702966"/>
            <a:chExt cx="2034442" cy="921468"/>
          </a:xfrm>
        </p:grpSpPr>
        <p:sp>
          <p:nvSpPr>
            <p:cNvPr id="122" name="สี่เหลี่ยมผืนผ้า 121">
              <a:extLst>
                <a:ext uri="{FF2B5EF4-FFF2-40B4-BE49-F238E27FC236}">
                  <a16:creationId xmlns:a16="http://schemas.microsoft.com/office/drawing/2014/main" id="{1403B840-6C35-4BDD-8521-F6B414683160}"/>
                </a:ext>
              </a:extLst>
            </p:cNvPr>
            <p:cNvSpPr/>
            <p:nvPr/>
          </p:nvSpPr>
          <p:spPr>
            <a:xfrm>
              <a:off x="999982" y="1702966"/>
              <a:ext cx="2034442" cy="9214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5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กรอก</a:t>
              </a:r>
              <a:br>
                <a:rPr lang="th-TH" sz="15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</a:br>
              <a:r>
                <a:rPr lang="th-TH" sz="15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ข้อมูลส่วนบุคคล</a:t>
              </a:r>
            </a:p>
          </p:txBody>
        </p:sp>
        <p:sp>
          <p:nvSpPr>
            <p:cNvPr id="123" name="สี่เหลี่ยมด้านขนาน 122">
              <a:extLst>
                <a:ext uri="{FF2B5EF4-FFF2-40B4-BE49-F238E27FC236}">
                  <a16:creationId xmlns:a16="http://schemas.microsoft.com/office/drawing/2014/main" id="{AB9E97A7-C9D0-47B7-98EC-EDB8B7403757}"/>
                </a:ext>
              </a:extLst>
            </p:cNvPr>
            <p:cNvSpPr/>
            <p:nvPr/>
          </p:nvSpPr>
          <p:spPr>
            <a:xfrm>
              <a:off x="1393461" y="1935617"/>
              <a:ext cx="1202239" cy="479779"/>
            </a:xfrm>
            <a:prstGeom prst="parallelogram">
              <a:avLst>
                <a:gd name="adj" fmla="val 53052"/>
              </a:avLst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1575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124" name="กล่องข้อความ 123">
            <a:extLst>
              <a:ext uri="{FF2B5EF4-FFF2-40B4-BE49-F238E27FC236}">
                <a16:creationId xmlns:a16="http://schemas.microsoft.com/office/drawing/2014/main" id="{0D9B7490-1D79-4328-BEC6-31FAEB053E40}"/>
              </a:ext>
            </a:extLst>
          </p:cNvPr>
          <p:cNvSpPr txBox="1"/>
          <p:nvPr/>
        </p:nvSpPr>
        <p:spPr>
          <a:xfrm>
            <a:off x="2285761" y="2004227"/>
            <a:ext cx="120223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1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เชื่อมโยงข้อมูล</a:t>
            </a:r>
          </a:p>
        </p:txBody>
      </p:sp>
      <p:cxnSp>
        <p:nvCxnSpPr>
          <p:cNvPr id="125" name="ลูกศรเชื่อมต่อแบบตรง 124">
            <a:extLst>
              <a:ext uri="{FF2B5EF4-FFF2-40B4-BE49-F238E27FC236}">
                <a16:creationId xmlns:a16="http://schemas.microsoft.com/office/drawing/2014/main" id="{4C3FD0C9-BC33-44B5-88E4-CA4CC8354774}"/>
              </a:ext>
            </a:extLst>
          </p:cNvPr>
          <p:cNvCxnSpPr>
            <a:cxnSpLocks/>
          </p:cNvCxnSpPr>
          <p:nvPr/>
        </p:nvCxnSpPr>
        <p:spPr>
          <a:xfrm>
            <a:off x="1630271" y="5352249"/>
            <a:ext cx="0" cy="393683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ลูกศรเชื่อมต่อแบบตรง 125">
            <a:extLst>
              <a:ext uri="{FF2B5EF4-FFF2-40B4-BE49-F238E27FC236}">
                <a16:creationId xmlns:a16="http://schemas.microsoft.com/office/drawing/2014/main" id="{BA583A4E-8DF9-4DAF-AB73-6D470A81A546}"/>
              </a:ext>
            </a:extLst>
          </p:cNvPr>
          <p:cNvCxnSpPr>
            <a:cxnSpLocks/>
          </p:cNvCxnSpPr>
          <p:nvPr/>
        </p:nvCxnSpPr>
        <p:spPr>
          <a:xfrm>
            <a:off x="1604239" y="3141195"/>
            <a:ext cx="0" cy="315099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ลูกศรเชื่อมต่อแบบตรง 126">
            <a:extLst>
              <a:ext uri="{FF2B5EF4-FFF2-40B4-BE49-F238E27FC236}">
                <a16:creationId xmlns:a16="http://schemas.microsoft.com/office/drawing/2014/main" id="{1717F373-4518-4E37-AED8-87E25C9CD280}"/>
              </a:ext>
            </a:extLst>
          </p:cNvPr>
          <p:cNvCxnSpPr>
            <a:cxnSpLocks/>
          </p:cNvCxnSpPr>
          <p:nvPr/>
        </p:nvCxnSpPr>
        <p:spPr>
          <a:xfrm>
            <a:off x="1620820" y="3930174"/>
            <a:ext cx="0" cy="393683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ตัวเชื่อมต่อ: หักมุม 127">
            <a:extLst>
              <a:ext uri="{FF2B5EF4-FFF2-40B4-BE49-F238E27FC236}">
                <a16:creationId xmlns:a16="http://schemas.microsoft.com/office/drawing/2014/main" id="{C8F9BF90-FEDD-4343-865C-5653B5F0DDC3}"/>
              </a:ext>
            </a:extLst>
          </p:cNvPr>
          <p:cNvCxnSpPr>
            <a:stCxn id="100" idx="1"/>
            <a:endCxn id="123" idx="5"/>
          </p:cNvCxnSpPr>
          <p:nvPr/>
        </p:nvCxnSpPr>
        <p:spPr>
          <a:xfrm rot="10800000" flipH="1">
            <a:off x="1003120" y="1892980"/>
            <a:ext cx="112974" cy="907714"/>
          </a:xfrm>
          <a:prstGeom prst="bentConnector3">
            <a:avLst>
              <a:gd name="adj1" fmla="val -671479"/>
            </a:avLst>
          </a:prstGeom>
          <a:ln>
            <a:solidFill>
              <a:srgbClr val="00B0F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6087283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5716</TotalTime>
  <Words>4125</Words>
  <Application>Microsoft Office PowerPoint</Application>
  <PresentationFormat>กระดาษ A4 (210x297 มม.)</PresentationFormat>
  <Paragraphs>648</Paragraphs>
  <Slides>22</Slides>
  <Notes>2</Notes>
  <HiddenSlides>2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22</vt:i4>
      </vt:variant>
    </vt:vector>
  </HeadingPairs>
  <TitlesOfParts>
    <vt:vector size="29" baseType="lpstr">
      <vt:lpstr>Arial</vt:lpstr>
      <vt:lpstr>Calibri</vt:lpstr>
      <vt:lpstr>Calibri Light</vt:lpstr>
      <vt:lpstr>Cambria Math</vt:lpstr>
      <vt:lpstr>SukhumwitTadmai</vt:lpstr>
      <vt:lpstr>TH SarabunPSK</vt:lpstr>
      <vt:lpstr>ธีมของ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AEC</dc:creator>
  <cp:lastModifiedBy>AEC</cp:lastModifiedBy>
  <cp:revision>96</cp:revision>
  <cp:lastPrinted>2024-01-25T08:14:19Z</cp:lastPrinted>
  <dcterms:created xsi:type="dcterms:W3CDTF">2023-07-18T04:15:32Z</dcterms:created>
  <dcterms:modified xsi:type="dcterms:W3CDTF">2024-01-25T08:57:04Z</dcterms:modified>
</cp:coreProperties>
</file>